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64" r:id="rId3"/>
    <p:sldId id="258" r:id="rId4"/>
    <p:sldId id="265" r:id="rId5"/>
    <p:sldId id="268" r:id="rId6"/>
    <p:sldId id="270" r:id="rId7"/>
    <p:sldId id="269" r:id="rId8"/>
    <p:sldId id="271" r:id="rId9"/>
    <p:sldId id="267" r:id="rId10"/>
    <p:sldId id="272" r:id="rId11"/>
    <p:sldId id="273" r:id="rId12"/>
    <p:sldId id="275" r:id="rId13"/>
    <p:sldId id="276" r:id="rId14"/>
    <p:sldId id="279" r:id="rId15"/>
    <p:sldId id="280" r:id="rId16"/>
    <p:sldId id="283" r:id="rId17"/>
    <p:sldId id="282" r:id="rId18"/>
    <p:sldId id="284" r:id="rId19"/>
    <p:sldId id="285"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10F"/>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E7A24-FF51-4E76-8F4F-EB97C8E12DDD}" type="datetimeFigureOut">
              <a:rPr lang="en-US" smtClean="0"/>
              <a:t>04/06/2021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1A862-2E50-4CF9-AAD9-AC36D4FA018A}" type="slidenum">
              <a:rPr lang="en-US" smtClean="0"/>
              <a:t>‹#›</a:t>
            </a:fld>
            <a:endParaRPr lang="en-US"/>
          </a:p>
        </p:txBody>
      </p:sp>
    </p:spTree>
    <p:extLst>
      <p:ext uri="{BB962C8B-B14F-4D97-AF65-F5344CB8AC3E}">
        <p14:creationId xmlns:p14="http://schemas.microsoft.com/office/powerpoint/2010/main" val="145496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1A862-2E50-4CF9-AAD9-AC36D4FA018A}" type="slidenum">
              <a:rPr lang="en-US" smtClean="0"/>
              <a:t>10</a:t>
            </a:fld>
            <a:endParaRPr lang="en-US"/>
          </a:p>
        </p:txBody>
      </p:sp>
    </p:spTree>
    <p:extLst>
      <p:ext uri="{BB962C8B-B14F-4D97-AF65-F5344CB8AC3E}">
        <p14:creationId xmlns:p14="http://schemas.microsoft.com/office/powerpoint/2010/main" val="4091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04/06/2021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04/06/2021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04/06/2021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04/06/2021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04/06/2021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04/06/2021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jpg"/><Relationship Id="rId7"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jpeg"/><Relationship Id="rId7" Type="http://schemas.openxmlformats.org/officeDocument/2006/relationships/image" Target="../media/image26.w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2.w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9.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6.emf"/><Relationship Id="rId7" Type="http://schemas.openxmlformats.org/officeDocument/2006/relationships/oleObject" Target="../embeddings/oleObject23.bin"/><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22.bin"/><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42.w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41.jpeg"/><Relationship Id="rId10" Type="http://schemas.openxmlformats.org/officeDocument/2006/relationships/image" Target="../media/image44.jpeg"/><Relationship Id="rId4" Type="http://schemas.openxmlformats.org/officeDocument/2006/relationships/image" Target="../media/image40.wmf"/><Relationship Id="rId9"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1.bin"/><Relationship Id="rId18" Type="http://schemas.openxmlformats.org/officeDocument/2006/relationships/image" Target="../media/image53.wmf"/><Relationship Id="rId3" Type="http://schemas.openxmlformats.org/officeDocument/2006/relationships/image" Target="../media/image5.jpg"/><Relationship Id="rId7" Type="http://schemas.openxmlformats.org/officeDocument/2006/relationships/oleObject" Target="../embeddings/oleObject28.bin"/><Relationship Id="rId12" Type="http://schemas.openxmlformats.org/officeDocument/2006/relationships/image" Target="../media/image50.wmf"/><Relationship Id="rId17" Type="http://schemas.openxmlformats.org/officeDocument/2006/relationships/oleObject" Target="../embeddings/oleObject33.bin"/><Relationship Id="rId2" Type="http://schemas.openxmlformats.org/officeDocument/2006/relationships/image" Target="../media/image45.jpg"/><Relationship Id="rId16"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47.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9.wmf"/><Relationship Id="rId4" Type="http://schemas.openxmlformats.org/officeDocument/2006/relationships/image" Target="../media/image46.emf"/><Relationship Id="rId9" Type="http://schemas.openxmlformats.org/officeDocument/2006/relationships/oleObject" Target="../embeddings/oleObject29.bin"/><Relationship Id="rId14" Type="http://schemas.openxmlformats.org/officeDocument/2006/relationships/image" Target="../media/image5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wmf"/></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8.w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57.wmf"/><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image" Target="../media/image10.emf"/><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w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8.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8" y="3294094"/>
            <a:ext cx="8305800" cy="341632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en-US" sz="2400" b="1" dirty="0">
                <a:latin typeface="Palatino Linotype" panose="02040502050505030304" pitchFamily="18" charset="0"/>
              </a:rPr>
              <a:t>The internal cracks influence on the stress behavior of Al</a:t>
            </a:r>
            <a:r>
              <a:rPr lang="en-US" sz="2400" b="1" baseline="-25000" dirty="0">
                <a:latin typeface="Palatino Linotype" panose="02040502050505030304" pitchFamily="18" charset="0"/>
              </a:rPr>
              <a:t>2</a:t>
            </a:r>
            <a:r>
              <a:rPr lang="en-US" sz="2400" b="1" dirty="0">
                <a:latin typeface="Palatino Linotype" panose="02040502050505030304" pitchFamily="18" charset="0"/>
              </a:rPr>
              <a:t>O</a:t>
            </a:r>
            <a:r>
              <a:rPr lang="en-US" sz="2400" b="1" baseline="-25000" dirty="0">
                <a:latin typeface="Palatino Linotype" panose="02040502050505030304" pitchFamily="18" charset="0"/>
              </a:rPr>
              <a:t>3</a:t>
            </a:r>
            <a:r>
              <a:rPr lang="en-US" sz="2400" b="1" dirty="0">
                <a:latin typeface="Palatino Linotype" panose="02040502050505030304" pitchFamily="18" charset="0"/>
              </a:rPr>
              <a:t> </a:t>
            </a:r>
            <a:r>
              <a:rPr lang="en-US" sz="2400" b="1" dirty="0" err="1">
                <a:latin typeface="Palatino Linotype" panose="02040502050505030304" pitchFamily="18" charset="0"/>
              </a:rPr>
              <a:t>tribo</a:t>
            </a:r>
            <a:r>
              <a:rPr lang="en-US" sz="2400" b="1" dirty="0">
                <a:latin typeface="Palatino Linotype" panose="02040502050505030304" pitchFamily="18" charset="0"/>
              </a:rPr>
              <a:t>-mechanical system under contact pressures</a:t>
            </a:r>
            <a:endParaRPr lang="en-US" sz="2400" dirty="0">
              <a:latin typeface="Palatino Linotype" panose="02040502050505030304" pitchFamily="18" charset="0"/>
            </a:endParaRP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Corina B</a:t>
            </a:r>
            <a:r>
              <a:rPr lang="ro-RO" b="1" dirty="0">
                <a:latin typeface="Palatino Linotype" panose="02040502050505030304" pitchFamily="18" charset="0"/>
              </a:rPr>
              <a:t>î</a:t>
            </a:r>
            <a:r>
              <a:rPr lang="it-IT" b="1" dirty="0">
                <a:latin typeface="Palatino Linotype" panose="02040502050505030304" pitchFamily="18" charset="0"/>
              </a:rPr>
              <a:t>rleanu</a:t>
            </a:r>
            <a:r>
              <a:rPr lang="it-IT" b="1" baseline="30000" dirty="0">
                <a:latin typeface="Palatino Linotype" panose="02040502050505030304" pitchFamily="18" charset="0"/>
              </a:rPr>
              <a:t>1,</a:t>
            </a:r>
            <a:r>
              <a:rPr lang="it-IT" b="1" dirty="0">
                <a:latin typeface="Palatino Linotype" panose="02040502050505030304" pitchFamily="18" charset="0"/>
              </a:rPr>
              <a:t>*, Marius Pustan</a:t>
            </a:r>
            <a:r>
              <a:rPr lang="it-IT" b="1" baseline="30000" dirty="0">
                <a:latin typeface="Palatino Linotype" panose="02040502050505030304" pitchFamily="18" charset="0"/>
              </a:rPr>
              <a:t>1</a:t>
            </a:r>
            <a:r>
              <a:rPr lang="it-IT" b="1" dirty="0">
                <a:latin typeface="Palatino Linotype" panose="02040502050505030304" pitchFamily="18" charset="0"/>
              </a:rPr>
              <a:t>, and Florina </a:t>
            </a:r>
            <a:r>
              <a:rPr lang="ro-RO" b="1" dirty="0">
                <a:latin typeface="Palatino Linotype" panose="02040502050505030304" pitchFamily="18" charset="0"/>
              </a:rPr>
              <a:t>Ș</a:t>
            </a:r>
            <a:r>
              <a:rPr lang="it-IT" b="1" dirty="0">
                <a:latin typeface="Palatino Linotype" panose="02040502050505030304" pitchFamily="18" charset="0"/>
              </a:rPr>
              <a:t>erdean</a:t>
            </a:r>
            <a:r>
              <a:rPr lang="it-IT" b="1" baseline="30000" dirty="0">
                <a:latin typeface="Palatino Linotype" panose="02040502050505030304" pitchFamily="18" charset="0"/>
              </a:rPr>
              <a:t>1</a:t>
            </a:r>
          </a:p>
          <a:p>
            <a:endParaRPr lang="it-IT" b="1" baseline="30000" dirty="0">
              <a:latin typeface="Palatino Linotype" panose="02040502050505030304" pitchFamily="18" charset="0"/>
            </a:endParaRPr>
          </a:p>
          <a:p>
            <a:r>
              <a:rPr lang="en-US" sz="1400" baseline="30000" dirty="0">
                <a:latin typeface="Palatino Linotype" panose="02040502050505030304" pitchFamily="18" charset="0"/>
              </a:rPr>
              <a:t>1</a:t>
            </a:r>
            <a:r>
              <a:rPr lang="en-US" sz="1400" dirty="0">
                <a:latin typeface="Palatino Linotype" panose="02040502050505030304" pitchFamily="18" charset="0"/>
              </a:rPr>
              <a:t> </a:t>
            </a:r>
            <a:r>
              <a:rPr lang="en-US" sz="1400" dirty="0" err="1">
                <a:latin typeface="Palatino Linotype" panose="02040502050505030304" pitchFamily="18" charset="0"/>
              </a:rPr>
              <a:t>Departament</a:t>
            </a:r>
            <a:r>
              <a:rPr lang="en-US" sz="1400" dirty="0">
                <a:latin typeface="Palatino Linotype" panose="02040502050505030304" pitchFamily="18" charset="0"/>
              </a:rPr>
              <a:t> of Mechanical Systems Engineering, Micro and Nano Systems Laboratory, Technical University of Cluj-Napoca, </a:t>
            </a:r>
            <a:r>
              <a:rPr lang="en-US" sz="1400" dirty="0" err="1">
                <a:latin typeface="Palatino Linotype" panose="02040502050505030304" pitchFamily="18" charset="0"/>
              </a:rPr>
              <a:t>Blv</a:t>
            </a:r>
            <a:r>
              <a:rPr lang="en-US" sz="1400" dirty="0">
                <a:latin typeface="Palatino Linotype" panose="02040502050505030304" pitchFamily="18" charset="0"/>
              </a:rPr>
              <a:t>. </a:t>
            </a:r>
            <a:r>
              <a:rPr lang="en-US" sz="1400" dirty="0" err="1">
                <a:latin typeface="Palatino Linotype" panose="02040502050505030304" pitchFamily="18" charset="0"/>
              </a:rPr>
              <a:t>Muncii</a:t>
            </a:r>
            <a:r>
              <a:rPr lang="en-US" sz="1400" dirty="0">
                <a:latin typeface="Palatino Linotype" panose="02040502050505030304" pitchFamily="18" charset="0"/>
              </a:rPr>
              <a:t> 103-105, Cluj-Napoca, Romania </a:t>
            </a:r>
            <a:endParaRPr lang="fr-FR" sz="1400" dirty="0">
              <a:latin typeface="Palatino Linotype" panose="02040502050505030304" pitchFamily="18" charset="0"/>
            </a:endParaRPr>
          </a:p>
          <a:p>
            <a:r>
              <a:rPr lang="en-US" dirty="0">
                <a:latin typeface="Palatino Linotype" panose="02040502050505030304" pitchFamily="18" charset="0"/>
              </a:rPr>
              <a:t>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Corina.Barleanu@omt.utcluj.ro</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C41EF8A0-D7B0-4C16-ADEC-E6757E1D9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039" y="6089733"/>
            <a:ext cx="1573226" cy="47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35" t="13185" r="31238"/>
          <a:stretch/>
        </p:blipFill>
        <p:spPr bwMode="auto">
          <a:xfrm>
            <a:off x="7263455" y="6051867"/>
            <a:ext cx="1331998" cy="55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2133"/>
            <a:ext cx="8153400" cy="520527"/>
          </a:xfrm>
          <a:prstGeom prst="rect">
            <a:avLst/>
          </a:prstGeom>
          <a:noFill/>
        </p:spPr>
        <p:txBody>
          <a:bodyPr wrap="square" rtlCol="0">
            <a:spAutoFit/>
          </a:bodyPr>
          <a:lstStyle/>
          <a:p>
            <a:pPr algn="ctr">
              <a:lnSpc>
                <a:spcPct val="125000"/>
              </a:lnSpc>
              <a:spcAft>
                <a:spcPts val="1200"/>
              </a:spcAft>
            </a:pPr>
            <a:r>
              <a:rPr lang="en-US" sz="2400" b="1" u="sng" dirty="0">
                <a:solidFill>
                  <a:schemeClr val="accent2">
                    <a:lumMod val="75000"/>
                  </a:schemeClr>
                </a:solidFill>
                <a:latin typeface="Palatino Linotype" panose="02040502050505030304" pitchFamily="18" charset="0"/>
              </a:rPr>
              <a:t>Static contact ball- plate</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1" t="27263" r="71788"/>
          <a:stretch/>
        </p:blipFill>
        <p:spPr bwMode="auto">
          <a:xfrm>
            <a:off x="525982" y="1200748"/>
            <a:ext cx="2540899" cy="249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15" t="12261" r="28807" b="809"/>
          <a:stretch/>
        </p:blipFill>
        <p:spPr bwMode="auto">
          <a:xfrm>
            <a:off x="3440994" y="1116701"/>
            <a:ext cx="5525648" cy="262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77300550"/>
              </p:ext>
            </p:extLst>
          </p:nvPr>
        </p:nvGraphicFramePr>
        <p:xfrm>
          <a:off x="1009290" y="3738000"/>
          <a:ext cx="7057439" cy="2039170"/>
        </p:xfrm>
        <a:graphic>
          <a:graphicData uri="http://schemas.openxmlformats.org/presentationml/2006/ole">
            <mc:AlternateContent xmlns:mc="http://schemas.openxmlformats.org/markup-compatibility/2006">
              <mc:Choice xmlns:v="urn:schemas-microsoft-com:vml" Requires="v">
                <p:oleObj name="Equation" r:id="rId6" imgW="4216400" imgH="1219200" progId="Equation.DSMT4">
                  <p:embed/>
                </p:oleObj>
              </mc:Choice>
              <mc:Fallback>
                <p:oleObj name="Equation" r:id="rId6" imgW="4216400" imgH="1219200" progId="Equation.DSMT4">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290" y="3738000"/>
                        <a:ext cx="7057439" cy="2039170"/>
                      </a:xfrm>
                      <a:prstGeom prst="rect">
                        <a:avLst/>
                      </a:prstGeom>
                      <a:noFill/>
                    </p:spPr>
                  </p:pic>
                </p:oleObj>
              </mc:Fallback>
            </mc:AlternateContent>
          </a:graphicData>
        </a:graphic>
      </p:graphicFrame>
      <p:sp>
        <p:nvSpPr>
          <p:cNvPr id="9" name="TextBox 8"/>
          <p:cNvSpPr txBox="1"/>
          <p:nvPr/>
        </p:nvSpPr>
        <p:spPr>
          <a:xfrm>
            <a:off x="347958" y="6004729"/>
            <a:ext cx="7574145" cy="723275"/>
          </a:xfrm>
          <a:prstGeom prst="rect">
            <a:avLst/>
          </a:prstGeom>
          <a:noFill/>
        </p:spPr>
        <p:txBody>
          <a:bodyPr wrap="square" rtlCol="0">
            <a:spAutoFit/>
          </a:bodyPr>
          <a:lstStyle/>
          <a:p>
            <a:pPr>
              <a:spcAft>
                <a:spcPts val="600"/>
              </a:spcAft>
            </a:pPr>
            <a:r>
              <a:rPr lang="en-US" dirty="0">
                <a:latin typeface="Palatino Linotype" panose="02040502050505030304" pitchFamily="18" charset="0"/>
              </a:rPr>
              <a:t>For alumina 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E =380 </a:t>
            </a:r>
            <a:r>
              <a:rPr lang="en-US" dirty="0" err="1">
                <a:latin typeface="Palatino Linotype" panose="02040502050505030304" pitchFamily="18" charset="0"/>
              </a:rPr>
              <a:t>GPa</a:t>
            </a:r>
            <a:r>
              <a:rPr lang="en-US" dirty="0">
                <a:latin typeface="Palatino Linotype" panose="02040502050505030304" pitchFamily="18" charset="0"/>
              </a:rPr>
              <a:t>, </a:t>
            </a:r>
            <a:r>
              <a:rPr lang="el-GR" dirty="0">
                <a:latin typeface="Palatino Linotype" panose="02040502050505030304" pitchFamily="18" charset="0"/>
              </a:rPr>
              <a:t>ν</a:t>
            </a:r>
            <a:r>
              <a:rPr lang="en-US" dirty="0">
                <a:latin typeface="Palatino Linotype" panose="02040502050505030304" pitchFamily="18" charset="0"/>
              </a:rPr>
              <a:t>=0,23,</a:t>
            </a:r>
          </a:p>
          <a:p>
            <a:pPr algn="ctr"/>
            <a:r>
              <a:rPr lang="en-US" dirty="0">
                <a:latin typeface="Palatino Linotype" panose="02040502050505030304" pitchFamily="18" charset="0"/>
              </a:rPr>
              <a:t>from literature  </a:t>
            </a: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409240788"/>
              </p:ext>
            </p:extLst>
          </p:nvPr>
        </p:nvGraphicFramePr>
        <p:xfrm>
          <a:off x="4434436" y="5881898"/>
          <a:ext cx="2954967" cy="614993"/>
        </p:xfrm>
        <a:graphic>
          <a:graphicData uri="http://schemas.openxmlformats.org/presentationml/2006/ole">
            <mc:AlternateContent xmlns:mc="http://schemas.openxmlformats.org/markup-compatibility/2006">
              <mc:Choice xmlns:v="urn:schemas-microsoft-com:vml" Requires="v">
                <p:oleObj name="Equation" r:id="rId8" imgW="1879600" imgH="393700" progId="Equation.DSMT4">
                  <p:embed/>
                </p:oleObj>
              </mc:Choice>
              <mc:Fallback>
                <p:oleObj name="Equation" r:id="rId8" imgW="1879600" imgH="393700" progId="Equation.DSMT4">
                  <p:embed/>
                  <p:pic>
                    <p:nvPicPr>
                      <p:cNvPr id="11"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4436" y="5881898"/>
                        <a:ext cx="2954967" cy="614993"/>
                      </a:xfrm>
                      <a:prstGeom prst="rect">
                        <a:avLst/>
                      </a:prstGeom>
                      <a:noFill/>
                    </p:spPr>
                  </p:pic>
                </p:oleObj>
              </mc:Fallback>
            </mc:AlternateContent>
          </a:graphicData>
        </a:graphic>
      </p:graphicFrame>
    </p:spTree>
    <p:extLst>
      <p:ext uri="{BB962C8B-B14F-4D97-AF65-F5344CB8AC3E}">
        <p14:creationId xmlns:p14="http://schemas.microsoft.com/office/powerpoint/2010/main" val="291850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497" y="410394"/>
            <a:ext cx="4159307" cy="784830"/>
          </a:xfrm>
          <a:prstGeom prst="rect">
            <a:avLst/>
          </a:prstGeom>
          <a:noFill/>
        </p:spPr>
        <p:txBody>
          <a:bodyPr wrap="square" rtlCol="0">
            <a:spAutoFit/>
          </a:bodyPr>
          <a:lstStyle/>
          <a:p>
            <a:pPr algn="ctr">
              <a:lnSpc>
                <a:spcPct val="125000"/>
              </a:lnSpc>
              <a:spcAft>
                <a:spcPts val="1200"/>
              </a:spcAft>
            </a:pPr>
            <a:r>
              <a:rPr lang="it-IT" b="1" u="sng" dirty="0">
                <a:solidFill>
                  <a:schemeClr val="accent2">
                    <a:lumMod val="75000"/>
                  </a:schemeClr>
                </a:solidFill>
                <a:latin typeface="Palatino Linotype" panose="02040502050505030304" pitchFamily="18" charset="0"/>
              </a:rPr>
              <a:t>Normal stress area in Al</a:t>
            </a:r>
            <a:r>
              <a:rPr lang="it-IT" b="1" u="sng" baseline="-25000" dirty="0">
                <a:solidFill>
                  <a:schemeClr val="accent2">
                    <a:lumMod val="75000"/>
                  </a:schemeClr>
                </a:solidFill>
                <a:latin typeface="Palatino Linotype" panose="02040502050505030304" pitchFamily="18" charset="0"/>
              </a:rPr>
              <a:t>2</a:t>
            </a:r>
            <a:r>
              <a:rPr lang="it-IT" b="1" u="sng" dirty="0">
                <a:solidFill>
                  <a:schemeClr val="accent2">
                    <a:lumMod val="75000"/>
                  </a:schemeClr>
                </a:solidFill>
                <a:latin typeface="Palatino Linotype" panose="02040502050505030304" pitchFamily="18" charset="0"/>
              </a:rPr>
              <a:t>O</a:t>
            </a:r>
            <a:r>
              <a:rPr lang="it-IT" b="1" u="sng" baseline="-25000" dirty="0">
                <a:solidFill>
                  <a:schemeClr val="accent2">
                    <a:lumMod val="75000"/>
                  </a:schemeClr>
                </a:solidFill>
                <a:latin typeface="Palatino Linotype" panose="02040502050505030304" pitchFamily="18" charset="0"/>
              </a:rPr>
              <a:t>3</a:t>
            </a:r>
            <a:r>
              <a:rPr lang="it-IT" b="1" u="sng" dirty="0">
                <a:solidFill>
                  <a:schemeClr val="accent2">
                    <a:lumMod val="75000"/>
                  </a:schemeClr>
                </a:solidFill>
                <a:latin typeface="Palatino Linotype" panose="02040502050505030304" pitchFamily="18" charset="0"/>
              </a:rPr>
              <a:t> semi space</a:t>
            </a:r>
            <a:endParaRPr lang="en-US" b="1" u="sng" dirty="0">
              <a:solidFill>
                <a:schemeClr val="accent2">
                  <a:lumMod val="75000"/>
                </a:schemeClr>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146" name="Picture 2" descr="C:\Users\Corina\Google Drive\2021_LUCRARI + DEPLASARI\grafice\fig 2.17_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3" y="1446630"/>
            <a:ext cx="4329002" cy="3246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690610-251E-4389-A29B-53B597A79F66}"/>
              </a:ext>
            </a:extLst>
          </p:cNvPr>
          <p:cNvSpPr txBox="1"/>
          <p:nvPr/>
        </p:nvSpPr>
        <p:spPr>
          <a:xfrm>
            <a:off x="869520" y="1735907"/>
            <a:ext cx="2213546" cy="276999"/>
          </a:xfrm>
          <a:prstGeom prst="rect">
            <a:avLst/>
          </a:prstGeom>
          <a:noFill/>
        </p:spPr>
        <p:txBody>
          <a:bodyPr wrap="square" rtlCol="0">
            <a:spAutoFit/>
          </a:bodyPr>
          <a:lstStyle/>
          <a:p>
            <a:r>
              <a:rPr lang="en-US" sz="1200" b="1" dirty="0">
                <a:latin typeface="Palatino Linotype" panose="02040502050505030304" pitchFamily="18" charset="0"/>
              </a:rPr>
              <a:t>the edge of the contact area</a:t>
            </a:r>
          </a:p>
        </p:txBody>
      </p:sp>
      <p:sp>
        <p:nvSpPr>
          <p:cNvPr id="8" name="TextBox 7"/>
          <p:cNvSpPr txBox="1"/>
          <p:nvPr/>
        </p:nvSpPr>
        <p:spPr>
          <a:xfrm>
            <a:off x="4256409" y="410394"/>
            <a:ext cx="4472803" cy="784830"/>
          </a:xfrm>
          <a:prstGeom prst="rect">
            <a:avLst/>
          </a:prstGeom>
          <a:noFill/>
        </p:spPr>
        <p:txBody>
          <a:bodyPr wrap="square" rtlCol="0">
            <a:spAutoFit/>
          </a:bodyPr>
          <a:lstStyle/>
          <a:p>
            <a:pPr algn="ctr">
              <a:lnSpc>
                <a:spcPct val="125000"/>
              </a:lnSpc>
              <a:spcAft>
                <a:spcPts val="1200"/>
              </a:spcAft>
            </a:pPr>
            <a:r>
              <a:rPr lang="it-IT" b="1" u="sng" dirty="0">
                <a:solidFill>
                  <a:schemeClr val="accent2">
                    <a:lumMod val="75000"/>
                  </a:schemeClr>
                </a:solidFill>
                <a:latin typeface="Palatino Linotype" panose="02040502050505030304" pitchFamily="18" charset="0"/>
              </a:rPr>
              <a:t>Tangential stress area in alumina Al</a:t>
            </a:r>
            <a:r>
              <a:rPr lang="it-IT" b="1" u="sng" baseline="-25000" dirty="0">
                <a:solidFill>
                  <a:schemeClr val="accent2">
                    <a:lumMod val="75000"/>
                  </a:schemeClr>
                </a:solidFill>
                <a:latin typeface="Palatino Linotype" panose="02040502050505030304" pitchFamily="18" charset="0"/>
              </a:rPr>
              <a:t>2</a:t>
            </a:r>
            <a:r>
              <a:rPr lang="it-IT" b="1" u="sng" dirty="0">
                <a:solidFill>
                  <a:schemeClr val="accent2">
                    <a:lumMod val="75000"/>
                  </a:schemeClr>
                </a:solidFill>
                <a:latin typeface="Palatino Linotype" panose="02040502050505030304" pitchFamily="18" charset="0"/>
              </a:rPr>
              <a:t>O</a:t>
            </a:r>
            <a:r>
              <a:rPr lang="it-IT" b="1" u="sng" baseline="-25000" dirty="0">
                <a:solidFill>
                  <a:schemeClr val="accent2">
                    <a:lumMod val="75000"/>
                  </a:schemeClr>
                </a:solidFill>
                <a:latin typeface="Palatino Linotype" panose="02040502050505030304" pitchFamily="18" charset="0"/>
              </a:rPr>
              <a:t>3</a:t>
            </a:r>
            <a:r>
              <a:rPr lang="it-IT" b="1" u="sng" dirty="0">
                <a:solidFill>
                  <a:schemeClr val="accent2">
                    <a:lumMod val="75000"/>
                  </a:schemeClr>
                </a:solidFill>
                <a:latin typeface="Palatino Linotype" panose="02040502050505030304" pitchFamily="18" charset="0"/>
              </a:rPr>
              <a:t> semi space</a:t>
            </a:r>
            <a:endParaRPr lang="en-US" b="1" u="sng" dirty="0">
              <a:solidFill>
                <a:schemeClr val="accent2">
                  <a:lumMod val="75000"/>
                </a:schemeClr>
              </a:solidFill>
              <a:latin typeface="Palatino Linotype" panose="0204050205050503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5666162"/>
              </p:ext>
            </p:extLst>
          </p:nvPr>
        </p:nvGraphicFramePr>
        <p:xfrm>
          <a:off x="4703091" y="1432562"/>
          <a:ext cx="2225685" cy="1160687"/>
        </p:xfrm>
        <a:graphic>
          <a:graphicData uri="http://schemas.openxmlformats.org/presentationml/2006/ole">
            <mc:AlternateContent xmlns:mc="http://schemas.openxmlformats.org/markup-compatibility/2006">
              <mc:Choice xmlns:v="urn:schemas-microsoft-com:vml" Requires="v">
                <p:oleObj name="Equation" r:id="rId4" imgW="2006600" imgH="1041400" progId="Equation.DSMT4">
                  <p:embed/>
                </p:oleObj>
              </mc:Choice>
              <mc:Fallback>
                <p:oleObj name="Equation" r:id="rId4" imgW="2006600" imgH="104140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091" y="1432562"/>
                        <a:ext cx="2225685" cy="116068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12340975"/>
              </p:ext>
            </p:extLst>
          </p:nvPr>
        </p:nvGraphicFramePr>
        <p:xfrm>
          <a:off x="7160516" y="1710080"/>
          <a:ext cx="1680968" cy="441939"/>
        </p:xfrm>
        <a:graphic>
          <a:graphicData uri="http://schemas.openxmlformats.org/presentationml/2006/ole">
            <mc:AlternateContent xmlns:mc="http://schemas.openxmlformats.org/markup-compatibility/2006">
              <mc:Choice xmlns:v="urn:schemas-microsoft-com:vml" Requires="v">
                <p:oleObj name="Equation" r:id="rId6" imgW="1485720" imgH="393480" progId="Equation.DSMT4">
                  <p:embed/>
                </p:oleObj>
              </mc:Choice>
              <mc:Fallback>
                <p:oleObj name="Equation" r:id="rId6" imgW="1485720" imgH="39348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0516" y="1710080"/>
                        <a:ext cx="1680968" cy="441939"/>
                      </a:xfrm>
                      <a:prstGeom prst="rect">
                        <a:avLst/>
                      </a:prstGeom>
                      <a:noFill/>
                      <a:ln>
                        <a:noFill/>
                      </a:ln>
                    </p:spPr>
                  </p:pic>
                </p:oleObj>
              </mc:Fallback>
            </mc:AlternateContent>
          </a:graphicData>
        </a:graphic>
      </p:graphicFrame>
      <p:pic>
        <p:nvPicPr>
          <p:cNvPr id="10" name="Picture 9" descr="Chart, line chart&#10;&#10;Description automatically generated">
            <a:extLst>
              <a:ext uri="{FF2B5EF4-FFF2-40B4-BE49-F238E27FC236}">
                <a16:creationId xmlns:a16="http://schemas.microsoft.com/office/drawing/2014/main" id="{281594AC-FD22-4E84-B6F5-B383A361CA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4956" y="2772941"/>
            <a:ext cx="4211363" cy="3158522"/>
          </a:xfrm>
          <a:prstGeom prst="rect">
            <a:avLst/>
          </a:prstGeom>
        </p:spPr>
      </p:pic>
      <p:sp>
        <p:nvSpPr>
          <p:cNvPr id="11" name="TextBox 10">
            <a:extLst>
              <a:ext uri="{FF2B5EF4-FFF2-40B4-BE49-F238E27FC236}">
                <a16:creationId xmlns:a16="http://schemas.microsoft.com/office/drawing/2014/main" id="{6B690610-251E-4389-A29B-53B597A79F66}"/>
              </a:ext>
            </a:extLst>
          </p:cNvPr>
          <p:cNvSpPr txBox="1"/>
          <p:nvPr/>
        </p:nvSpPr>
        <p:spPr>
          <a:xfrm>
            <a:off x="5489403" y="5158101"/>
            <a:ext cx="1121790" cy="276999"/>
          </a:xfrm>
          <a:prstGeom prst="rect">
            <a:avLst/>
          </a:prstGeom>
          <a:noFill/>
        </p:spPr>
        <p:txBody>
          <a:bodyPr wrap="square" rtlCol="0">
            <a:spAutoFit/>
          </a:bodyPr>
          <a:lstStyle/>
          <a:p>
            <a:r>
              <a:rPr lang="en-US" sz="1200" b="1" dirty="0">
                <a:latin typeface="Palatino Linotype" panose="02040502050505030304" pitchFamily="18" charset="0"/>
              </a:rPr>
              <a:t>Crack depth</a:t>
            </a:r>
          </a:p>
        </p:txBody>
      </p:sp>
    </p:spTree>
    <p:extLst>
      <p:ext uri="{BB962C8B-B14F-4D97-AF65-F5344CB8AC3E}">
        <p14:creationId xmlns:p14="http://schemas.microsoft.com/office/powerpoint/2010/main" val="361279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734" y="58824"/>
            <a:ext cx="8153400" cy="477054"/>
          </a:xfrm>
          <a:prstGeom prst="rect">
            <a:avLst/>
          </a:prstGeom>
          <a:noFill/>
        </p:spPr>
        <p:txBody>
          <a:bodyPr wrap="square" rtlCol="0">
            <a:spAutoFit/>
          </a:bodyPr>
          <a:lstStyle/>
          <a:p>
            <a:pPr algn="ctr">
              <a:lnSpc>
                <a:spcPct val="125000"/>
              </a:lnSpc>
              <a:spcAft>
                <a:spcPts val="1200"/>
              </a:spcAft>
            </a:pPr>
            <a:r>
              <a:rPr lang="it-IT" sz="2000" b="1" u="sng" dirty="0">
                <a:solidFill>
                  <a:schemeClr val="accent2">
                    <a:lumMod val="75000"/>
                  </a:schemeClr>
                </a:solidFill>
                <a:latin typeface="Palatino Linotype" panose="02040502050505030304" pitchFamily="18" charset="0"/>
              </a:rPr>
              <a:t>Stress intensity factor (SIF) in Al</a:t>
            </a:r>
            <a:r>
              <a:rPr lang="it-IT" sz="2000" b="1" u="sng" baseline="-25000" dirty="0">
                <a:solidFill>
                  <a:schemeClr val="accent2">
                    <a:lumMod val="75000"/>
                  </a:schemeClr>
                </a:solidFill>
                <a:latin typeface="Palatino Linotype" panose="02040502050505030304" pitchFamily="18" charset="0"/>
              </a:rPr>
              <a:t>2</a:t>
            </a:r>
            <a:r>
              <a:rPr lang="it-IT" sz="2000" b="1" u="sng" dirty="0">
                <a:solidFill>
                  <a:schemeClr val="accent2">
                    <a:lumMod val="75000"/>
                  </a:schemeClr>
                </a:solidFill>
                <a:latin typeface="Palatino Linotype" panose="02040502050505030304" pitchFamily="18" charset="0"/>
              </a:rPr>
              <a:t>O</a:t>
            </a:r>
            <a:r>
              <a:rPr lang="it-IT" sz="2000" b="1" u="sng" baseline="-25000" dirty="0">
                <a:solidFill>
                  <a:schemeClr val="accent2">
                    <a:lumMod val="75000"/>
                  </a:schemeClr>
                </a:solidFill>
                <a:latin typeface="Palatino Linotype" panose="02040502050505030304" pitchFamily="18" charset="0"/>
              </a:rPr>
              <a:t>3</a:t>
            </a:r>
            <a:r>
              <a:rPr lang="it-IT" sz="2000" b="1" u="sng" dirty="0">
                <a:solidFill>
                  <a:schemeClr val="accent2">
                    <a:lumMod val="75000"/>
                  </a:schemeClr>
                </a:solidFill>
                <a:latin typeface="Palatino Linotype" panose="02040502050505030304" pitchFamily="18" charset="0"/>
              </a:rPr>
              <a:t> semi space</a:t>
            </a:r>
            <a:endParaRPr lang="en-US" sz="2000" b="1" u="sng" dirty="0">
              <a:solidFill>
                <a:schemeClr val="accent2">
                  <a:lumMod val="75000"/>
                </a:schemeClr>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10" name="Rectangle 2">
            <a:extLst>
              <a:ext uri="{FF2B5EF4-FFF2-40B4-BE49-F238E27FC236}">
                <a16:creationId xmlns:a16="http://schemas.microsoft.com/office/drawing/2014/main" id="{BAC39C3C-C7E1-4EFC-90AB-93C83A3102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310550" y="634843"/>
            <a:ext cx="8490957" cy="369332"/>
          </a:xfrm>
          <a:prstGeom prst="rect">
            <a:avLst/>
          </a:prstGeom>
          <a:noFill/>
        </p:spPr>
        <p:txBody>
          <a:bodyPr wrap="square" rtlCol="0">
            <a:spAutoFit/>
          </a:bodyPr>
          <a:lstStyle/>
          <a:p>
            <a:r>
              <a:rPr lang="en-US" sz="1600" dirty="0">
                <a:latin typeface="Palatino Linotype" panose="02040502050505030304" pitchFamily="18" charset="0"/>
              </a:rPr>
              <a:t>based on the relationships presented before for</a:t>
            </a:r>
            <a:r>
              <a:rPr lang="en-US" dirty="0">
                <a:latin typeface="Palatino Linotype" panose="02040502050505030304" pitchFamily="18" charset="0"/>
              </a:rPr>
              <a:t> </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93358473"/>
              </p:ext>
            </p:extLst>
          </p:nvPr>
        </p:nvGraphicFramePr>
        <p:xfrm>
          <a:off x="4684148" y="660025"/>
          <a:ext cx="2745405" cy="336447"/>
        </p:xfrm>
        <a:graphic>
          <a:graphicData uri="http://schemas.openxmlformats.org/presentationml/2006/ole">
            <mc:AlternateContent xmlns:mc="http://schemas.openxmlformats.org/markup-compatibility/2006">
              <mc:Choice xmlns:v="urn:schemas-microsoft-com:vml" Requires="v">
                <p:oleObj name="Equation" r:id="rId3" imgW="1968480" imgH="241200" progId="Equation.DSMT4">
                  <p:embed/>
                </p:oleObj>
              </mc:Choice>
              <mc:Fallback>
                <p:oleObj name="Equation" r:id="rId3" imgW="1968480" imgH="241200" progId="Equation.DSMT4">
                  <p:embed/>
                  <p:pic>
                    <p:nvPicPr>
                      <p:cNvPr id="9" name="Object 8"/>
                      <p:cNvPicPr>
                        <a:picLocks noChangeAspect="1" noChangeArrowheads="1"/>
                      </p:cNvPicPr>
                      <p:nvPr/>
                    </p:nvPicPr>
                    <p:blipFill>
                      <a:blip r:embed="rId4"/>
                      <a:srcRect/>
                      <a:stretch>
                        <a:fillRect/>
                      </a:stretch>
                    </p:blipFill>
                    <p:spPr bwMode="auto">
                      <a:xfrm>
                        <a:off x="4684148" y="660025"/>
                        <a:ext cx="2745405" cy="336447"/>
                      </a:xfrm>
                      <a:prstGeom prst="rect">
                        <a:avLst/>
                      </a:prstGeom>
                      <a:noFill/>
                    </p:spPr>
                  </p:pic>
                </p:oleObj>
              </mc:Fallback>
            </mc:AlternateContent>
          </a:graphicData>
        </a:graphic>
      </p:graphicFrame>
      <p:sp>
        <p:nvSpPr>
          <p:cNvPr id="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761619981"/>
              </p:ext>
            </p:extLst>
          </p:nvPr>
        </p:nvGraphicFramePr>
        <p:xfrm>
          <a:off x="396815" y="943789"/>
          <a:ext cx="5080959" cy="1390579"/>
        </p:xfrm>
        <a:graphic>
          <a:graphicData uri="http://schemas.openxmlformats.org/presentationml/2006/ole">
            <mc:AlternateContent xmlns:mc="http://schemas.openxmlformats.org/markup-compatibility/2006">
              <mc:Choice xmlns:v="urn:schemas-microsoft-com:vml" Requires="v">
                <p:oleObj name="Equation" r:id="rId5" imgW="3619500" imgH="990600" progId="Equation.DSMT4">
                  <p:embed/>
                </p:oleObj>
              </mc:Choice>
              <mc:Fallback>
                <p:oleObj name="Equation" r:id="rId5" imgW="3619500" imgH="990600" progId="Equation.DSMT4">
                  <p:embed/>
                  <p:pic>
                    <p:nvPicPr>
                      <p:cNvPr id="14"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15" y="943789"/>
                        <a:ext cx="5080959" cy="1390579"/>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93562954"/>
              </p:ext>
            </p:extLst>
          </p:nvPr>
        </p:nvGraphicFramePr>
        <p:xfrm>
          <a:off x="396815" y="2284029"/>
          <a:ext cx="3460750" cy="582613"/>
        </p:xfrm>
        <a:graphic>
          <a:graphicData uri="http://schemas.openxmlformats.org/presentationml/2006/ole">
            <mc:AlternateContent xmlns:mc="http://schemas.openxmlformats.org/markup-compatibility/2006">
              <mc:Choice xmlns:v="urn:schemas-microsoft-com:vml" Requires="v">
                <p:oleObj name="Equation" r:id="rId7" imgW="2336760" imgH="393480" progId="Equation.DSMT4">
                  <p:embed/>
                </p:oleObj>
              </mc:Choice>
              <mc:Fallback>
                <p:oleObj name="Equation" r:id="rId7" imgW="2336760" imgH="393480" progId="Equation.DSMT4">
                  <p:embed/>
                  <p:pic>
                    <p:nvPicPr>
                      <p:cNvPr id="16" name="Object 15"/>
                      <p:cNvPicPr>
                        <a:picLocks noChangeAspect="1" noChangeArrowheads="1"/>
                      </p:cNvPicPr>
                      <p:nvPr/>
                    </p:nvPicPr>
                    <p:blipFill>
                      <a:blip r:embed="rId8"/>
                      <a:srcRect/>
                      <a:stretch>
                        <a:fillRect/>
                      </a:stretch>
                    </p:blipFill>
                    <p:spPr bwMode="auto">
                      <a:xfrm>
                        <a:off x="396815" y="2284029"/>
                        <a:ext cx="34607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159890088"/>
              </p:ext>
            </p:extLst>
          </p:nvPr>
        </p:nvGraphicFramePr>
        <p:xfrm>
          <a:off x="396821" y="2682815"/>
          <a:ext cx="8283922" cy="1721334"/>
        </p:xfrm>
        <a:graphic>
          <a:graphicData uri="http://schemas.openxmlformats.org/presentationml/2006/ole">
            <mc:AlternateContent xmlns:mc="http://schemas.openxmlformats.org/markup-compatibility/2006">
              <mc:Choice xmlns:v="urn:schemas-microsoft-com:vml" Requires="v">
                <p:oleObj name="Equation" r:id="rId9" imgW="5867400" imgH="1219200" progId="Equation.DSMT4">
                  <p:embed/>
                </p:oleObj>
              </mc:Choice>
              <mc:Fallback>
                <p:oleObj name="Equation" r:id="rId9" imgW="5867400" imgH="1219200" progId="Equation.DSMT4">
                  <p:embed/>
                  <p:pic>
                    <p:nvPicPr>
                      <p:cNvPr id="18"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821" y="2682815"/>
                        <a:ext cx="8283922" cy="172133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14935106"/>
              </p:ext>
            </p:extLst>
          </p:nvPr>
        </p:nvGraphicFramePr>
        <p:xfrm>
          <a:off x="396815" y="4210059"/>
          <a:ext cx="1524000" cy="339725"/>
        </p:xfrm>
        <a:graphic>
          <a:graphicData uri="http://schemas.openxmlformats.org/presentationml/2006/ole">
            <mc:AlternateContent xmlns:mc="http://schemas.openxmlformats.org/markup-compatibility/2006">
              <mc:Choice xmlns:v="urn:schemas-microsoft-com:vml" Requires="v">
                <p:oleObj name="Equation" r:id="rId11" imgW="1028520" imgH="228600" progId="Equation.DSMT4">
                  <p:embed/>
                </p:oleObj>
              </mc:Choice>
              <mc:Fallback>
                <p:oleObj name="Equation" r:id="rId11" imgW="1028520" imgH="228600" progId="Equation.DSMT4">
                  <p:embed/>
                  <p:pic>
                    <p:nvPicPr>
                      <p:cNvPr id="19" name="Object 18"/>
                      <p:cNvPicPr>
                        <a:picLocks noChangeAspect="1" noChangeArrowheads="1"/>
                      </p:cNvPicPr>
                      <p:nvPr/>
                    </p:nvPicPr>
                    <p:blipFill>
                      <a:blip r:embed="rId12"/>
                      <a:srcRect/>
                      <a:stretch>
                        <a:fillRect/>
                      </a:stretch>
                    </p:blipFill>
                    <p:spPr bwMode="auto">
                      <a:xfrm>
                        <a:off x="396815" y="4210059"/>
                        <a:ext cx="152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236003244"/>
              </p:ext>
            </p:extLst>
          </p:nvPr>
        </p:nvGraphicFramePr>
        <p:xfrm>
          <a:off x="396815" y="4459857"/>
          <a:ext cx="6434050" cy="2225615"/>
        </p:xfrm>
        <a:graphic>
          <a:graphicData uri="http://schemas.openxmlformats.org/presentationml/2006/ole">
            <mc:AlternateContent xmlns:mc="http://schemas.openxmlformats.org/markup-compatibility/2006">
              <mc:Choice xmlns:v="urn:schemas-microsoft-com:vml" Requires="v">
                <p:oleObj name="Equation" r:id="rId13" imgW="4546600" imgH="1574800" progId="Equation.DSMT4">
                  <p:embed/>
                </p:oleObj>
              </mc:Choice>
              <mc:Fallback>
                <p:oleObj name="Equation" r:id="rId13" imgW="4546600" imgH="1574800" progId="Equation.DSMT4">
                  <p:embed/>
                  <p:pic>
                    <p:nvPicPr>
                      <p:cNvPr id="21"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815" y="4459857"/>
                        <a:ext cx="6434050" cy="2225615"/>
                      </a:xfrm>
                      <a:prstGeom prst="rect">
                        <a:avLst/>
                      </a:prstGeom>
                      <a:noFill/>
                    </p:spPr>
                  </p:pic>
                </p:oleObj>
              </mc:Fallback>
            </mc:AlternateContent>
          </a:graphicData>
        </a:graphic>
      </p:graphicFrame>
      <p:cxnSp>
        <p:nvCxnSpPr>
          <p:cNvPr id="23" name="Straight Connector 22"/>
          <p:cNvCxnSpPr/>
          <p:nvPr/>
        </p:nvCxnSpPr>
        <p:spPr>
          <a:xfrm>
            <a:off x="396815" y="634843"/>
            <a:ext cx="0" cy="60506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39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757" y="261124"/>
            <a:ext cx="4249429" cy="784830"/>
          </a:xfrm>
          <a:prstGeom prst="rect">
            <a:avLst/>
          </a:prstGeom>
          <a:noFill/>
        </p:spPr>
        <p:txBody>
          <a:bodyPr wrap="square" rtlCol="0">
            <a:spAutoFit/>
          </a:bodyPr>
          <a:lstStyle/>
          <a:p>
            <a:pPr algn="ctr">
              <a:lnSpc>
                <a:spcPct val="125000"/>
              </a:lnSpc>
              <a:spcAft>
                <a:spcPts val="1200"/>
              </a:spcAft>
            </a:pPr>
            <a:r>
              <a:rPr lang="it-IT" b="1" u="sng" dirty="0">
                <a:solidFill>
                  <a:schemeClr val="accent2">
                    <a:lumMod val="75000"/>
                  </a:schemeClr>
                </a:solidFill>
                <a:latin typeface="Palatino Linotype" panose="02040502050505030304" pitchFamily="18" charset="0"/>
              </a:rPr>
              <a:t>Stress intensity factor (SIF) in Al</a:t>
            </a:r>
            <a:r>
              <a:rPr lang="it-IT" b="1" u="sng" baseline="-25000" dirty="0">
                <a:solidFill>
                  <a:schemeClr val="accent2">
                    <a:lumMod val="75000"/>
                  </a:schemeClr>
                </a:solidFill>
                <a:latin typeface="Palatino Linotype" panose="02040502050505030304" pitchFamily="18" charset="0"/>
              </a:rPr>
              <a:t>2</a:t>
            </a:r>
            <a:r>
              <a:rPr lang="it-IT" b="1" u="sng" dirty="0">
                <a:solidFill>
                  <a:schemeClr val="accent2">
                    <a:lumMod val="75000"/>
                  </a:schemeClr>
                </a:solidFill>
                <a:latin typeface="Palatino Linotype" panose="02040502050505030304" pitchFamily="18" charset="0"/>
              </a:rPr>
              <a:t>O</a:t>
            </a:r>
            <a:r>
              <a:rPr lang="it-IT" b="1" u="sng" baseline="-25000" dirty="0">
                <a:solidFill>
                  <a:schemeClr val="accent2">
                    <a:lumMod val="75000"/>
                  </a:schemeClr>
                </a:solidFill>
                <a:latin typeface="Palatino Linotype" panose="02040502050505030304" pitchFamily="18" charset="0"/>
              </a:rPr>
              <a:t>3</a:t>
            </a:r>
            <a:r>
              <a:rPr lang="it-IT" b="1" u="sng" dirty="0">
                <a:solidFill>
                  <a:schemeClr val="accent2">
                    <a:lumMod val="75000"/>
                  </a:schemeClr>
                </a:solidFill>
                <a:latin typeface="Palatino Linotype" panose="02040502050505030304" pitchFamily="18" charset="0"/>
              </a:rPr>
              <a:t> semi space</a:t>
            </a:r>
            <a:endParaRPr lang="en-US" b="1" u="sng" dirty="0">
              <a:solidFill>
                <a:schemeClr val="accent2">
                  <a:lumMod val="75000"/>
                </a:schemeClr>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10" name="Rectangle 2">
            <a:extLst>
              <a:ext uri="{FF2B5EF4-FFF2-40B4-BE49-F238E27FC236}">
                <a16:creationId xmlns:a16="http://schemas.microsoft.com/office/drawing/2014/main" id="{BAC39C3C-C7E1-4EFC-90AB-93C83A3102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descr="C:\Users\Corina\Google Drive\2021_LUCRARI + DEPLASARI\grafice\fig 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8" y="1276644"/>
            <a:ext cx="4490911" cy="3368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2294" y="4808670"/>
            <a:ext cx="1241116" cy="938719"/>
          </a:xfrm>
          <a:prstGeom prst="rect">
            <a:avLst/>
          </a:prstGeom>
          <a:noFill/>
        </p:spPr>
        <p:txBody>
          <a:bodyPr wrap="square" rtlCol="0">
            <a:spAutoFit/>
          </a:bodyPr>
          <a:lstStyle/>
          <a:p>
            <a:r>
              <a:rPr lang="en-US" sz="1100" dirty="0">
                <a:latin typeface="Palatino Linotype" panose="02040502050505030304" pitchFamily="18" charset="0"/>
              </a:rPr>
              <a:t>R = 2,5 mm</a:t>
            </a:r>
          </a:p>
          <a:p>
            <a:r>
              <a:rPr lang="en-US" sz="1100" dirty="0">
                <a:latin typeface="Palatino Linotype" panose="02040502050505030304" pitchFamily="18" charset="0"/>
              </a:rPr>
              <a:t>P = 2820 N</a:t>
            </a:r>
          </a:p>
          <a:p>
            <a:r>
              <a:rPr lang="en-US" sz="1100" dirty="0">
                <a:latin typeface="Palatino Linotype" panose="02040502050505030304" pitchFamily="18" charset="0"/>
              </a:rPr>
              <a:t>C = 297 µm</a:t>
            </a:r>
          </a:p>
          <a:p>
            <a:r>
              <a:rPr lang="en-US" sz="1100" dirty="0" err="1">
                <a:latin typeface="Palatino Linotype" panose="02040502050505030304" pitchFamily="18" charset="0"/>
              </a:rPr>
              <a:t>p</a:t>
            </a:r>
            <a:r>
              <a:rPr lang="en-US" sz="1100" baseline="-25000" dirty="0" err="1">
                <a:latin typeface="Palatino Linotype" panose="02040502050505030304" pitchFamily="18" charset="0"/>
              </a:rPr>
              <a:t>o</a:t>
            </a:r>
            <a:r>
              <a:rPr lang="en-US" sz="1100" dirty="0">
                <a:latin typeface="Palatino Linotype" panose="02040502050505030304" pitchFamily="18" charset="0"/>
              </a:rPr>
              <a:t> = 15,2 </a:t>
            </a:r>
            <a:r>
              <a:rPr lang="en-US" sz="1100" dirty="0" err="1">
                <a:latin typeface="Palatino Linotype" panose="02040502050505030304" pitchFamily="18" charset="0"/>
              </a:rPr>
              <a:t>GPa</a:t>
            </a:r>
            <a:endParaRPr lang="en-US" sz="1100" dirty="0">
              <a:latin typeface="Palatino Linotype" panose="02040502050505030304" pitchFamily="18" charset="0"/>
            </a:endParaRPr>
          </a:p>
          <a:p>
            <a:r>
              <a:rPr lang="en-US" sz="1100" dirty="0" err="1">
                <a:latin typeface="Palatino Linotype" panose="02040502050505030304" pitchFamily="18" charset="0"/>
              </a:rPr>
              <a:t>a</a:t>
            </a:r>
            <a:r>
              <a:rPr lang="en-US" sz="1100" baseline="-25000" dirty="0" err="1">
                <a:latin typeface="Palatino Linotype" panose="02040502050505030304" pitchFamily="18" charset="0"/>
              </a:rPr>
              <a:t>o</a:t>
            </a:r>
            <a:r>
              <a:rPr lang="en-US" sz="1100" baseline="-25000" dirty="0">
                <a:latin typeface="Palatino Linotype" panose="02040502050505030304" pitchFamily="18" charset="0"/>
              </a:rPr>
              <a:t> </a:t>
            </a:r>
            <a:r>
              <a:rPr lang="en-US" sz="1100" dirty="0">
                <a:latin typeface="Palatino Linotype" panose="02040502050505030304" pitchFamily="18" charset="0"/>
              </a:rPr>
              <a:t>= 15 µm</a:t>
            </a:r>
          </a:p>
        </p:txBody>
      </p:sp>
      <p:sp>
        <p:nvSpPr>
          <p:cNvPr id="8" name="TextBox 7"/>
          <p:cNvSpPr txBox="1"/>
          <p:nvPr/>
        </p:nvSpPr>
        <p:spPr>
          <a:xfrm>
            <a:off x="4605479" y="261124"/>
            <a:ext cx="4329071" cy="784830"/>
          </a:xfrm>
          <a:prstGeom prst="rect">
            <a:avLst/>
          </a:prstGeom>
          <a:noFill/>
        </p:spPr>
        <p:txBody>
          <a:bodyPr wrap="square" rtlCol="0">
            <a:spAutoFit/>
          </a:bodyPr>
          <a:lstStyle/>
          <a:p>
            <a:pPr algn="ctr">
              <a:lnSpc>
                <a:spcPct val="125000"/>
              </a:lnSpc>
              <a:spcAft>
                <a:spcPts val="1200"/>
              </a:spcAft>
            </a:pPr>
            <a:r>
              <a:rPr lang="it-IT" b="1" u="sng" dirty="0">
                <a:solidFill>
                  <a:schemeClr val="accent2">
                    <a:lumMod val="75000"/>
                  </a:schemeClr>
                </a:solidFill>
                <a:latin typeface="Palatino Linotype" panose="02040502050505030304" pitchFamily="18" charset="0"/>
              </a:rPr>
              <a:t>Stress intensity factor (SIF) in Al</a:t>
            </a:r>
            <a:r>
              <a:rPr lang="it-IT" b="1" u="sng" baseline="-25000" dirty="0">
                <a:solidFill>
                  <a:schemeClr val="accent2">
                    <a:lumMod val="75000"/>
                  </a:schemeClr>
                </a:solidFill>
                <a:latin typeface="Palatino Linotype" panose="02040502050505030304" pitchFamily="18" charset="0"/>
              </a:rPr>
              <a:t>2</a:t>
            </a:r>
            <a:r>
              <a:rPr lang="it-IT" b="1" u="sng" dirty="0">
                <a:solidFill>
                  <a:schemeClr val="accent2">
                    <a:lumMod val="75000"/>
                  </a:schemeClr>
                </a:solidFill>
                <a:latin typeface="Palatino Linotype" panose="02040502050505030304" pitchFamily="18" charset="0"/>
              </a:rPr>
              <a:t>O</a:t>
            </a:r>
            <a:r>
              <a:rPr lang="it-IT" b="1" u="sng" baseline="-25000" dirty="0">
                <a:solidFill>
                  <a:schemeClr val="accent2">
                    <a:lumMod val="75000"/>
                  </a:schemeClr>
                </a:solidFill>
                <a:latin typeface="Palatino Linotype" panose="02040502050505030304" pitchFamily="18" charset="0"/>
              </a:rPr>
              <a:t>3</a:t>
            </a:r>
            <a:r>
              <a:rPr lang="it-IT" b="1" u="sng" dirty="0">
                <a:solidFill>
                  <a:schemeClr val="accent2">
                    <a:lumMod val="75000"/>
                  </a:schemeClr>
                </a:solidFill>
                <a:latin typeface="Palatino Linotype" panose="02040502050505030304" pitchFamily="18" charset="0"/>
              </a:rPr>
              <a:t> semi space for compound stress</a:t>
            </a:r>
            <a:endParaRPr lang="en-US" b="1" u="sng" dirty="0">
              <a:solidFill>
                <a:schemeClr val="accent2">
                  <a:lumMod val="75000"/>
                </a:schemeClr>
              </a:solidFill>
              <a:latin typeface="Palatino Linotype" panose="02040502050505030304" pitchFamily="18" charset="0"/>
            </a:endParaRPr>
          </a:p>
        </p:txBody>
      </p:sp>
      <p:pic>
        <p:nvPicPr>
          <p:cNvPr id="9" name="Picture 2" descr="C:\Users\Corina\Google Drive\2021_LUCRARI + DEPLASARI\grafice\fig 2.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201" y="1276644"/>
            <a:ext cx="4490912" cy="33681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70544" y="4800579"/>
            <a:ext cx="1241116" cy="938719"/>
          </a:xfrm>
          <a:prstGeom prst="rect">
            <a:avLst/>
          </a:prstGeom>
          <a:noFill/>
        </p:spPr>
        <p:txBody>
          <a:bodyPr wrap="square" rtlCol="0">
            <a:spAutoFit/>
          </a:bodyPr>
          <a:lstStyle/>
          <a:p>
            <a:r>
              <a:rPr lang="en-US" sz="1100" dirty="0">
                <a:latin typeface="Palatino Linotype" panose="02040502050505030304" pitchFamily="18" charset="0"/>
              </a:rPr>
              <a:t>R = 2,5 mm</a:t>
            </a:r>
          </a:p>
          <a:p>
            <a:r>
              <a:rPr lang="en-US" sz="1100" dirty="0">
                <a:latin typeface="Palatino Linotype" panose="02040502050505030304" pitchFamily="18" charset="0"/>
              </a:rPr>
              <a:t>P = 2820 N</a:t>
            </a:r>
          </a:p>
          <a:p>
            <a:r>
              <a:rPr lang="en-US" sz="1100" dirty="0">
                <a:latin typeface="Palatino Linotype" panose="02040502050505030304" pitchFamily="18" charset="0"/>
              </a:rPr>
              <a:t>C = 297 µm</a:t>
            </a:r>
          </a:p>
          <a:p>
            <a:r>
              <a:rPr lang="en-US" sz="1100" dirty="0" err="1">
                <a:latin typeface="Palatino Linotype" panose="02040502050505030304" pitchFamily="18" charset="0"/>
              </a:rPr>
              <a:t>p</a:t>
            </a:r>
            <a:r>
              <a:rPr lang="en-US" sz="1100" baseline="-25000" dirty="0" err="1">
                <a:latin typeface="Palatino Linotype" panose="02040502050505030304" pitchFamily="18" charset="0"/>
              </a:rPr>
              <a:t>o</a:t>
            </a:r>
            <a:r>
              <a:rPr lang="en-US" sz="1100" dirty="0">
                <a:latin typeface="Palatino Linotype" panose="02040502050505030304" pitchFamily="18" charset="0"/>
              </a:rPr>
              <a:t> = 15,2 </a:t>
            </a:r>
            <a:r>
              <a:rPr lang="en-US" sz="1100" dirty="0" err="1">
                <a:latin typeface="Palatino Linotype" panose="02040502050505030304" pitchFamily="18" charset="0"/>
              </a:rPr>
              <a:t>GPa</a:t>
            </a:r>
            <a:endParaRPr lang="en-US" sz="1100" dirty="0">
              <a:latin typeface="Palatino Linotype" panose="02040502050505030304" pitchFamily="18" charset="0"/>
            </a:endParaRPr>
          </a:p>
          <a:p>
            <a:r>
              <a:rPr lang="en-US" sz="1100" dirty="0" err="1">
                <a:latin typeface="Palatino Linotype" panose="02040502050505030304" pitchFamily="18" charset="0"/>
              </a:rPr>
              <a:t>a</a:t>
            </a:r>
            <a:r>
              <a:rPr lang="en-US" sz="1100" baseline="-25000" dirty="0" err="1">
                <a:latin typeface="Palatino Linotype" panose="02040502050505030304" pitchFamily="18" charset="0"/>
              </a:rPr>
              <a:t>o</a:t>
            </a:r>
            <a:r>
              <a:rPr lang="en-US" sz="1100" baseline="-25000" dirty="0">
                <a:latin typeface="Palatino Linotype" panose="02040502050505030304" pitchFamily="18" charset="0"/>
              </a:rPr>
              <a:t> </a:t>
            </a:r>
            <a:r>
              <a:rPr lang="en-US" sz="1100" dirty="0">
                <a:latin typeface="Palatino Linotype" panose="02040502050505030304" pitchFamily="18" charset="0"/>
              </a:rPr>
              <a:t>= 15 µm</a:t>
            </a:r>
          </a:p>
        </p:txBody>
      </p:sp>
    </p:spTree>
    <p:extLst>
      <p:ext uri="{BB962C8B-B14F-4D97-AF65-F5344CB8AC3E}">
        <p14:creationId xmlns:p14="http://schemas.microsoft.com/office/powerpoint/2010/main" val="44239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320" y="215163"/>
            <a:ext cx="8331680" cy="449162"/>
          </a:xfrm>
          <a:prstGeom prst="rect">
            <a:avLst/>
          </a:prstGeom>
          <a:noFill/>
        </p:spPr>
        <p:txBody>
          <a:bodyPr wrap="square" rtlCol="0">
            <a:spAutoFit/>
          </a:bodyPr>
          <a:lstStyle/>
          <a:p>
            <a:pPr algn="ctr">
              <a:lnSpc>
                <a:spcPct val="125000"/>
              </a:lnSpc>
              <a:spcAft>
                <a:spcPts val="1200"/>
              </a:spcAft>
            </a:pPr>
            <a:r>
              <a:rPr lang="en-US" sz="2000" b="1" u="sng" dirty="0">
                <a:solidFill>
                  <a:srgbClr val="B1510F"/>
                </a:solidFill>
                <a:latin typeface="Palatino Linotype" panose="02040502050505030304" pitchFamily="18" charset="0"/>
              </a:rPr>
              <a:t>Modeling the contact between curved surfaces (contact in the bearing)</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52" r="48389" b="25387"/>
          <a:stretch/>
        </p:blipFill>
        <p:spPr bwMode="auto">
          <a:xfrm>
            <a:off x="316316" y="662862"/>
            <a:ext cx="4756814" cy="23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64" t="15035" r="44175" b="6572"/>
          <a:stretch/>
        </p:blipFill>
        <p:spPr bwMode="auto">
          <a:xfrm>
            <a:off x="5073130" y="1015675"/>
            <a:ext cx="3977804" cy="208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320" y="2898475"/>
            <a:ext cx="8453887" cy="584775"/>
          </a:xfrm>
          <a:prstGeom prst="rect">
            <a:avLst/>
          </a:prstGeom>
          <a:noFill/>
        </p:spPr>
        <p:txBody>
          <a:bodyPr wrap="square" rtlCol="0">
            <a:spAutoFit/>
          </a:bodyPr>
          <a:lstStyle/>
          <a:p>
            <a:pPr algn="ctr"/>
            <a:r>
              <a:rPr lang="en-US" sz="1600" i="1" dirty="0">
                <a:latin typeface="Palatino Linotype" panose="02040502050505030304" pitchFamily="18" charset="0"/>
              </a:rPr>
              <a:t>R</a:t>
            </a:r>
            <a:r>
              <a:rPr lang="en-US" sz="1600" i="1" baseline="-25000" dirty="0">
                <a:latin typeface="Palatino Linotype" panose="02040502050505030304" pitchFamily="18" charset="0"/>
              </a:rPr>
              <a:t>B</a:t>
            </a:r>
            <a:r>
              <a:rPr lang="en-US" sz="1600" i="1" dirty="0">
                <a:latin typeface="Palatino Linotype" panose="02040502050505030304" pitchFamily="18" charset="0"/>
              </a:rPr>
              <a:t> </a:t>
            </a:r>
            <a:r>
              <a:rPr lang="en-US" sz="1600" dirty="0">
                <a:latin typeface="Palatino Linotype" panose="02040502050505030304" pitchFamily="18" charset="0"/>
              </a:rPr>
              <a:t>– ball radius, [mm];  </a:t>
            </a:r>
            <a:r>
              <a:rPr lang="en-US" sz="1600" i="1" dirty="0">
                <a:latin typeface="Palatino Linotype" panose="02040502050505030304" pitchFamily="18" charset="0"/>
              </a:rPr>
              <a:t>R</a:t>
            </a:r>
            <a:r>
              <a:rPr lang="en-US" sz="1600" i="1" baseline="-25000" dirty="0">
                <a:latin typeface="Palatino Linotype" panose="02040502050505030304" pitchFamily="18" charset="0"/>
              </a:rPr>
              <a:t>K</a:t>
            </a:r>
            <a:r>
              <a:rPr lang="en-US" sz="1600" dirty="0">
                <a:latin typeface="Palatino Linotype" panose="02040502050505030304" pitchFamily="18" charset="0"/>
              </a:rPr>
              <a:t> – raceway radius, [mm]; </a:t>
            </a:r>
            <a:r>
              <a:rPr lang="en-US" sz="1600" i="1" dirty="0">
                <a:latin typeface="Palatino Linotype" panose="02040502050505030304" pitchFamily="18" charset="0"/>
              </a:rPr>
              <a:t>R</a:t>
            </a:r>
            <a:r>
              <a:rPr lang="en-US" sz="1600" i="1" baseline="-25000" dirty="0">
                <a:latin typeface="Palatino Linotype" panose="02040502050505030304" pitchFamily="18" charset="0"/>
              </a:rPr>
              <a:t>L</a:t>
            </a:r>
            <a:r>
              <a:rPr lang="en-US" sz="1600" dirty="0">
                <a:latin typeface="Palatino Linotype" panose="02040502050505030304" pitchFamily="18" charset="0"/>
              </a:rPr>
              <a:t> – outer ring bearing radius, [mm];</a:t>
            </a:r>
          </a:p>
          <a:p>
            <a:pPr algn="ctr"/>
            <a:r>
              <a:rPr lang="en-US" sz="1600" dirty="0">
                <a:latin typeface="Palatino Linotype" panose="02040502050505030304" pitchFamily="18" charset="0"/>
              </a:rPr>
              <a:t>P – normal force, [N]</a:t>
            </a:r>
          </a:p>
        </p:txBody>
      </p:sp>
      <p:sp>
        <p:nvSpPr>
          <p:cNvPr id="6" name="TextBox 5"/>
          <p:cNvSpPr txBox="1"/>
          <p:nvPr/>
        </p:nvSpPr>
        <p:spPr>
          <a:xfrm>
            <a:off x="316315" y="3483250"/>
            <a:ext cx="8637903" cy="3731791"/>
          </a:xfrm>
          <a:prstGeom prst="rect">
            <a:avLst/>
          </a:prstGeom>
          <a:noFill/>
        </p:spPr>
        <p:txBody>
          <a:bodyPr wrap="square" rtlCol="0">
            <a:spAutoFit/>
          </a:bodyPr>
          <a:lstStyle/>
          <a:p>
            <a:r>
              <a:rPr lang="en-US" b="1" u="sng" dirty="0">
                <a:solidFill>
                  <a:srgbClr val="B1510F"/>
                </a:solidFill>
              </a:rPr>
              <a:t>Assumptions: </a:t>
            </a:r>
          </a:p>
          <a:p>
            <a:pPr marL="285750" indent="-285750">
              <a:lnSpc>
                <a:spcPct val="125000"/>
              </a:lnSpc>
              <a:spcAft>
                <a:spcPts val="600"/>
              </a:spcAft>
              <a:buFont typeface="Calibri" panose="020F0502020204030204" pitchFamily="34" charset="0"/>
              <a:buChar char="−"/>
            </a:pPr>
            <a:r>
              <a:rPr lang="en-US" dirty="0"/>
              <a:t>to use Hertz's method in the contact situation of curved surfaces in the same direction, the accuracy of the solution depends on the analytical description of h.</a:t>
            </a:r>
          </a:p>
          <a:p>
            <a:pPr marL="285750" indent="-285750">
              <a:lnSpc>
                <a:spcPct val="125000"/>
              </a:lnSpc>
              <a:spcAft>
                <a:spcPts val="600"/>
              </a:spcAft>
              <a:buFont typeface="Calibri" panose="020F0502020204030204" pitchFamily="34" charset="0"/>
              <a:buChar char="−"/>
            </a:pPr>
            <a:r>
              <a:rPr lang="en-US" dirty="0"/>
              <a:t>h - distance on the z axis between the two bodies in contact</a:t>
            </a:r>
          </a:p>
          <a:p>
            <a:pPr marL="285750" indent="-285750">
              <a:lnSpc>
                <a:spcPct val="125000"/>
              </a:lnSpc>
              <a:spcAft>
                <a:spcPts val="600"/>
              </a:spcAft>
              <a:buFont typeface="Calibri" panose="020F0502020204030204" pitchFamily="34" charset="0"/>
              <a:buChar char="−"/>
            </a:pPr>
            <a:r>
              <a:rPr lang="en-US" dirty="0"/>
              <a:t>for small contact areas compared to the radii of curvature it was determined that the considered error is   ̴7%</a:t>
            </a:r>
          </a:p>
          <a:p>
            <a:pPr marL="285750" indent="-285750">
              <a:lnSpc>
                <a:spcPct val="125000"/>
              </a:lnSpc>
              <a:spcAft>
                <a:spcPts val="600"/>
              </a:spcAft>
              <a:buFont typeface="Calibri" panose="020F0502020204030204" pitchFamily="34" charset="0"/>
              <a:buChar char="−"/>
            </a:pPr>
            <a:r>
              <a:rPr lang="en-US" dirty="0"/>
              <a:t>the basic parameter in the design of the bearings is the conformability coefficient</a:t>
            </a:r>
          </a:p>
          <a:p>
            <a:pPr marL="285750" indent="-285750">
              <a:lnSpc>
                <a:spcPct val="125000"/>
              </a:lnSpc>
              <a:spcAft>
                <a:spcPts val="600"/>
              </a:spcAft>
              <a:buFont typeface="Calibri" panose="020F0502020204030204" pitchFamily="34" charset="0"/>
              <a:buChar char="−"/>
            </a:pPr>
            <a:r>
              <a:rPr lang="en-US" dirty="0"/>
              <a:t>In this work,   </a:t>
            </a:r>
          </a:p>
          <a:p>
            <a:pPr marL="285750" indent="-285750">
              <a:buFont typeface="Calibri" panose="020F0502020204030204" pitchFamily="34" charset="0"/>
              <a:buChar char="−"/>
            </a:pPr>
            <a:endParaRPr lang="en-US" dirty="0"/>
          </a:p>
          <a:p>
            <a:pPr marL="285750" indent="-285750">
              <a:buFont typeface="Calibri" panose="020F0502020204030204" pitchFamily="34" charset="0"/>
              <a:buChar char="−"/>
            </a:pPr>
            <a:endParaRPr lang="en-US"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67544389"/>
              </p:ext>
            </p:extLst>
          </p:nvPr>
        </p:nvGraphicFramePr>
        <p:xfrm>
          <a:off x="8317414" y="5623106"/>
          <a:ext cx="766588" cy="663394"/>
        </p:xfrm>
        <a:graphic>
          <a:graphicData uri="http://schemas.openxmlformats.org/presentationml/2006/ole">
            <mc:AlternateContent xmlns:mc="http://schemas.openxmlformats.org/markup-compatibility/2006">
              <mc:Choice xmlns:v="urn:schemas-microsoft-com:vml" Requires="v">
                <p:oleObj name="Equation" r:id="rId5" imgW="495085" imgH="431613" progId="Equation.DSMT4">
                  <p:embed/>
                </p:oleObj>
              </mc:Choice>
              <mc:Fallback>
                <p:oleObj name="Equation" r:id="rId5" imgW="495085" imgH="431613"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414" y="5623106"/>
                        <a:ext cx="766588" cy="663394"/>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86940866"/>
              </p:ext>
            </p:extLst>
          </p:nvPr>
        </p:nvGraphicFramePr>
        <p:xfrm>
          <a:off x="1927692" y="6198078"/>
          <a:ext cx="1051704" cy="332117"/>
        </p:xfrm>
        <a:graphic>
          <a:graphicData uri="http://schemas.openxmlformats.org/presentationml/2006/ole">
            <mc:AlternateContent xmlns:mc="http://schemas.openxmlformats.org/markup-compatibility/2006">
              <mc:Choice xmlns:v="urn:schemas-microsoft-com:vml" Requires="v">
                <p:oleObj name="Equation" r:id="rId7" imgW="723586" imgH="228501" progId="Equation.DSMT4">
                  <p:embed/>
                </p:oleObj>
              </mc:Choice>
              <mc:Fallback>
                <p:oleObj name="Equation" r:id="rId7" imgW="723586" imgH="228501"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692" y="6198078"/>
                        <a:ext cx="1051704" cy="332117"/>
                      </a:xfrm>
                      <a:prstGeom prst="rect">
                        <a:avLst/>
                      </a:prstGeom>
                      <a:noFill/>
                    </p:spPr>
                  </p:pic>
                </p:oleObj>
              </mc:Fallback>
            </mc:AlternateContent>
          </a:graphicData>
        </a:graphic>
      </p:graphicFrame>
    </p:spTree>
    <p:extLst>
      <p:ext uri="{BB962C8B-B14F-4D97-AF65-F5344CB8AC3E}">
        <p14:creationId xmlns:p14="http://schemas.microsoft.com/office/powerpoint/2010/main" val="220220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30" y="507203"/>
            <a:ext cx="4844432" cy="369332"/>
          </a:xfrm>
          <a:prstGeom prst="rect">
            <a:avLst/>
          </a:prstGeom>
          <a:noFill/>
        </p:spPr>
        <p:txBody>
          <a:bodyPr wrap="square" rtlCol="0">
            <a:spAutoFit/>
          </a:bodyPr>
          <a:lstStyle/>
          <a:p>
            <a:r>
              <a:rPr lang="en-US" b="1" u="sng" dirty="0">
                <a:solidFill>
                  <a:srgbClr val="B1510F"/>
                </a:solidFill>
                <a:latin typeface="Palatino Linotype" panose="02040502050505030304" pitchFamily="18" charset="0"/>
              </a:rPr>
              <a:t>Stress intensity factor (SIF) depending on </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sp>
        <p:nvSpPr>
          <p:cNvPr id="7" name="TextBox 6"/>
          <p:cNvSpPr txBox="1"/>
          <p:nvPr/>
        </p:nvSpPr>
        <p:spPr>
          <a:xfrm>
            <a:off x="323096" y="1079129"/>
            <a:ext cx="4184167" cy="338554"/>
          </a:xfrm>
          <a:prstGeom prst="rect">
            <a:avLst/>
          </a:prstGeom>
          <a:noFill/>
        </p:spPr>
        <p:txBody>
          <a:bodyPr wrap="square" rtlCol="0">
            <a:spAutoFit/>
          </a:bodyPr>
          <a:lstStyle/>
          <a:p>
            <a:r>
              <a:rPr lang="fr-FR" sz="1600" i="1" dirty="0">
                <a:latin typeface="Palatino Linotype" panose="02040502050505030304" pitchFamily="18" charset="0"/>
              </a:rPr>
              <a:t>D* - </a:t>
            </a:r>
            <a:r>
              <a:rPr lang="en-US" sz="1600" dirty="0">
                <a:latin typeface="Palatino Linotype" panose="02040502050505030304" pitchFamily="18" charset="0"/>
              </a:rPr>
              <a:t>semi major axis of elliptical contact area</a:t>
            </a:r>
            <a:endParaRPr lang="fr-FR" sz="1600" dirty="0">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07929393"/>
              </p:ext>
            </p:extLst>
          </p:nvPr>
        </p:nvGraphicFramePr>
        <p:xfrm>
          <a:off x="4658647" y="429281"/>
          <a:ext cx="358415" cy="544260"/>
        </p:xfrm>
        <a:graphic>
          <a:graphicData uri="http://schemas.openxmlformats.org/presentationml/2006/ole">
            <mc:AlternateContent xmlns:mc="http://schemas.openxmlformats.org/markup-compatibility/2006">
              <mc:Choice xmlns:v="urn:schemas-microsoft-com:vml" Requires="v">
                <p:oleObj name="Equation" r:id="rId3" imgW="253890" imgH="393529" progId="Equation.DSMT4">
                  <p:embed/>
                </p:oleObj>
              </mc:Choice>
              <mc:Fallback>
                <p:oleObj name="Equation" r:id="rId3" imgW="253890" imgH="393529"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47" y="429281"/>
                        <a:ext cx="358415" cy="544260"/>
                      </a:xfrm>
                      <a:prstGeom prst="rect">
                        <a:avLst/>
                      </a:prstGeom>
                      <a:noFill/>
                    </p:spPr>
                  </p:pic>
                </p:oleObj>
              </mc:Fallback>
            </mc:AlternateContent>
          </a:graphicData>
        </a:graphic>
      </p:graphicFrame>
      <p:pic>
        <p:nvPicPr>
          <p:cNvPr id="11267" name="Picture 3" descr="C:\Users\Corina\Google Drive\2021_LUCRARI + DEPLASARI\grafice\fig 2.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51" y="1545578"/>
            <a:ext cx="4265113" cy="31988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72151" y="4830945"/>
            <a:ext cx="1205112" cy="1015663"/>
          </a:xfrm>
          <a:prstGeom prst="rect">
            <a:avLst/>
          </a:prstGeom>
          <a:noFill/>
        </p:spPr>
        <p:txBody>
          <a:bodyPr wrap="square" rtlCol="0">
            <a:spAutoFit/>
          </a:bodyPr>
          <a:lstStyle/>
          <a:p>
            <a:r>
              <a:rPr lang="en-US" sz="1200" dirty="0">
                <a:latin typeface="Palatino Linotype" panose="02040502050505030304" pitchFamily="18" charset="0"/>
              </a:rPr>
              <a:t>R</a:t>
            </a:r>
            <a:r>
              <a:rPr lang="en-US" sz="1200" baseline="-25000" dirty="0">
                <a:latin typeface="Palatino Linotype" panose="02040502050505030304" pitchFamily="18" charset="0"/>
              </a:rPr>
              <a:t>K</a:t>
            </a:r>
            <a:r>
              <a:rPr lang="en-US" sz="1200" dirty="0">
                <a:latin typeface="Palatino Linotype" panose="02040502050505030304" pitchFamily="18" charset="0"/>
              </a:rPr>
              <a:t> = 3,17 mm</a:t>
            </a:r>
          </a:p>
          <a:p>
            <a:r>
              <a:rPr lang="en-US" sz="1200" dirty="0">
                <a:latin typeface="Palatino Linotype" panose="02040502050505030304" pitchFamily="18" charset="0"/>
              </a:rPr>
              <a:t>R</a:t>
            </a:r>
            <a:r>
              <a:rPr lang="en-US" sz="1200" baseline="-25000" dirty="0">
                <a:latin typeface="Palatino Linotype" panose="02040502050505030304" pitchFamily="18" charset="0"/>
              </a:rPr>
              <a:t>B</a:t>
            </a:r>
            <a:r>
              <a:rPr lang="en-US" sz="1200" dirty="0">
                <a:latin typeface="Palatino Linotype" panose="02040502050505030304" pitchFamily="18" charset="0"/>
              </a:rPr>
              <a:t> = 3,336 mm</a:t>
            </a:r>
          </a:p>
          <a:p>
            <a:r>
              <a:rPr lang="en-US" sz="1200" dirty="0">
                <a:latin typeface="Palatino Linotype" panose="02040502050505030304" pitchFamily="18" charset="0"/>
              </a:rPr>
              <a:t>R</a:t>
            </a:r>
            <a:r>
              <a:rPr lang="en-US" sz="1200" baseline="-25000" dirty="0">
                <a:latin typeface="Palatino Linotype" panose="02040502050505030304" pitchFamily="18" charset="0"/>
              </a:rPr>
              <a:t>L</a:t>
            </a:r>
            <a:r>
              <a:rPr lang="en-US" sz="1200" dirty="0">
                <a:latin typeface="Palatino Linotype" panose="02040502050505030304" pitchFamily="18" charset="0"/>
              </a:rPr>
              <a:t> = 23 mm</a:t>
            </a:r>
          </a:p>
          <a:p>
            <a:r>
              <a:rPr lang="en-US" sz="1200" dirty="0">
                <a:latin typeface="Palatino Linotype" panose="02040502050505030304" pitchFamily="18" charset="0"/>
              </a:rPr>
              <a:t>P = 9000 N</a:t>
            </a:r>
          </a:p>
          <a:p>
            <a:r>
              <a:rPr lang="en-US" sz="1200" dirty="0" err="1">
                <a:latin typeface="Palatino Linotype" panose="02040502050505030304" pitchFamily="18" charset="0"/>
              </a:rPr>
              <a:t>a</a:t>
            </a:r>
            <a:r>
              <a:rPr lang="en-US" sz="1200" baseline="-25000" dirty="0" err="1">
                <a:latin typeface="Palatino Linotype" panose="02040502050505030304" pitchFamily="18" charset="0"/>
              </a:rPr>
              <a:t>o</a:t>
            </a:r>
            <a:r>
              <a:rPr lang="en-US" sz="1200" baseline="-25000" dirty="0">
                <a:latin typeface="Palatino Linotype" panose="02040502050505030304" pitchFamily="18" charset="0"/>
              </a:rPr>
              <a:t> </a:t>
            </a:r>
            <a:r>
              <a:rPr lang="en-US" sz="1200" dirty="0">
                <a:latin typeface="Palatino Linotype" panose="02040502050505030304" pitchFamily="18" charset="0"/>
              </a:rPr>
              <a:t>= 15 µm</a:t>
            </a:r>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794742008"/>
              </p:ext>
            </p:extLst>
          </p:nvPr>
        </p:nvGraphicFramePr>
        <p:xfrm>
          <a:off x="1412608" y="5846608"/>
          <a:ext cx="1924198" cy="490013"/>
        </p:xfrm>
        <a:graphic>
          <a:graphicData uri="http://schemas.openxmlformats.org/presentationml/2006/ole">
            <mc:AlternateContent xmlns:mc="http://schemas.openxmlformats.org/markup-compatibility/2006">
              <mc:Choice xmlns:v="urn:schemas-microsoft-com:vml" Requires="v">
                <p:oleObj name="Equation" r:id="rId6" imgW="1536033" imgH="393529" progId="Equation.DSMT4">
                  <p:embed/>
                </p:oleObj>
              </mc:Choice>
              <mc:Fallback>
                <p:oleObj name="Equation" r:id="rId6" imgW="1536033" imgH="393529"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608" y="5846608"/>
                        <a:ext cx="1924198" cy="490013"/>
                      </a:xfrm>
                      <a:prstGeom prst="rect">
                        <a:avLst/>
                      </a:prstGeom>
                      <a:noFill/>
                    </p:spPr>
                  </p:pic>
                </p:oleObj>
              </mc:Fallback>
            </mc:AlternateContent>
          </a:graphicData>
        </a:graphic>
      </p:graphicFrame>
      <p:sp>
        <p:nvSpPr>
          <p:cNvPr id="11" name="Rectangle 10"/>
          <p:cNvSpPr/>
          <p:nvPr/>
        </p:nvSpPr>
        <p:spPr>
          <a:xfrm>
            <a:off x="4353515" y="4732502"/>
            <a:ext cx="4725749" cy="615553"/>
          </a:xfrm>
          <a:prstGeom prst="rect">
            <a:avLst/>
          </a:prstGeom>
        </p:spPr>
        <p:txBody>
          <a:bodyPr wrap="square">
            <a:spAutoFit/>
          </a:bodyPr>
          <a:lstStyle/>
          <a:p>
            <a:pPr algn="ctr"/>
            <a:r>
              <a:rPr lang="fr-FR" sz="1700" b="1" u="sng" dirty="0">
                <a:solidFill>
                  <a:srgbClr val="B1510F"/>
                </a:solidFill>
                <a:latin typeface="Palatino Linotype" panose="02040502050505030304" pitchFamily="18" charset="0"/>
              </a:rPr>
              <a:t>Variation of P </a:t>
            </a:r>
            <a:r>
              <a:rPr lang="fr-FR" sz="1700" b="1" u="sng" dirty="0" err="1">
                <a:solidFill>
                  <a:srgbClr val="B1510F"/>
                </a:solidFill>
                <a:latin typeface="Palatino Linotype" panose="02040502050505030304" pitchFamily="18" charset="0"/>
              </a:rPr>
              <a:t>depending</a:t>
            </a:r>
            <a:r>
              <a:rPr lang="fr-FR" sz="1700" b="1" u="sng" dirty="0">
                <a:solidFill>
                  <a:srgbClr val="B1510F"/>
                </a:solidFill>
                <a:latin typeface="Palatino Linotype" panose="02040502050505030304" pitchFamily="18" charset="0"/>
              </a:rPr>
              <a:t> on c</a:t>
            </a:r>
            <a:r>
              <a:rPr lang="en-US" sz="1700" b="1" u="sng" dirty="0" err="1">
                <a:solidFill>
                  <a:srgbClr val="B1510F"/>
                </a:solidFill>
                <a:latin typeface="Palatino Linotype" panose="02040502050505030304" pitchFamily="18" charset="0"/>
              </a:rPr>
              <a:t>onformability</a:t>
            </a:r>
            <a:r>
              <a:rPr lang="en-US" sz="1700" b="1" u="sng" dirty="0">
                <a:solidFill>
                  <a:srgbClr val="B1510F"/>
                </a:solidFill>
                <a:latin typeface="Palatino Linotype" panose="02040502050505030304" pitchFamily="18" charset="0"/>
              </a:rPr>
              <a:t> coefficient </a:t>
            </a:r>
            <a:r>
              <a:rPr lang="en-US" sz="1700" b="1" i="1" u="sng" dirty="0">
                <a:solidFill>
                  <a:srgbClr val="B1510F"/>
                </a:solidFill>
                <a:latin typeface="Palatino Linotype" panose="02040502050505030304" pitchFamily="18" charset="0"/>
              </a:rPr>
              <a:t>S </a:t>
            </a:r>
            <a:r>
              <a:rPr lang="en-US" sz="1700" b="1" u="sng" dirty="0">
                <a:solidFill>
                  <a:srgbClr val="B1510F"/>
                </a:solidFill>
                <a:latin typeface="Palatino Linotype" panose="02040502050505030304" pitchFamily="18" charset="0"/>
              </a:rPr>
              <a:t>to achieve a value for </a:t>
            </a:r>
            <a:endParaRPr lang="fr-FR" sz="1700" b="1" u="sng" dirty="0">
              <a:solidFill>
                <a:srgbClr val="B1510F"/>
              </a:solidFill>
              <a:latin typeface="Palatino Linotype" panose="0204050205050503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07054261"/>
              </p:ext>
            </p:extLst>
          </p:nvPr>
        </p:nvGraphicFramePr>
        <p:xfrm>
          <a:off x="6026981" y="5449318"/>
          <a:ext cx="1860729" cy="366945"/>
        </p:xfrm>
        <a:graphic>
          <a:graphicData uri="http://schemas.openxmlformats.org/presentationml/2006/ole">
            <mc:AlternateContent xmlns:mc="http://schemas.openxmlformats.org/markup-compatibility/2006">
              <mc:Choice xmlns:v="urn:schemas-microsoft-com:vml" Requires="v">
                <p:oleObj name="Equation" r:id="rId8" imgW="1206500" imgH="241300" progId="Equation.DSMT4">
                  <p:embed/>
                </p:oleObj>
              </mc:Choice>
              <mc:Fallback>
                <p:oleObj name="Equation" r:id="rId8" imgW="1206500" imgH="241300" progId="Equation.DSMT4">
                  <p:embed/>
                  <p:pic>
                    <p:nvPicPr>
                      <p:cNvPr id="13"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6981" y="5449318"/>
                        <a:ext cx="1860729" cy="366945"/>
                      </a:xfrm>
                      <a:prstGeom prst="rect">
                        <a:avLst/>
                      </a:prstGeom>
                      <a:noFill/>
                      <a:ln>
                        <a:noFill/>
                      </a:ln>
                    </p:spPr>
                  </p:pic>
                </p:oleObj>
              </mc:Fallback>
            </mc:AlternateContent>
          </a:graphicData>
        </a:graphic>
      </p:graphicFrame>
      <p:pic>
        <p:nvPicPr>
          <p:cNvPr id="15" name="Picture 2" descr="C:\Users\Corina\Google Drive\2021_LUCRARI + DEPLASARI\grafice\fig 2.2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27" y="1261862"/>
            <a:ext cx="4161724" cy="31212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92670" y="2038608"/>
            <a:ext cx="1608330" cy="307777"/>
          </a:xfrm>
          <a:prstGeom prst="rect">
            <a:avLst/>
          </a:prstGeom>
          <a:noFill/>
        </p:spPr>
        <p:txBody>
          <a:bodyPr wrap="square" rtlCol="0">
            <a:spAutoFit/>
          </a:bodyPr>
          <a:lstStyle/>
          <a:p>
            <a:r>
              <a:rPr lang="en-US" sz="1400" dirty="0"/>
              <a:t>interpolation curve</a:t>
            </a:r>
          </a:p>
        </p:txBody>
      </p:sp>
      <p:cxnSp>
        <p:nvCxnSpPr>
          <p:cNvPr id="17" name="Straight Connector 16"/>
          <p:cNvCxnSpPr/>
          <p:nvPr/>
        </p:nvCxnSpPr>
        <p:spPr>
          <a:xfrm flipH="1">
            <a:off x="6191858" y="2192496"/>
            <a:ext cx="267419" cy="160390"/>
          </a:xfrm>
          <a:prstGeom prst="line">
            <a:avLst/>
          </a:prstGeom>
          <a:ln w="3175">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904575" y="2668620"/>
            <a:ext cx="1096425" cy="307777"/>
          </a:xfrm>
          <a:prstGeom prst="rect">
            <a:avLst/>
          </a:prstGeom>
          <a:noFill/>
        </p:spPr>
        <p:txBody>
          <a:bodyPr wrap="square" rtlCol="0">
            <a:spAutoFit/>
          </a:bodyPr>
          <a:lstStyle/>
          <a:p>
            <a:r>
              <a:rPr lang="en-US" sz="1400" dirty="0"/>
              <a:t>model point</a:t>
            </a:r>
          </a:p>
        </p:txBody>
      </p:sp>
      <p:cxnSp>
        <p:nvCxnSpPr>
          <p:cNvPr id="20" name="Straight Connector 19"/>
          <p:cNvCxnSpPr>
            <a:stCxn id="19" idx="1"/>
          </p:cNvCxnSpPr>
          <p:nvPr/>
        </p:nvCxnSpPr>
        <p:spPr>
          <a:xfrm flipH="1">
            <a:off x="6591741" y="2822509"/>
            <a:ext cx="312834" cy="165962"/>
          </a:xfrm>
          <a:prstGeom prst="line">
            <a:avLst/>
          </a:prstGeom>
          <a:ln w="3175">
            <a:tailEnd type="stealt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973368" y="1755972"/>
            <a:ext cx="0" cy="2257678"/>
          </a:xfrm>
          <a:prstGeom prst="line">
            <a:avLst/>
          </a:prstGeom>
          <a:ln w="31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117367" y="3383020"/>
            <a:ext cx="0" cy="630630"/>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973368" y="3865093"/>
            <a:ext cx="1143999" cy="0"/>
          </a:xfrm>
          <a:prstGeom prst="line">
            <a:avLst/>
          </a:prstGeom>
          <a:ln>
            <a:headEnd type="stealth"/>
            <a:tailEnd type="stealth"/>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973052" y="3560630"/>
            <a:ext cx="1512505" cy="307777"/>
          </a:xfrm>
          <a:prstGeom prst="rect">
            <a:avLst/>
          </a:prstGeom>
          <a:noFill/>
        </p:spPr>
        <p:txBody>
          <a:bodyPr wrap="square" rtlCol="0">
            <a:spAutoFit/>
          </a:bodyPr>
          <a:lstStyle/>
          <a:p>
            <a:r>
              <a:rPr lang="en-US" sz="1400" dirty="0"/>
              <a:t>technical field</a:t>
            </a:r>
          </a:p>
        </p:txBody>
      </p:sp>
    </p:spTree>
    <p:extLst>
      <p:ext uri="{BB962C8B-B14F-4D97-AF65-F5344CB8AC3E}">
        <p14:creationId xmlns:p14="http://schemas.microsoft.com/office/powerpoint/2010/main" val="365785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 line chart&#10;&#10;Description automatically generated">
            <a:extLst>
              <a:ext uri="{FF2B5EF4-FFF2-40B4-BE49-F238E27FC236}">
                <a16:creationId xmlns:a16="http://schemas.microsoft.com/office/drawing/2014/main" id="{D777885B-36AF-4CC5-B14B-AB32BBD3E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8" y="1910022"/>
            <a:ext cx="5023104" cy="3767328"/>
          </a:xfrm>
          <a:prstGeom prst="rect">
            <a:avLst/>
          </a:prstGeom>
        </p:spPr>
      </p:pic>
      <p:sp>
        <p:nvSpPr>
          <p:cNvPr id="4" name="TextBox 3"/>
          <p:cNvSpPr txBox="1"/>
          <p:nvPr/>
        </p:nvSpPr>
        <p:spPr>
          <a:xfrm>
            <a:off x="609599" y="340613"/>
            <a:ext cx="8335992" cy="1592744"/>
          </a:xfrm>
          <a:prstGeom prst="rect">
            <a:avLst/>
          </a:prstGeom>
          <a:noFill/>
        </p:spPr>
        <p:txBody>
          <a:bodyPr wrap="square" rtlCol="0">
            <a:spAutoFit/>
          </a:bodyPr>
          <a:lstStyle/>
          <a:p>
            <a:pPr>
              <a:lnSpc>
                <a:spcPct val="125000"/>
              </a:lnSpc>
              <a:spcAft>
                <a:spcPts val="600"/>
              </a:spcAft>
            </a:pPr>
            <a:r>
              <a:rPr lang="en-US" dirty="0">
                <a:latin typeface="Palatino Linotype" panose="02040502050505030304" pitchFamily="18" charset="0"/>
              </a:rPr>
              <a:t>If in the ball plate system we also consider the presence of the sliding contact given by a force Q = µ∙P, µ - friction coefficient, the total stress will be the sum between the normal and the tangential one :</a:t>
            </a:r>
          </a:p>
          <a:p>
            <a:pPr>
              <a:lnSpc>
                <a:spcPct val="125000"/>
              </a:lnSpc>
              <a:spcAft>
                <a:spcPts val="600"/>
              </a:spcAft>
            </a:pPr>
            <a:r>
              <a:rPr lang="en-US" sz="2000" dirty="0">
                <a:latin typeface="Palatino Linotype" panose="02040502050505030304" pitchFamily="18" charset="0"/>
              </a:rPr>
              <a:t>				</a:t>
            </a:r>
            <a:r>
              <a:rPr lang="en-US" dirty="0">
                <a:latin typeface="Palatino Linotype" panose="02040502050505030304" pitchFamily="18" charset="0"/>
              </a:rPr>
              <a:t>   and          - based on tangential stress</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349" r="63205"/>
          <a:stretch/>
        </p:blipFill>
        <p:spPr bwMode="auto">
          <a:xfrm>
            <a:off x="609599" y="1846053"/>
            <a:ext cx="3349925" cy="266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22702061"/>
              </p:ext>
            </p:extLst>
          </p:nvPr>
        </p:nvGraphicFramePr>
        <p:xfrm>
          <a:off x="2613804" y="1502036"/>
          <a:ext cx="1846052" cy="431321"/>
        </p:xfrm>
        <a:graphic>
          <a:graphicData uri="http://schemas.openxmlformats.org/presentationml/2006/ole">
            <mc:AlternateContent xmlns:mc="http://schemas.openxmlformats.org/markup-compatibility/2006">
              <mc:Choice xmlns:v="urn:schemas-microsoft-com:vml" Requires="v">
                <p:oleObj name="Equation" r:id="rId5" imgW="1016000" imgH="241300" progId="Equation.DSMT4">
                  <p:embed/>
                </p:oleObj>
              </mc:Choice>
              <mc:Fallback>
                <p:oleObj name="Equation" r:id="rId5" imgW="1016000" imgH="2413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804" y="1502036"/>
                        <a:ext cx="1846052" cy="43132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50622227"/>
              </p:ext>
            </p:extLst>
          </p:nvPr>
        </p:nvGraphicFramePr>
        <p:xfrm>
          <a:off x="5110912" y="1484305"/>
          <a:ext cx="414338" cy="431800"/>
        </p:xfrm>
        <a:graphic>
          <a:graphicData uri="http://schemas.openxmlformats.org/presentationml/2006/ole">
            <mc:AlternateContent xmlns:mc="http://schemas.openxmlformats.org/markup-compatibility/2006">
              <mc:Choice xmlns:v="urn:schemas-microsoft-com:vml" Requires="v">
                <p:oleObj name="Equation" r:id="rId7" imgW="228600" imgH="241200" progId="Equation.DSMT4">
                  <p:embed/>
                </p:oleObj>
              </mc:Choice>
              <mc:Fallback>
                <p:oleObj name="Equation" r:id="rId7" imgW="228600" imgH="241200" progId="Equation.DSMT4">
                  <p:embed/>
                  <p:pic>
                    <p:nvPicPr>
                      <p:cNvPr id="8" name="Object 7"/>
                      <p:cNvPicPr>
                        <a:picLocks noChangeAspect="1" noChangeArrowheads="1"/>
                      </p:cNvPicPr>
                      <p:nvPr/>
                    </p:nvPicPr>
                    <p:blipFill>
                      <a:blip r:embed="rId8"/>
                      <a:srcRect/>
                      <a:stretch>
                        <a:fillRect/>
                      </a:stretch>
                    </p:blipFill>
                    <p:spPr bwMode="auto">
                      <a:xfrm>
                        <a:off x="5110912" y="1484305"/>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49005447"/>
              </p:ext>
            </p:extLst>
          </p:nvPr>
        </p:nvGraphicFramePr>
        <p:xfrm>
          <a:off x="6114153" y="2746977"/>
          <a:ext cx="1023548" cy="314582"/>
        </p:xfrm>
        <a:graphic>
          <a:graphicData uri="http://schemas.openxmlformats.org/presentationml/2006/ole">
            <mc:AlternateContent xmlns:mc="http://schemas.openxmlformats.org/markup-compatibility/2006">
              <mc:Choice xmlns:v="urn:schemas-microsoft-com:vml" Requires="v">
                <p:oleObj name="Equation" r:id="rId9" imgW="774360" imgH="241200" progId="Equation.DSMT4">
                  <p:embed/>
                </p:oleObj>
              </mc:Choice>
              <mc:Fallback>
                <p:oleObj name="Equation" r:id="rId9" imgW="774360" imgH="241200" progId="Equation.DSMT4">
                  <p:embed/>
                  <p:pic>
                    <p:nvPicPr>
                      <p:cNvPr id="9" name="Object 8"/>
                      <p:cNvPicPr>
                        <a:picLocks noChangeAspect="1" noChangeArrowheads="1"/>
                      </p:cNvPicPr>
                      <p:nvPr/>
                    </p:nvPicPr>
                    <p:blipFill>
                      <a:blip r:embed="rId10"/>
                      <a:srcRect/>
                      <a:stretch>
                        <a:fillRect/>
                      </a:stretch>
                    </p:blipFill>
                    <p:spPr bwMode="auto">
                      <a:xfrm>
                        <a:off x="6114153" y="2746977"/>
                        <a:ext cx="1023548" cy="31458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48048096"/>
              </p:ext>
            </p:extLst>
          </p:nvPr>
        </p:nvGraphicFramePr>
        <p:xfrm>
          <a:off x="7338972" y="3958285"/>
          <a:ext cx="361650" cy="376891"/>
        </p:xfrm>
        <a:graphic>
          <a:graphicData uri="http://schemas.openxmlformats.org/presentationml/2006/ole">
            <mc:AlternateContent xmlns:mc="http://schemas.openxmlformats.org/markup-compatibility/2006">
              <mc:Choice xmlns:v="urn:schemas-microsoft-com:vml" Requires="v">
                <p:oleObj name="Equation" r:id="rId11" imgW="228600" imgH="241200" progId="Equation.DSMT4">
                  <p:embed/>
                </p:oleObj>
              </mc:Choice>
              <mc:Fallback>
                <p:oleObj name="Equation" r:id="rId11" imgW="228600" imgH="241200" progId="Equation.DSMT4">
                  <p:embed/>
                  <p:pic>
                    <p:nvPicPr>
                      <p:cNvPr id="11" name="Object 10"/>
                      <p:cNvPicPr>
                        <a:picLocks noChangeAspect="1" noChangeArrowheads="1"/>
                      </p:cNvPicPr>
                      <p:nvPr/>
                    </p:nvPicPr>
                    <p:blipFill>
                      <a:blip r:embed="rId12"/>
                      <a:srcRect/>
                      <a:stretch>
                        <a:fillRect/>
                      </a:stretch>
                    </p:blipFill>
                    <p:spPr bwMode="auto">
                      <a:xfrm>
                        <a:off x="7338972" y="3958285"/>
                        <a:ext cx="361650" cy="376891"/>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83122894"/>
              </p:ext>
            </p:extLst>
          </p:nvPr>
        </p:nvGraphicFramePr>
        <p:xfrm>
          <a:off x="5180897" y="4001970"/>
          <a:ext cx="1059554" cy="325648"/>
        </p:xfrm>
        <a:graphic>
          <a:graphicData uri="http://schemas.openxmlformats.org/presentationml/2006/ole">
            <mc:AlternateContent xmlns:mc="http://schemas.openxmlformats.org/markup-compatibility/2006">
              <mc:Choice xmlns:v="urn:schemas-microsoft-com:vml" Requires="v">
                <p:oleObj name="Equation" r:id="rId13" imgW="774360" imgH="241200" progId="Equation.DSMT4">
                  <p:embed/>
                </p:oleObj>
              </mc:Choice>
              <mc:Fallback>
                <p:oleObj name="Equation" r:id="rId13" imgW="774360" imgH="241200" progId="Equation.DSMT4">
                  <p:embed/>
                  <p:pic>
                    <p:nvPicPr>
                      <p:cNvPr id="12" name="Object 11"/>
                      <p:cNvPicPr>
                        <a:picLocks noChangeAspect="1" noChangeArrowheads="1"/>
                      </p:cNvPicPr>
                      <p:nvPr/>
                    </p:nvPicPr>
                    <p:blipFill>
                      <a:blip r:embed="rId14"/>
                      <a:srcRect/>
                      <a:stretch>
                        <a:fillRect/>
                      </a:stretch>
                    </p:blipFill>
                    <p:spPr bwMode="auto">
                      <a:xfrm>
                        <a:off x="5180897" y="4001970"/>
                        <a:ext cx="1059554" cy="32564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1698077"/>
              </p:ext>
            </p:extLst>
          </p:nvPr>
        </p:nvGraphicFramePr>
        <p:xfrm>
          <a:off x="5757518" y="4627805"/>
          <a:ext cx="981659" cy="311929"/>
        </p:xfrm>
        <a:graphic>
          <a:graphicData uri="http://schemas.openxmlformats.org/presentationml/2006/ole">
            <mc:AlternateContent xmlns:mc="http://schemas.openxmlformats.org/markup-compatibility/2006">
              <mc:Choice xmlns:v="urn:schemas-microsoft-com:vml" Requires="v">
                <p:oleObj name="Equation" r:id="rId15" imgW="749160" imgH="241200" progId="Equation.DSMT4">
                  <p:embed/>
                </p:oleObj>
              </mc:Choice>
              <mc:Fallback>
                <p:oleObj name="Equation" r:id="rId15" imgW="749160" imgH="241200" progId="Equation.DSMT4">
                  <p:embed/>
                  <p:pic>
                    <p:nvPicPr>
                      <p:cNvPr id="13" name="Object 12"/>
                      <p:cNvPicPr>
                        <a:picLocks noChangeAspect="1" noChangeArrowheads="1"/>
                      </p:cNvPicPr>
                      <p:nvPr/>
                    </p:nvPicPr>
                    <p:blipFill>
                      <a:blip r:embed="rId16"/>
                      <a:srcRect/>
                      <a:stretch>
                        <a:fillRect/>
                      </a:stretch>
                    </p:blipFill>
                    <p:spPr bwMode="auto">
                      <a:xfrm>
                        <a:off x="5757518" y="4627805"/>
                        <a:ext cx="981659" cy="311929"/>
                      </a:xfrm>
                      <a:prstGeom prst="rect">
                        <a:avLst/>
                      </a:prstGeom>
                      <a:noFill/>
                      <a:ln>
                        <a:noFill/>
                      </a:ln>
                    </p:spPr>
                  </p:pic>
                </p:oleObj>
              </mc:Fallback>
            </mc:AlternateContent>
          </a:graphicData>
        </a:graphic>
      </p:graphicFrame>
      <p:sp>
        <p:nvSpPr>
          <p:cNvPr id="14" name="TextBox 13"/>
          <p:cNvSpPr txBox="1"/>
          <p:nvPr/>
        </p:nvSpPr>
        <p:spPr>
          <a:xfrm>
            <a:off x="310551" y="5653810"/>
            <a:ext cx="8031192" cy="1015663"/>
          </a:xfrm>
          <a:prstGeom prst="rect">
            <a:avLst/>
          </a:prstGeom>
          <a:noFill/>
        </p:spPr>
        <p:txBody>
          <a:bodyPr wrap="square" rtlCol="0">
            <a:spAutoFit/>
          </a:bodyPr>
          <a:lstStyle/>
          <a:p>
            <a:pPr>
              <a:lnSpc>
                <a:spcPct val="125000"/>
              </a:lnSpc>
            </a:pPr>
            <a:r>
              <a:rPr lang="en-US" sz="1600" b="1" dirty="0">
                <a:solidFill>
                  <a:srgbClr val="B1510F"/>
                </a:solidFill>
                <a:latin typeface="Palatino Linotype" panose="02040502050505030304" pitchFamily="18" charset="0"/>
              </a:rPr>
              <a:t>Specification: </a:t>
            </a:r>
            <a:r>
              <a:rPr lang="en-US" sz="1600" dirty="0">
                <a:latin typeface="Palatino Linotype" panose="02040502050505030304" pitchFamily="18" charset="0"/>
              </a:rPr>
              <a:t>all values for the friction coefficients were determined experimentally on the Three Pins </a:t>
            </a:r>
            <a:r>
              <a:rPr lang="en-US" sz="1600" dirty="0" err="1">
                <a:latin typeface="Palatino Linotype" panose="02040502050505030304" pitchFamily="18" charset="0"/>
              </a:rPr>
              <a:t>tribometer</a:t>
            </a:r>
            <a:r>
              <a:rPr lang="en-US" sz="1600" dirty="0">
                <a:latin typeface="Palatino Linotype" panose="02040502050505030304" pitchFamily="18" charset="0"/>
              </a:rPr>
              <a:t> for the coupling of alumina / alumina material in dry friction conditions, in water and in mineral oil.</a:t>
            </a:r>
          </a:p>
        </p:txBody>
      </p:sp>
      <p:sp>
        <p:nvSpPr>
          <p:cNvPr id="1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275868593"/>
              </p:ext>
            </p:extLst>
          </p:nvPr>
        </p:nvGraphicFramePr>
        <p:xfrm>
          <a:off x="7756725" y="2863969"/>
          <a:ext cx="488550" cy="465827"/>
        </p:xfrm>
        <a:graphic>
          <a:graphicData uri="http://schemas.openxmlformats.org/presentationml/2006/ole">
            <mc:AlternateContent xmlns:mc="http://schemas.openxmlformats.org/markup-compatibility/2006">
              <mc:Choice xmlns:v="urn:schemas-microsoft-com:vml" Requires="v">
                <p:oleObj name="Equation" r:id="rId17" imgW="406048" imgH="393359" progId="Equation.DSMT4">
                  <p:embed/>
                </p:oleObj>
              </mc:Choice>
              <mc:Fallback>
                <p:oleObj name="Equation" r:id="rId17" imgW="406048" imgH="393359" progId="Equation.DSMT4">
                  <p:embed/>
                  <p:pic>
                    <p:nvPicPr>
                      <p:cNvPr id="16"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56725" y="2863969"/>
                        <a:ext cx="488550" cy="465827"/>
                      </a:xfrm>
                      <a:prstGeom prst="rect">
                        <a:avLst/>
                      </a:prstGeom>
                      <a:noFill/>
                    </p:spPr>
                  </p:pic>
                </p:oleObj>
              </mc:Fallback>
            </mc:AlternateContent>
          </a:graphicData>
        </a:graphic>
      </p:graphicFrame>
    </p:spTree>
    <p:extLst>
      <p:ext uri="{BB962C8B-B14F-4D97-AF65-F5344CB8AC3E}">
        <p14:creationId xmlns:p14="http://schemas.microsoft.com/office/powerpoint/2010/main" val="189726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8032"/>
            <a:ext cx="8153400" cy="1107996"/>
          </a:xfrm>
          <a:prstGeom prst="rect">
            <a:avLst/>
          </a:prstGeom>
          <a:noFill/>
        </p:spPr>
        <p:txBody>
          <a:bodyPr wrap="square" rtlCol="0">
            <a:spAutoFit/>
          </a:bodyPr>
          <a:lstStyle/>
          <a:p>
            <a:r>
              <a:rPr lang="en-US" sz="2200" dirty="0">
                <a:latin typeface="Palatino Linotype" panose="02040502050505030304" pitchFamily="18" charset="0"/>
              </a:rPr>
              <a:t>In the situation where the surface crack develops in depth under the influence of the presence of </a:t>
            </a:r>
            <a:r>
              <a:rPr lang="en-US" sz="2200" dirty="0"/>
              <a:t>the s</a:t>
            </a:r>
            <a:r>
              <a:rPr lang="en-US" sz="2200" dirty="0">
                <a:latin typeface="Palatino Linotype" panose="02040502050505030304" pitchFamily="18" charset="0"/>
              </a:rPr>
              <a:t>liding force and different friction conditions,         is represented in the figure below.</a:t>
            </a:r>
            <a:endParaRPr lang="fr-FR" sz="22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363253933"/>
              </p:ext>
            </p:extLst>
          </p:nvPr>
        </p:nvGraphicFramePr>
        <p:xfrm>
          <a:off x="3042605" y="1368428"/>
          <a:ext cx="592579" cy="427600"/>
        </p:xfrm>
        <a:graphic>
          <a:graphicData uri="http://schemas.openxmlformats.org/presentationml/2006/ole">
            <mc:AlternateContent xmlns:mc="http://schemas.openxmlformats.org/markup-compatibility/2006">
              <mc:Choice xmlns:v="urn:schemas-microsoft-com:vml" Requires="v">
                <p:oleObj name="Equation" r:id="rId3" imgW="330120" imgH="241200" progId="Equation.DSMT4">
                  <p:embed/>
                </p:oleObj>
              </mc:Choice>
              <mc:Fallback>
                <p:oleObj name="Equation" r:id="rId3" imgW="330120" imgH="241200" progId="Equation.DSMT4">
                  <p:embed/>
                  <p:pic>
                    <p:nvPicPr>
                      <p:cNvPr id="2" name="Object 1"/>
                      <p:cNvPicPr>
                        <a:picLocks noChangeAspect="1" noChangeArrowheads="1"/>
                      </p:cNvPicPr>
                      <p:nvPr/>
                    </p:nvPicPr>
                    <p:blipFill>
                      <a:blip r:embed="rId4"/>
                      <a:srcRect/>
                      <a:stretch>
                        <a:fillRect/>
                      </a:stretch>
                    </p:blipFill>
                    <p:spPr bwMode="auto">
                      <a:xfrm>
                        <a:off x="3042605" y="1368428"/>
                        <a:ext cx="592579" cy="427600"/>
                      </a:xfrm>
                      <a:prstGeom prst="rect">
                        <a:avLst/>
                      </a:prstGeom>
                      <a:noFill/>
                      <a:ln>
                        <a:noFill/>
                      </a:ln>
                    </p:spPr>
                  </p:pic>
                </p:oleObj>
              </mc:Fallback>
            </mc:AlternateContent>
          </a:graphicData>
        </a:graphic>
      </p:graphicFrame>
      <p:pic>
        <p:nvPicPr>
          <p:cNvPr id="14339" name="Picture 3" descr="C:\Users\Corina\Google Drive\2021_LUCRARI + DEPLASARI\grafice\fig 2.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08" y="1942291"/>
            <a:ext cx="5792278" cy="43442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7163" y="3790508"/>
            <a:ext cx="2596551" cy="338554"/>
          </a:xfrm>
          <a:prstGeom prst="rect">
            <a:avLst/>
          </a:prstGeom>
          <a:noFill/>
        </p:spPr>
        <p:txBody>
          <a:bodyPr wrap="square" rtlCol="0">
            <a:spAutoFit/>
          </a:bodyPr>
          <a:lstStyle/>
          <a:p>
            <a:r>
              <a:rPr lang="en-US" sz="1600" dirty="0"/>
              <a:t>The edge of contact area</a:t>
            </a:r>
          </a:p>
        </p:txBody>
      </p:sp>
      <p:cxnSp>
        <p:nvCxnSpPr>
          <p:cNvPr id="9" name="Straight Connector 8"/>
          <p:cNvCxnSpPr/>
          <p:nvPr/>
        </p:nvCxnSpPr>
        <p:spPr>
          <a:xfrm>
            <a:off x="6297283" y="3959785"/>
            <a:ext cx="500332" cy="0"/>
          </a:xfrm>
          <a:prstGeom prst="line">
            <a:avLst/>
          </a:prstGeom>
          <a:ln>
            <a:tailEnd type="stealt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726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799"/>
            <a:ext cx="8153400" cy="1107996"/>
          </a:xfrm>
          <a:prstGeom prst="rect">
            <a:avLst/>
          </a:prstGeom>
          <a:noFill/>
        </p:spPr>
        <p:txBody>
          <a:bodyPr wrap="square" rtlCol="0">
            <a:spAutoFit/>
          </a:bodyPr>
          <a:lstStyle/>
          <a:p>
            <a:pPr algn="just"/>
            <a:r>
              <a:rPr lang="en-US" sz="2200" dirty="0">
                <a:latin typeface="Palatino Linotype" panose="02040502050505030304" pitchFamily="18" charset="0"/>
              </a:rPr>
              <a:t>Taking into account the overlapping effects and the influence of the conformability coefficient </a:t>
            </a:r>
            <a:r>
              <a:rPr lang="en-US" sz="2200" i="1" dirty="0">
                <a:latin typeface="Palatino Linotype" panose="02040502050505030304" pitchFamily="18" charset="0"/>
              </a:rPr>
              <a:t>S </a:t>
            </a:r>
            <a:r>
              <a:rPr lang="en-US" sz="2200" dirty="0">
                <a:latin typeface="Palatino Linotype" panose="02040502050505030304" pitchFamily="18" charset="0"/>
              </a:rPr>
              <a:t>in micro-slip conditions, the results are presented in the graph below</a:t>
            </a:r>
            <a:endParaRPr lang="fr-FR" sz="2200"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5362" name="Picture 2" descr="C:\Users\Corina\Google Drive\2021_LUCRARI + DEPLASARI\grafice\fig 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161" y="2031521"/>
            <a:ext cx="5507607" cy="4130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113997261"/>
              </p:ext>
            </p:extLst>
          </p:nvPr>
        </p:nvGraphicFramePr>
        <p:xfrm>
          <a:off x="3211790" y="3311917"/>
          <a:ext cx="2228850" cy="354013"/>
        </p:xfrm>
        <a:graphic>
          <a:graphicData uri="http://schemas.openxmlformats.org/presentationml/2006/ole">
            <mc:AlternateContent xmlns:mc="http://schemas.openxmlformats.org/markup-compatibility/2006">
              <mc:Choice xmlns:v="urn:schemas-microsoft-com:vml" Requires="v">
                <p:oleObj name="Equation" r:id="rId4" imgW="1498320" imgH="241200" progId="Equation.DSMT4">
                  <p:embed/>
                </p:oleObj>
              </mc:Choice>
              <mc:Fallback>
                <p:oleObj name="Equation" r:id="rId4" imgW="1498320" imgH="241200" progId="Equation.DSMT4">
                  <p:embed/>
                  <p:pic>
                    <p:nvPicPr>
                      <p:cNvPr id="2" name="Object 1"/>
                      <p:cNvPicPr>
                        <a:picLocks noChangeAspect="1" noChangeArrowheads="1"/>
                      </p:cNvPicPr>
                      <p:nvPr/>
                    </p:nvPicPr>
                    <p:blipFill>
                      <a:blip r:embed="rId5"/>
                      <a:srcRect/>
                      <a:stretch>
                        <a:fillRect/>
                      </a:stretch>
                    </p:blipFill>
                    <p:spPr bwMode="auto">
                      <a:xfrm>
                        <a:off x="3211790" y="3311917"/>
                        <a:ext cx="2228850" cy="354013"/>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37234475"/>
              </p:ext>
            </p:extLst>
          </p:nvPr>
        </p:nvGraphicFramePr>
        <p:xfrm>
          <a:off x="3491542" y="4502689"/>
          <a:ext cx="2228850" cy="354013"/>
        </p:xfrm>
        <a:graphic>
          <a:graphicData uri="http://schemas.openxmlformats.org/presentationml/2006/ole">
            <mc:AlternateContent xmlns:mc="http://schemas.openxmlformats.org/markup-compatibility/2006">
              <mc:Choice xmlns:v="urn:schemas-microsoft-com:vml" Requires="v">
                <p:oleObj name="Equation" r:id="rId6" imgW="1498320" imgH="241200" progId="Equation.DSMT4">
                  <p:embed/>
                </p:oleObj>
              </mc:Choice>
              <mc:Fallback>
                <p:oleObj name="Equation" r:id="rId6" imgW="1498320" imgH="241200" progId="Equation.DSMT4">
                  <p:embed/>
                  <p:pic>
                    <p:nvPicPr>
                      <p:cNvPr id="8" name="Object 7"/>
                      <p:cNvPicPr>
                        <a:picLocks noChangeAspect="1" noChangeArrowheads="1"/>
                      </p:cNvPicPr>
                      <p:nvPr/>
                    </p:nvPicPr>
                    <p:blipFill>
                      <a:blip r:embed="rId7"/>
                      <a:srcRect/>
                      <a:stretch>
                        <a:fillRect/>
                      </a:stretch>
                    </p:blipFill>
                    <p:spPr bwMode="auto">
                      <a:xfrm>
                        <a:off x="3491542" y="4502689"/>
                        <a:ext cx="2228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573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32117"/>
            <a:ext cx="8153400" cy="461665"/>
          </a:xfrm>
          <a:prstGeom prst="rect">
            <a:avLst/>
          </a:prstGeom>
          <a:noFill/>
        </p:spPr>
        <p:txBody>
          <a:bodyPr wrap="square" rtlCol="0">
            <a:spAutoFit/>
          </a:bodyPr>
          <a:lstStyle/>
          <a:p>
            <a:r>
              <a:rPr lang="fr-FR" sz="2400" b="1" u="sng" dirty="0">
                <a:solidFill>
                  <a:srgbClr val="B1510F"/>
                </a:solidFill>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Rectangle 1"/>
          <p:cNvSpPr/>
          <p:nvPr/>
        </p:nvSpPr>
        <p:spPr>
          <a:xfrm>
            <a:off x="465826" y="981829"/>
            <a:ext cx="8195095" cy="5299464"/>
          </a:xfrm>
          <a:prstGeom prst="rect">
            <a:avLst/>
          </a:prstGeom>
        </p:spPr>
        <p:txBody>
          <a:bodyPr wrap="square">
            <a:spAutoFit/>
          </a:bodyPr>
          <a:lstStyle/>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theoretical and practical approach of the complete ceramic bearing is complex and interdisciplinary</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mechanical stresses in the contact area are higher especially in the lack of lubrication, which justifies the application of ceramic bearings compared to metal ones</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individual contact problems of the ceramic media with cracks were approached and a mathematical concept of breaking was developed for them</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types of stress and the stress intensity factors were determined in the assumption of the elastic behavior of the ceramic body before breaking</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it went from linear crack to semi-circular crack that shapes the places with natural defects in the ceramic mass</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contact between two curved surfaces characteristic of the ball - bearing ring contact was modeled</a:t>
            </a:r>
          </a:p>
        </p:txBody>
      </p:sp>
    </p:spTree>
    <p:extLst>
      <p:ext uri="{BB962C8B-B14F-4D97-AF65-F5344CB8AC3E}">
        <p14:creationId xmlns:p14="http://schemas.microsoft.com/office/powerpoint/2010/main" val="38573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lumina Oxide Balls - Advanced Ceramic Manufactu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6" y="665403"/>
            <a:ext cx="8169215" cy="5092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531" y="624943"/>
            <a:ext cx="8153400" cy="5216813"/>
          </a:xfrm>
          <a:prstGeom prst="rect">
            <a:avLst/>
          </a:prstGeom>
          <a:noFill/>
        </p:spPr>
        <p:txBody>
          <a:bodyPr wrap="square" rtlCol="0">
            <a:spAutoFit/>
          </a:bodyPr>
          <a:lstStyle/>
          <a:p>
            <a:r>
              <a:rPr lang="fr-FR" sz="2400" b="1" dirty="0">
                <a:solidFill>
                  <a:srgbClr val="B1510F"/>
                </a:solidFill>
                <a:latin typeface="Palatino Linotype" panose="02040502050505030304" pitchFamily="18" charset="0"/>
              </a:rPr>
              <a:t>Abstract:</a:t>
            </a:r>
          </a:p>
          <a:p>
            <a:pPr>
              <a:lnSpc>
                <a:spcPct val="125000"/>
              </a:lnSpc>
              <a:spcAft>
                <a:spcPts val="600"/>
              </a:spcAft>
            </a:pPr>
            <a:r>
              <a:rPr lang="en-US" dirty="0">
                <a:latin typeface="Palatino Linotype" panose="02040502050505030304" pitchFamily="18" charset="0"/>
              </a:rPr>
              <a:t>This paper is based on the behavior of alumina ceramics in terms of stress and strain in the contact area and the </a:t>
            </a:r>
            <a:r>
              <a:rPr lang="en-US" dirty="0" err="1">
                <a:latin typeface="Palatino Linotype" panose="02040502050505030304" pitchFamily="18" charset="0"/>
              </a:rPr>
              <a:t>tribological</a:t>
            </a:r>
            <a:r>
              <a:rPr lang="en-US" dirty="0">
                <a:latin typeface="Palatino Linotype" panose="02040502050505030304" pitchFamily="18" charset="0"/>
              </a:rPr>
              <a:t> behavior of these materials. A mathematical concept of fracture the ceramic materials in which there are defects in the form of internal cracks has been developed. </a:t>
            </a:r>
          </a:p>
          <a:p>
            <a:pPr>
              <a:lnSpc>
                <a:spcPct val="125000"/>
              </a:lnSpc>
              <a:spcAft>
                <a:spcPts val="600"/>
              </a:spcAft>
            </a:pPr>
            <a:r>
              <a:rPr lang="en-US" dirty="0">
                <a:latin typeface="Palatino Linotype" panose="02040502050505030304" pitchFamily="18" charset="0"/>
              </a:rPr>
              <a:t>A defect criterion has been formulated to allow the evaluation of the propagation of the semicircular crack which shapes the places where there are natural defects in the ceramic mass. </a:t>
            </a:r>
          </a:p>
          <a:p>
            <a:pPr>
              <a:lnSpc>
                <a:spcPct val="125000"/>
              </a:lnSpc>
              <a:spcAft>
                <a:spcPts val="600"/>
              </a:spcAft>
            </a:pPr>
            <a:r>
              <a:rPr lang="en-US" dirty="0">
                <a:latin typeface="Palatino Linotype" panose="02040502050505030304" pitchFamily="18" charset="0"/>
              </a:rPr>
              <a:t>The model highlighted is the contact between two curved surfaces, specific to the ball-ring contact in the bearings. It has highlighted tensions stress and the stress factors, taking into account the coefficient of conformability and the influence of the friction effects. A large number of experimental tests were performed based on couple ball - bearing ring. </a:t>
            </a:r>
            <a:endParaRPr lang="fr-FR" sz="2400" b="1" dirty="0">
              <a:latin typeface="Palatino Linotype" panose="02040502050505030304" pitchFamily="18" charset="0"/>
            </a:endParaRPr>
          </a:p>
          <a:p>
            <a:r>
              <a:rPr lang="fr-FR" sz="2400" b="1" dirty="0">
                <a:solidFill>
                  <a:srgbClr val="B1510F"/>
                </a:solidFill>
                <a:latin typeface="Palatino Linotype" panose="02040502050505030304" pitchFamily="18" charset="0"/>
              </a:rPr>
              <a:t>Key </a:t>
            </a:r>
            <a:r>
              <a:rPr lang="fr-FR" sz="2400" b="1" dirty="0" err="1">
                <a:solidFill>
                  <a:srgbClr val="B1510F"/>
                </a:solidFill>
                <a:latin typeface="Palatino Linotype" panose="02040502050505030304" pitchFamily="18" charset="0"/>
              </a:rPr>
              <a:t>words</a:t>
            </a:r>
            <a:r>
              <a:rPr lang="fr-FR" sz="2400" b="1" dirty="0">
                <a:solidFill>
                  <a:srgbClr val="B1510F"/>
                </a:solidFill>
                <a:latin typeface="Palatino Linotype" panose="02040502050505030304" pitchFamily="18" charset="0"/>
              </a:rPr>
              <a:t>: </a:t>
            </a:r>
            <a:r>
              <a:rPr lang="fr-FR" dirty="0">
                <a:latin typeface="Palatino Linotype" panose="02040502050505030304" pitchFamily="18" charset="0"/>
              </a:rPr>
              <a:t>alumina; </a:t>
            </a:r>
            <a:r>
              <a:rPr lang="fr-FR" dirty="0" err="1">
                <a:latin typeface="Palatino Linotype" panose="02040502050505030304" pitchFamily="18" charset="0"/>
              </a:rPr>
              <a:t>internal</a:t>
            </a:r>
            <a:r>
              <a:rPr lang="fr-FR" dirty="0">
                <a:latin typeface="Palatino Linotype" panose="02040502050505030304" pitchFamily="18" charset="0"/>
              </a:rPr>
              <a:t> crack; stress , SIF, </a:t>
            </a:r>
            <a:r>
              <a:rPr lang="fr-FR" dirty="0" err="1">
                <a:latin typeface="Palatino Linotype" panose="02040502050505030304" pitchFamily="18" charset="0"/>
              </a:rPr>
              <a:t>tribology</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F5C8284-A4AC-47C8-8F50-A7D264AC6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331" y="5715000"/>
            <a:ext cx="1143000" cy="1143000"/>
          </a:xfrm>
          <a:prstGeom prst="rect">
            <a:avLst/>
          </a:prstGeom>
        </p:spPr>
      </p:pic>
    </p:spTree>
    <p:extLst>
      <p:ext uri="{BB962C8B-B14F-4D97-AF65-F5344CB8AC3E}">
        <p14:creationId xmlns:p14="http://schemas.microsoft.com/office/powerpoint/2010/main" val="39742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574" y="314864"/>
            <a:ext cx="8314426" cy="2246769"/>
          </a:xfrm>
          <a:prstGeom prst="rect">
            <a:avLst/>
          </a:prstGeom>
          <a:noFill/>
        </p:spPr>
        <p:txBody>
          <a:bodyPr wrap="square" rtlCol="0">
            <a:spAutoFit/>
          </a:bodyPr>
          <a:lstStyle/>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stress field and the stress intensity factors were studied on this model, taking into account the conformability coefficient and the fact that we cannot eliminate the influence of friction effects.</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from a </a:t>
            </a:r>
            <a:r>
              <a:rPr lang="en-US" dirty="0" err="1">
                <a:latin typeface="Palatino Linotype" panose="02040502050505030304" pitchFamily="18" charset="0"/>
              </a:rPr>
              <a:t>tribological</a:t>
            </a:r>
            <a:r>
              <a:rPr lang="en-US" dirty="0">
                <a:latin typeface="Palatino Linotype" panose="02040502050505030304" pitchFamily="18" charset="0"/>
              </a:rPr>
              <a:t> point of view, the friction coefficients on the three-pins </a:t>
            </a:r>
            <a:r>
              <a:rPr lang="en-US" dirty="0" err="1">
                <a:latin typeface="Palatino Linotype" panose="02040502050505030304" pitchFamily="18" charset="0"/>
              </a:rPr>
              <a:t>tribometer</a:t>
            </a:r>
            <a:r>
              <a:rPr lang="en-US" dirty="0">
                <a:latin typeface="Palatino Linotype" panose="02040502050505030304" pitchFamily="18" charset="0"/>
              </a:rPr>
              <a:t> were determined in different states of dry lubrication, water and mineral oil.</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20</a:t>
            </a:fld>
            <a:endParaRPr lang="fr-FR">
              <a:latin typeface="Palatino Linotype" panose="02040502050505030304" pitchFamily="18" charset="0"/>
            </a:endParaRPr>
          </a:p>
        </p:txBody>
      </p:sp>
      <p:sp>
        <p:nvSpPr>
          <p:cNvPr id="7" name="TextBox 6"/>
          <p:cNvSpPr txBox="1"/>
          <p:nvPr/>
        </p:nvSpPr>
        <p:spPr>
          <a:xfrm>
            <a:off x="609600" y="2561633"/>
            <a:ext cx="8153400" cy="461665"/>
          </a:xfrm>
          <a:prstGeom prst="rect">
            <a:avLst/>
          </a:prstGeom>
          <a:noFill/>
        </p:spPr>
        <p:txBody>
          <a:bodyPr wrap="square" rtlCol="0">
            <a:spAutoFit/>
          </a:bodyPr>
          <a:lstStyle/>
          <a:p>
            <a:r>
              <a:rPr lang="fr-FR" sz="2400" b="1" u="sng" dirty="0">
                <a:solidFill>
                  <a:srgbClr val="B1510F"/>
                </a:solidFill>
                <a:latin typeface="Palatino Linotype" panose="02040502050505030304" pitchFamily="18" charset="0"/>
              </a:rPr>
              <a:t>Conclusions</a:t>
            </a: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TextBox 5"/>
          <p:cNvSpPr txBox="1"/>
          <p:nvPr/>
        </p:nvSpPr>
        <p:spPr>
          <a:xfrm>
            <a:off x="529087" y="3054928"/>
            <a:ext cx="8314426" cy="3785652"/>
          </a:xfrm>
          <a:prstGeom prst="rect">
            <a:avLst/>
          </a:prstGeom>
          <a:noFill/>
        </p:spPr>
        <p:txBody>
          <a:bodyPr wrap="square" rtlCol="0">
            <a:spAutoFit/>
          </a:bodyPr>
          <a:lstStyle/>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over 30 tests were performed for each case in order to establish the formation of cracks depending on the normal force applied</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99.7% alumina balls with diameters between 4.5 mm and 12.7 mm were used and ceramic rings were made to ensure a coefficient of conformability of 1.02 and 1.06.</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the paper will be extended by verifying the experimental results as well as the model proposed by finite element method</a:t>
            </a:r>
          </a:p>
          <a:p>
            <a:pPr marL="285750" indent="-285750">
              <a:lnSpc>
                <a:spcPct val="125000"/>
              </a:lnSpc>
              <a:spcAft>
                <a:spcPts val="600"/>
              </a:spcAft>
              <a:buFont typeface="Calibri" panose="020F0502020204030204" pitchFamily="34" charset="0"/>
              <a:buChar char="−"/>
            </a:pPr>
            <a:r>
              <a:rPr lang="en-US" dirty="0">
                <a:latin typeface="Palatino Linotype" panose="02040502050505030304" pitchFamily="18" charset="0"/>
              </a:rPr>
              <a:t>from a </a:t>
            </a:r>
            <a:r>
              <a:rPr lang="en-US" dirty="0" err="1">
                <a:latin typeface="Palatino Linotype" panose="02040502050505030304" pitchFamily="18" charset="0"/>
              </a:rPr>
              <a:t>tribological</a:t>
            </a:r>
            <a:r>
              <a:rPr lang="en-US" dirty="0">
                <a:latin typeface="Palatino Linotype" panose="02040502050505030304" pitchFamily="18" charset="0"/>
              </a:rPr>
              <a:t> point of view, the experimental study will be extended by determining the wear on the </a:t>
            </a:r>
            <a:r>
              <a:rPr lang="en-US" dirty="0" err="1">
                <a:latin typeface="Palatino Linotype" panose="02040502050505030304" pitchFamily="18" charset="0"/>
              </a:rPr>
              <a:t>Amsler</a:t>
            </a:r>
            <a:r>
              <a:rPr lang="en-US" dirty="0">
                <a:latin typeface="Palatino Linotype" panose="02040502050505030304" pitchFamily="18" charset="0"/>
              </a:rPr>
              <a:t> </a:t>
            </a:r>
            <a:r>
              <a:rPr lang="en-US" dirty="0" err="1">
                <a:latin typeface="Palatino Linotype" panose="02040502050505030304" pitchFamily="18" charset="0"/>
              </a:rPr>
              <a:t>tribometer</a:t>
            </a:r>
            <a:r>
              <a:rPr lang="en-US" dirty="0">
                <a:latin typeface="Palatino Linotype" panose="02040502050505030304" pitchFamily="18" charset="0"/>
              </a:rPr>
              <a:t> and highlighting the traces of wear by SEM images.</a:t>
            </a:r>
            <a:endParaRPr lang="fr-FR"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796" y="488219"/>
            <a:ext cx="7924800" cy="5863144"/>
          </a:xfrm>
          <a:prstGeom prst="rect">
            <a:avLst/>
          </a:prstGeom>
          <a:noFill/>
        </p:spPr>
        <p:txBody>
          <a:bodyPr wrap="square" rtlCol="0">
            <a:spAutoFit/>
          </a:bodyPr>
          <a:lstStyle/>
          <a:p>
            <a:pPr algn="ctr">
              <a:lnSpc>
                <a:spcPct val="125000"/>
              </a:lnSpc>
              <a:spcAft>
                <a:spcPts val="1200"/>
              </a:spcAft>
            </a:pPr>
            <a:r>
              <a:rPr lang="en-US" sz="2800" b="1" dirty="0">
                <a:solidFill>
                  <a:srgbClr val="B1510F"/>
                </a:solidFill>
                <a:latin typeface="Palatino Linotype" panose="02040502050505030304" pitchFamily="18" charset="0"/>
              </a:rPr>
              <a:t>The internal cracks influence on the stress behavior of Al</a:t>
            </a:r>
            <a:r>
              <a:rPr lang="en-US" sz="2800" b="1" baseline="-25000" dirty="0">
                <a:solidFill>
                  <a:srgbClr val="B1510F"/>
                </a:solidFill>
                <a:latin typeface="Palatino Linotype" panose="02040502050505030304" pitchFamily="18" charset="0"/>
              </a:rPr>
              <a:t>2</a:t>
            </a:r>
            <a:r>
              <a:rPr lang="en-US" sz="2800" b="1" dirty="0">
                <a:solidFill>
                  <a:srgbClr val="B1510F"/>
                </a:solidFill>
                <a:latin typeface="Palatino Linotype" panose="02040502050505030304" pitchFamily="18" charset="0"/>
              </a:rPr>
              <a:t>O</a:t>
            </a:r>
            <a:r>
              <a:rPr lang="en-US" sz="2800" b="1" baseline="-25000" dirty="0">
                <a:solidFill>
                  <a:srgbClr val="B1510F"/>
                </a:solidFill>
                <a:latin typeface="Palatino Linotype" panose="02040502050505030304" pitchFamily="18" charset="0"/>
              </a:rPr>
              <a:t>3</a:t>
            </a:r>
            <a:r>
              <a:rPr lang="en-US" sz="2800" b="1" dirty="0">
                <a:solidFill>
                  <a:srgbClr val="B1510F"/>
                </a:solidFill>
                <a:latin typeface="Palatino Linotype" panose="02040502050505030304" pitchFamily="18" charset="0"/>
              </a:rPr>
              <a:t> </a:t>
            </a:r>
            <a:r>
              <a:rPr lang="en-US" sz="2800" b="1" dirty="0" err="1">
                <a:solidFill>
                  <a:srgbClr val="B1510F"/>
                </a:solidFill>
                <a:latin typeface="Palatino Linotype" panose="02040502050505030304" pitchFamily="18" charset="0"/>
              </a:rPr>
              <a:t>tribo</a:t>
            </a:r>
            <a:r>
              <a:rPr lang="en-US" sz="2800" b="1" dirty="0">
                <a:solidFill>
                  <a:srgbClr val="B1510F"/>
                </a:solidFill>
                <a:latin typeface="Palatino Linotype" panose="02040502050505030304" pitchFamily="18" charset="0"/>
              </a:rPr>
              <a:t>-mechanical system under contact pressures</a:t>
            </a:r>
            <a:endParaRPr lang="ro-RO" sz="2800" b="1" dirty="0">
              <a:solidFill>
                <a:srgbClr val="B1510F"/>
              </a:solidFill>
              <a:latin typeface="Palatino Linotype" panose="02040502050505030304" pitchFamily="18" charset="0"/>
            </a:endParaRPr>
          </a:p>
          <a:p>
            <a:pPr>
              <a:lnSpc>
                <a:spcPct val="125000"/>
              </a:lnSpc>
              <a:spcAft>
                <a:spcPts val="1200"/>
              </a:spcAft>
            </a:pPr>
            <a:r>
              <a:rPr lang="ro-RO" sz="2800" b="1" u="sng" dirty="0">
                <a:latin typeface="Palatino Linotype" panose="02040502050505030304" pitchFamily="18" charset="0"/>
              </a:rPr>
              <a:t>Outlines:</a:t>
            </a:r>
            <a:endParaRPr lang="en-US" sz="2800" b="1" u="sng" dirty="0">
              <a:latin typeface="Palatino Linotype" panose="02040502050505030304" pitchFamily="18" charset="0"/>
            </a:endParaRPr>
          </a:p>
          <a:p>
            <a:pPr marL="514350" indent="-514350" algn="just">
              <a:lnSpc>
                <a:spcPct val="125000"/>
              </a:lnSpc>
              <a:spcAft>
                <a:spcPts val="1200"/>
              </a:spcAft>
              <a:buClr>
                <a:schemeClr val="tx1"/>
              </a:buClr>
              <a:buFont typeface="+mj-lt"/>
              <a:buAutoNum type="arabicPeriod"/>
              <a:defRPr/>
            </a:pPr>
            <a:r>
              <a:rPr lang="en-US" sz="2800" b="1" dirty="0">
                <a:latin typeface="Palatino Linotype" panose="02040502050505030304" pitchFamily="18" charset="0"/>
              </a:rPr>
              <a:t>Scope of paper</a:t>
            </a:r>
          </a:p>
          <a:p>
            <a:pPr marL="514350" indent="-514350" algn="just">
              <a:lnSpc>
                <a:spcPct val="125000"/>
              </a:lnSpc>
              <a:spcAft>
                <a:spcPts val="1200"/>
              </a:spcAft>
              <a:buClr>
                <a:schemeClr val="tx1"/>
              </a:buClr>
              <a:buFont typeface="+mj-lt"/>
              <a:buAutoNum type="arabicPeriod"/>
              <a:defRPr/>
            </a:pPr>
            <a:r>
              <a:rPr lang="en-US" sz="2800" b="1" dirty="0">
                <a:latin typeface="Palatino Linotype" panose="02040502050505030304" pitchFamily="18" charset="0"/>
              </a:rPr>
              <a:t>Theoretical aspects</a:t>
            </a:r>
          </a:p>
          <a:p>
            <a:pPr marL="514350" indent="-514350" algn="just">
              <a:lnSpc>
                <a:spcPct val="125000"/>
              </a:lnSpc>
              <a:spcAft>
                <a:spcPts val="1200"/>
              </a:spcAft>
              <a:buClr>
                <a:schemeClr val="tx1"/>
              </a:buClr>
              <a:buFont typeface="+mj-lt"/>
              <a:buAutoNum type="arabicPeriod"/>
              <a:defRPr/>
            </a:pPr>
            <a:r>
              <a:rPr lang="en-US" sz="2800" b="1" dirty="0">
                <a:latin typeface="Palatino Linotype" panose="02040502050505030304" pitchFamily="18" charset="0"/>
              </a:rPr>
              <a:t>Experimental characterizations</a:t>
            </a:r>
          </a:p>
          <a:p>
            <a:pPr marL="514350" indent="-514350" algn="just">
              <a:lnSpc>
                <a:spcPct val="125000"/>
              </a:lnSpc>
              <a:spcAft>
                <a:spcPts val="1200"/>
              </a:spcAft>
              <a:buClr>
                <a:schemeClr val="tx1"/>
              </a:buClr>
              <a:buFont typeface="+mj-lt"/>
              <a:buAutoNum type="arabicPeriod"/>
              <a:defRPr/>
            </a:pPr>
            <a:r>
              <a:rPr lang="en-US" sz="2800" b="1" dirty="0">
                <a:latin typeface="Palatino Linotype" panose="02040502050505030304" pitchFamily="18" charset="0"/>
              </a:rPr>
              <a:t>Results and discussions</a:t>
            </a:r>
          </a:p>
          <a:p>
            <a:pPr marL="514350" indent="-514350" algn="just">
              <a:lnSpc>
                <a:spcPct val="125000"/>
              </a:lnSpc>
              <a:spcAft>
                <a:spcPts val="1200"/>
              </a:spcAft>
              <a:buClr>
                <a:schemeClr val="tx1"/>
              </a:buClr>
              <a:buFont typeface="+mj-lt"/>
              <a:buAutoNum type="arabicPeriod"/>
              <a:defRPr/>
            </a:pPr>
            <a:r>
              <a:rPr lang="en-US" sz="2800" b="1" dirty="0">
                <a:latin typeface="Palatino Linotype" panose="02040502050505030304" pitchFamily="18" charset="0"/>
              </a:rPr>
              <a:t>Conclusions</a:t>
            </a:r>
            <a:endParaRPr lang="en-US" dirty="0">
              <a:solidFill>
                <a:srgbClr val="0070C0"/>
              </a:solidFill>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BE3BC6B6-81A4-40E8-AF1B-FF871C526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739759"/>
          </a:xfrm>
          <a:prstGeom prst="rect">
            <a:avLst/>
          </a:prstGeom>
          <a:noFill/>
        </p:spPr>
        <p:txBody>
          <a:bodyPr wrap="square" rtlCol="0">
            <a:spAutoFit/>
          </a:bodyPr>
          <a:lstStyle/>
          <a:p>
            <a:r>
              <a:rPr lang="en-US" sz="2800" b="1" u="sng" dirty="0">
                <a:solidFill>
                  <a:schemeClr val="accent2">
                    <a:lumMod val="75000"/>
                  </a:schemeClr>
                </a:solidFill>
                <a:latin typeface="Palatino Linotype" panose="02040502050505030304" pitchFamily="18" charset="0"/>
              </a:rPr>
              <a:t>The scope of </a:t>
            </a:r>
            <a:r>
              <a:rPr lang="en-US" sz="2400" b="1" u="sng" dirty="0">
                <a:solidFill>
                  <a:srgbClr val="B1510F"/>
                </a:solidFill>
                <a:latin typeface="Palatino Linotype" panose="02040502050505030304" pitchFamily="18" charset="0"/>
              </a:rPr>
              <a:t>the</a:t>
            </a:r>
            <a:r>
              <a:rPr lang="en-US" sz="2800" b="1" u="sng" dirty="0">
                <a:solidFill>
                  <a:schemeClr val="accent2">
                    <a:lumMod val="75000"/>
                  </a:schemeClr>
                </a:solidFill>
                <a:latin typeface="Palatino Linotype" panose="02040502050505030304" pitchFamily="18" charset="0"/>
              </a:rPr>
              <a:t> research work:</a:t>
            </a:r>
          </a:p>
          <a:p>
            <a:endParaRPr lang="en-US" sz="2400" b="1" dirty="0">
              <a:latin typeface="Palatino Linotype" panose="02040502050505030304" pitchFamily="18" charset="0"/>
            </a:endParaRPr>
          </a:p>
          <a:p>
            <a:pPr marL="342900" indent="-342900" algn="just">
              <a:lnSpc>
                <a:spcPct val="125000"/>
              </a:lnSpc>
              <a:spcAft>
                <a:spcPts val="1200"/>
              </a:spcAft>
              <a:buFont typeface="Calibri" panose="020F0502020204030204" pitchFamily="34" charset="0"/>
              <a:buChar char="−"/>
            </a:pPr>
            <a:r>
              <a:rPr lang="en-US" sz="2400" dirty="0">
                <a:latin typeface="Palatino Linotype" panose="02040502050505030304" pitchFamily="18" charset="0"/>
              </a:rPr>
              <a:t>The main goal of the conducted research is to establish the quantitative connection between external forces, part geometry, including defect dimensions and ceramic material characteristics. </a:t>
            </a:r>
          </a:p>
          <a:p>
            <a:pPr marL="342900" indent="-342900" algn="just">
              <a:lnSpc>
                <a:spcPct val="125000"/>
              </a:lnSpc>
              <a:spcAft>
                <a:spcPts val="1200"/>
              </a:spcAft>
              <a:buFont typeface="Calibri" panose="020F0502020204030204" pitchFamily="34" charset="0"/>
              <a:buChar char="−"/>
            </a:pPr>
            <a:r>
              <a:rPr lang="en-US" sz="2400" dirty="0">
                <a:latin typeface="Palatino Linotype" panose="02040502050505030304" pitchFamily="18" charset="0"/>
              </a:rPr>
              <a:t>Particularly, the customization of the concepts from fracture mechanics on a continuous ceramic medium in order to analyze the behavior at tribomechanical stresses of a ceramic bearing</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311209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96" y="564419"/>
            <a:ext cx="8153400" cy="461665"/>
          </a:xfrm>
          <a:prstGeom prst="rect">
            <a:avLst/>
          </a:prstGeom>
          <a:noFill/>
        </p:spPr>
        <p:txBody>
          <a:bodyPr wrap="square" rtlCol="0">
            <a:spAutoFit/>
          </a:bodyPr>
          <a:lstStyle/>
          <a:p>
            <a:r>
              <a:rPr lang="en-US" sz="2400" b="1" dirty="0">
                <a:solidFill>
                  <a:srgbClr val="B1510F"/>
                </a:solidFill>
                <a:latin typeface="Palatino Linotype" panose="02040502050505030304" pitchFamily="18" charset="0"/>
              </a:rPr>
              <a:t>Why alumina ceramic bearing?</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Rectangle 1"/>
          <p:cNvSpPr/>
          <p:nvPr/>
        </p:nvSpPr>
        <p:spPr>
          <a:xfrm>
            <a:off x="512496" y="1193310"/>
            <a:ext cx="8243086" cy="5401479"/>
          </a:xfrm>
          <a:prstGeom prst="rect">
            <a:avLst/>
          </a:prstGeom>
        </p:spPr>
        <p:txBody>
          <a:bodyPr wrap="square">
            <a:spAutoFit/>
          </a:bodyPr>
          <a:lstStyle/>
          <a:p>
            <a:pPr>
              <a:lnSpc>
                <a:spcPct val="125000"/>
              </a:lnSpc>
              <a:spcAft>
                <a:spcPts val="600"/>
              </a:spcAft>
            </a:pPr>
            <a:r>
              <a:rPr lang="en-US" sz="2000" dirty="0">
                <a:latin typeface="Palatino Linotype" panose="02040502050505030304" pitchFamily="18" charset="0"/>
              </a:rPr>
              <a:t>Alumina ceramic is a kind of structural ceramics, with insulation resistance, voltage resistance, corrosion resistance, lower density, higher hardness, higher compressive strength, longer fatigue life, stable electrical performance characteristics. </a:t>
            </a:r>
          </a:p>
          <a:p>
            <a:pPr>
              <a:lnSpc>
                <a:spcPct val="125000"/>
              </a:lnSpc>
              <a:spcAft>
                <a:spcPts val="600"/>
              </a:spcAft>
            </a:pPr>
            <a:r>
              <a:rPr lang="en-US" sz="2000" b="1" u="sng" dirty="0">
                <a:solidFill>
                  <a:srgbClr val="B1510F"/>
                </a:solidFill>
                <a:latin typeface="Palatino Linotype" panose="02040502050505030304" pitchFamily="18" charset="0"/>
              </a:rPr>
              <a:t>Alumina bearings features</a:t>
            </a:r>
            <a:r>
              <a:rPr lang="en-US" sz="2000" dirty="0">
                <a:solidFill>
                  <a:srgbClr val="B1510F"/>
                </a:solidFill>
                <a:latin typeface="Palatino Linotype" panose="02040502050505030304" pitchFamily="18" charset="0"/>
              </a:rPr>
              <a:t>:</a:t>
            </a:r>
          </a:p>
          <a:p>
            <a:pPr>
              <a:lnSpc>
                <a:spcPct val="125000"/>
              </a:lnSpc>
              <a:spcAft>
                <a:spcPts val="600"/>
              </a:spcAft>
            </a:pPr>
            <a:r>
              <a:rPr lang="en-US" sz="2000" dirty="0">
                <a:latin typeface="Palatino Linotype" panose="02040502050505030304" pitchFamily="18" charset="0"/>
              </a:rPr>
              <a:t>low density, strong solidity, low friction coefficient, abrasion resistance, magnetic resistance, acid and alkali resistance, good resistance to wear and tear, electric insulation, self-lubrication.</a:t>
            </a:r>
          </a:p>
          <a:p>
            <a:pPr>
              <a:lnSpc>
                <a:spcPct val="125000"/>
              </a:lnSpc>
              <a:spcAft>
                <a:spcPts val="600"/>
              </a:spcAft>
            </a:pPr>
            <a:r>
              <a:rPr lang="en-US" sz="2000" b="1" u="sng" dirty="0">
                <a:solidFill>
                  <a:srgbClr val="B1510F"/>
                </a:solidFill>
                <a:latin typeface="Palatino Linotype" panose="02040502050505030304" pitchFamily="18" charset="0"/>
              </a:rPr>
              <a:t>Applications:</a:t>
            </a:r>
          </a:p>
          <a:p>
            <a:pPr>
              <a:lnSpc>
                <a:spcPct val="125000"/>
              </a:lnSpc>
              <a:spcAft>
                <a:spcPts val="600"/>
              </a:spcAft>
            </a:pPr>
            <a:r>
              <a:rPr lang="en-US" sz="2000" dirty="0">
                <a:latin typeface="Palatino Linotype" panose="02040502050505030304" pitchFamily="18" charset="0"/>
              </a:rPr>
              <a:t>circulating pump bearings in central heating systems, washing machines and car cooling systems,  food processing, vacuum applications, medical equipment, electronics applications, wet applications.</a:t>
            </a:r>
            <a:endParaRPr lang="en-US" dirty="0"/>
          </a:p>
        </p:txBody>
      </p:sp>
    </p:spTree>
    <p:extLst>
      <p:ext uri="{BB962C8B-B14F-4D97-AF65-F5344CB8AC3E}">
        <p14:creationId xmlns:p14="http://schemas.microsoft.com/office/powerpoint/2010/main" val="341937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96" y="685799"/>
            <a:ext cx="8153400" cy="830997"/>
          </a:xfrm>
          <a:prstGeom prst="rect">
            <a:avLst/>
          </a:prstGeom>
          <a:noFill/>
        </p:spPr>
        <p:txBody>
          <a:bodyPr wrap="square" rtlCol="0">
            <a:spAutoFit/>
          </a:bodyPr>
          <a:lstStyle/>
          <a:p>
            <a:r>
              <a:rPr lang="en-US" sz="2400" b="1" u="sng" dirty="0">
                <a:solidFill>
                  <a:srgbClr val="B1510F"/>
                </a:solidFill>
                <a:latin typeface="Palatino Linotype" panose="02040502050505030304" pitchFamily="18" charset="0"/>
              </a:rPr>
              <a:t>Theoretical aspects. Plane </a:t>
            </a:r>
            <a:r>
              <a:rPr lang="en-US" sz="2400" b="1" u="sng" dirty="0" err="1">
                <a:solidFill>
                  <a:srgbClr val="B1510F"/>
                </a:solidFill>
                <a:latin typeface="Palatino Linotype" panose="02040502050505030304" pitchFamily="18" charset="0"/>
              </a:rPr>
              <a:t>elastostatic</a:t>
            </a:r>
            <a:r>
              <a:rPr lang="en-US" sz="2400" b="1" u="sng" dirty="0">
                <a:solidFill>
                  <a:srgbClr val="B1510F"/>
                </a:solidFill>
                <a:latin typeface="Palatino Linotype" panose="02040502050505030304" pitchFamily="18" charset="0"/>
              </a:rPr>
              <a:t> problem of crack medium.</a:t>
            </a:r>
            <a:endParaRPr lang="en-US" sz="2400" b="1" u="sng" dirty="0">
              <a:solidFill>
                <a:srgbClr val="B1510F"/>
              </a:solidFill>
              <a:highlight>
                <a:srgbClr val="FFFF00"/>
              </a:highlight>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Rectangle 1"/>
          <p:cNvSpPr/>
          <p:nvPr/>
        </p:nvSpPr>
        <p:spPr>
          <a:xfrm>
            <a:off x="570488" y="1775460"/>
            <a:ext cx="8002012" cy="3939540"/>
          </a:xfrm>
          <a:prstGeom prst="rect">
            <a:avLst/>
          </a:prstGeom>
        </p:spPr>
        <p:txBody>
          <a:bodyPr wrap="square">
            <a:spAutoFit/>
          </a:bodyPr>
          <a:lstStyle/>
          <a:p>
            <a:pPr marL="342900" indent="-342900">
              <a:lnSpc>
                <a:spcPct val="125000"/>
              </a:lnSpc>
              <a:spcAft>
                <a:spcPts val="600"/>
              </a:spcAft>
              <a:buFont typeface="Calibri" panose="020F0502020204030204" pitchFamily="34" charset="0"/>
              <a:buChar char="−"/>
            </a:pPr>
            <a:r>
              <a:rPr lang="en-US" sz="2400" dirty="0">
                <a:latin typeface="Palatino Linotype" panose="02040502050505030304" pitchFamily="18" charset="0"/>
              </a:rPr>
              <a:t>the natural defect in the volume of technical ceramics is shaped in the form of a sphere, ellipsoid or a flat crack</a:t>
            </a:r>
          </a:p>
          <a:p>
            <a:pPr marL="342900" indent="-342900">
              <a:lnSpc>
                <a:spcPct val="125000"/>
              </a:lnSpc>
              <a:spcAft>
                <a:spcPts val="600"/>
              </a:spcAft>
              <a:buFont typeface="Calibri" panose="020F0502020204030204" pitchFamily="34" charset="0"/>
              <a:buChar char="−"/>
            </a:pPr>
            <a:r>
              <a:rPr lang="en-US" sz="2400" dirty="0">
                <a:latin typeface="Palatino Linotype" panose="02040502050505030304" pitchFamily="18" charset="0"/>
              </a:rPr>
              <a:t>the cracks are defects with maximum severity, the stress  estimates have a covering character</a:t>
            </a:r>
          </a:p>
          <a:p>
            <a:pPr marL="342900" indent="-342900">
              <a:lnSpc>
                <a:spcPct val="125000"/>
              </a:lnSpc>
              <a:spcAft>
                <a:spcPts val="600"/>
              </a:spcAft>
              <a:buFont typeface="Calibri" panose="020F0502020204030204" pitchFamily="34" charset="0"/>
              <a:buChar char="−"/>
            </a:pPr>
            <a:r>
              <a:rPr lang="en-US" sz="2400" b="1" dirty="0">
                <a:solidFill>
                  <a:srgbClr val="B1510F"/>
                </a:solidFill>
                <a:latin typeface="Palatino Linotype" panose="02040502050505030304" pitchFamily="18" charset="0"/>
              </a:rPr>
              <a:t>estimation</a:t>
            </a:r>
            <a:r>
              <a:rPr lang="en-US" sz="2400" dirty="0">
                <a:latin typeface="Palatino Linotype" panose="02040502050505030304" pitchFamily="18" charset="0"/>
              </a:rPr>
              <a:t> - relationship between the intensity of the stress, the geometry of the body and the defect and the stress intensity factor (SIF)</a:t>
            </a:r>
          </a:p>
        </p:txBody>
      </p:sp>
    </p:spTree>
    <p:extLst>
      <p:ext uri="{BB962C8B-B14F-4D97-AF65-F5344CB8AC3E}">
        <p14:creationId xmlns:p14="http://schemas.microsoft.com/office/powerpoint/2010/main" val="341937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96" y="354026"/>
            <a:ext cx="8153400" cy="461665"/>
          </a:xfrm>
          <a:prstGeom prst="rect">
            <a:avLst/>
          </a:prstGeom>
          <a:noFill/>
        </p:spPr>
        <p:txBody>
          <a:bodyPr wrap="square" rtlCol="0">
            <a:spAutoFit/>
          </a:bodyPr>
          <a:lstStyle/>
          <a:p>
            <a:r>
              <a:rPr lang="en-US" sz="2400" b="1" u="sng" dirty="0">
                <a:solidFill>
                  <a:srgbClr val="B1510F"/>
                </a:solidFill>
                <a:latin typeface="Palatino Linotype" panose="02040502050505030304" pitchFamily="18" charset="0"/>
              </a:rPr>
              <a:t>Stress intensity factor (SIF)</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738174"/>
              </p:ext>
            </p:extLst>
          </p:nvPr>
        </p:nvGraphicFramePr>
        <p:xfrm>
          <a:off x="3738521" y="1549623"/>
          <a:ext cx="4440593" cy="877988"/>
        </p:xfrm>
        <a:graphic>
          <a:graphicData uri="http://schemas.openxmlformats.org/presentationml/2006/ole">
            <mc:AlternateContent xmlns:mc="http://schemas.openxmlformats.org/markup-compatibility/2006">
              <mc:Choice xmlns:v="urn:schemas-microsoft-com:vml" Requires="v">
                <p:oleObj name="Equation" r:id="rId3" imgW="2501900" imgH="495300" progId="Equation.DSMT4">
                  <p:embed/>
                </p:oleObj>
              </mc:Choice>
              <mc:Fallback>
                <p:oleObj name="Equation" r:id="rId3" imgW="2501900" imgH="495300"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21" y="1549623"/>
                        <a:ext cx="4440593" cy="877988"/>
                      </a:xfrm>
                      <a:prstGeom prst="rect">
                        <a:avLst/>
                      </a:prstGeom>
                      <a:noFill/>
                    </p:spPr>
                  </p:pic>
                </p:oleObj>
              </mc:Fallback>
            </mc:AlternateContent>
          </a:graphicData>
        </a:graphic>
      </p:graphicFrame>
      <p:sp>
        <p:nvSpPr>
          <p:cNvPr id="8" name="TextBox 7"/>
          <p:cNvSpPr txBox="1"/>
          <p:nvPr/>
        </p:nvSpPr>
        <p:spPr>
          <a:xfrm>
            <a:off x="3738521" y="2644644"/>
            <a:ext cx="4927375" cy="646331"/>
          </a:xfrm>
          <a:prstGeom prst="rect">
            <a:avLst/>
          </a:prstGeom>
          <a:noFill/>
        </p:spPr>
        <p:txBody>
          <a:bodyPr wrap="square" rtlCol="0">
            <a:spAutoFit/>
          </a:bodyPr>
          <a:lstStyle/>
          <a:p>
            <a:r>
              <a:rPr lang="en-US" i="1" dirty="0"/>
              <a:t>G(x</a:t>
            </a:r>
            <a:r>
              <a:rPr lang="en-US" i="1" baseline="-25000" dirty="0"/>
              <a:t>o</a:t>
            </a:r>
            <a:r>
              <a:rPr lang="en-US" i="1" dirty="0"/>
              <a:t>)</a:t>
            </a:r>
            <a:r>
              <a:rPr lang="en-US" dirty="0"/>
              <a:t> – Green function for SIF calculus for any normal distribution of forces on the flanks of crack</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983721792"/>
              </p:ext>
            </p:extLst>
          </p:nvPr>
        </p:nvGraphicFramePr>
        <p:xfrm>
          <a:off x="3738521" y="3479577"/>
          <a:ext cx="3261090" cy="869624"/>
        </p:xfrm>
        <a:graphic>
          <a:graphicData uri="http://schemas.openxmlformats.org/presentationml/2006/ole">
            <mc:AlternateContent xmlns:mc="http://schemas.openxmlformats.org/markup-compatibility/2006">
              <mc:Choice xmlns:v="urn:schemas-microsoft-com:vml" Requires="v">
                <p:oleObj name="Equation" r:id="rId5" imgW="1854200" imgH="495300" progId="Equation.DSMT4">
                  <p:embed/>
                </p:oleObj>
              </mc:Choice>
              <mc:Fallback>
                <p:oleObj name="Equation" r:id="rId5" imgW="1854200" imgH="495300"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521" y="3479577"/>
                        <a:ext cx="3261090" cy="869624"/>
                      </a:xfrm>
                      <a:prstGeom prst="rect">
                        <a:avLst/>
                      </a:prstGeom>
                      <a:noFill/>
                    </p:spPr>
                  </p:pic>
                </p:oleObj>
              </mc:Fallback>
            </mc:AlternateContent>
          </a:graphicData>
        </a:graphic>
      </p:graphicFrame>
      <p:sp>
        <p:nvSpPr>
          <p:cNvPr id="11" name="TextBox 10"/>
          <p:cNvSpPr txBox="1"/>
          <p:nvPr/>
        </p:nvSpPr>
        <p:spPr>
          <a:xfrm>
            <a:off x="3738521" y="1003412"/>
            <a:ext cx="2383986" cy="369332"/>
          </a:xfrm>
          <a:prstGeom prst="rect">
            <a:avLst/>
          </a:prstGeom>
          <a:noFill/>
        </p:spPr>
        <p:txBody>
          <a:bodyPr wrap="none" rtlCol="0">
            <a:spAutoFit/>
          </a:bodyPr>
          <a:lstStyle/>
          <a:p>
            <a:r>
              <a:rPr lang="en-US" b="1" dirty="0">
                <a:latin typeface="Palatino Linotype" panose="02040502050505030304" pitchFamily="18" charset="0"/>
              </a:rPr>
              <a:t>Irwin approximation</a:t>
            </a:r>
          </a:p>
        </p:txBody>
      </p:sp>
      <p:cxnSp>
        <p:nvCxnSpPr>
          <p:cNvPr id="13" name="Straight Connector 12"/>
          <p:cNvCxnSpPr/>
          <p:nvPr/>
        </p:nvCxnSpPr>
        <p:spPr>
          <a:xfrm>
            <a:off x="3552406" y="1124792"/>
            <a:ext cx="0" cy="5081798"/>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746614" y="4554057"/>
            <a:ext cx="4410438" cy="369332"/>
          </a:xfrm>
          <a:prstGeom prst="rect">
            <a:avLst/>
          </a:prstGeom>
        </p:spPr>
        <p:txBody>
          <a:bodyPr wrap="none">
            <a:spAutoFit/>
          </a:bodyPr>
          <a:lstStyle/>
          <a:p>
            <a:r>
              <a:rPr lang="en-US" dirty="0"/>
              <a:t>the validity</a:t>
            </a:r>
            <a:r>
              <a:rPr lang="ro-RO" dirty="0"/>
              <a:t> </a:t>
            </a:r>
            <a:r>
              <a:rPr lang="en-US" dirty="0"/>
              <a:t>of the </a:t>
            </a:r>
            <a:r>
              <a:rPr lang="ro-RO" dirty="0"/>
              <a:t>Irwin </a:t>
            </a:r>
            <a:r>
              <a:rPr lang="en-US" dirty="0"/>
              <a:t>approximation</a:t>
            </a:r>
            <a:r>
              <a:rPr lang="ro-RO" dirty="0"/>
              <a:t> is for:</a:t>
            </a:r>
            <a:endParaRPr lang="en-US" dirty="0"/>
          </a:p>
        </p:txBody>
      </p:sp>
      <p:sp>
        <p:nvSpPr>
          <p:cNvPr id="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355227139"/>
              </p:ext>
            </p:extLst>
          </p:nvPr>
        </p:nvGraphicFramePr>
        <p:xfrm>
          <a:off x="3754706" y="5057522"/>
          <a:ext cx="922490" cy="741287"/>
        </p:xfrm>
        <a:graphic>
          <a:graphicData uri="http://schemas.openxmlformats.org/presentationml/2006/ole">
            <mc:AlternateContent xmlns:mc="http://schemas.openxmlformats.org/markup-compatibility/2006">
              <mc:Choice xmlns:v="urn:schemas-microsoft-com:vml" Requires="v">
                <p:oleObj name="Equation" r:id="rId7" imgW="533169" imgH="431613" progId="Equation.DSMT4">
                  <p:embed/>
                </p:oleObj>
              </mc:Choice>
              <mc:Fallback>
                <p:oleObj name="Equation" r:id="rId7" imgW="533169" imgH="431613" progId="Equation.DSMT4">
                  <p:embed/>
                  <p:pic>
                    <p:nvPicPr>
                      <p:cNvPr id="14"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706" y="5057522"/>
                        <a:ext cx="922490" cy="741287"/>
                      </a:xfrm>
                      <a:prstGeom prst="rect">
                        <a:avLst/>
                      </a:prstGeom>
                      <a:noFill/>
                    </p:spPr>
                  </p:pic>
                </p:oleObj>
              </mc:Fallback>
            </mc:AlternateContent>
          </a:graphicData>
        </a:graphic>
      </p:graphicFrame>
      <p:pic>
        <p:nvPicPr>
          <p:cNvPr id="1045" name="Picture 2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579" t="14671" r="61023" b="11166"/>
          <a:stretch/>
        </p:blipFill>
        <p:spPr bwMode="auto">
          <a:xfrm>
            <a:off x="276823" y="2144389"/>
            <a:ext cx="3109524" cy="255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37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496" y="354026"/>
            <a:ext cx="8153400" cy="461665"/>
          </a:xfrm>
          <a:prstGeom prst="rect">
            <a:avLst/>
          </a:prstGeom>
          <a:noFill/>
        </p:spPr>
        <p:txBody>
          <a:bodyPr wrap="square" rtlCol="0">
            <a:spAutoFit/>
          </a:bodyPr>
          <a:lstStyle/>
          <a:p>
            <a:r>
              <a:rPr lang="en-US" sz="2400" b="1" u="sng" dirty="0">
                <a:solidFill>
                  <a:srgbClr val="B1510F"/>
                </a:solidFill>
                <a:latin typeface="Palatino Linotype" panose="02040502050505030304" pitchFamily="18" charset="0"/>
              </a:rPr>
              <a:t>Stress intensity factor (SIF)</a:t>
            </a:r>
            <a:r>
              <a:rPr lang="ro-RO" sz="2400" b="1" u="sng" dirty="0">
                <a:solidFill>
                  <a:srgbClr val="B1510F"/>
                </a:solidFill>
                <a:latin typeface="Palatino Linotype" panose="02040502050505030304" pitchFamily="18" charset="0"/>
              </a:rPr>
              <a:t> – semicircular crack</a:t>
            </a:r>
            <a:endParaRPr lang="en-US" sz="2400" b="1" u="sng" dirty="0">
              <a:solidFill>
                <a:srgbClr val="B1510F"/>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3738521" y="1003412"/>
            <a:ext cx="4923143" cy="861774"/>
          </a:xfrm>
          <a:prstGeom prst="rect">
            <a:avLst/>
          </a:prstGeom>
          <a:noFill/>
        </p:spPr>
        <p:txBody>
          <a:bodyPr wrap="none" rtlCol="0">
            <a:spAutoFit/>
          </a:bodyPr>
          <a:lstStyle/>
          <a:p>
            <a:pPr>
              <a:lnSpc>
                <a:spcPct val="125000"/>
              </a:lnSpc>
              <a:spcBef>
                <a:spcPts val="600"/>
              </a:spcBef>
            </a:pPr>
            <a:r>
              <a:rPr lang="en-US" b="1" dirty="0">
                <a:solidFill>
                  <a:srgbClr val="B1510F"/>
                </a:solidFill>
                <a:latin typeface="Palatino Linotype" panose="02040502050505030304" pitchFamily="18" charset="0"/>
              </a:rPr>
              <a:t>shapes the natural defect in the ceramic mass</a:t>
            </a:r>
            <a:endParaRPr lang="ro-RO" b="1" dirty="0">
              <a:solidFill>
                <a:srgbClr val="B1510F"/>
              </a:solidFill>
              <a:latin typeface="Palatino Linotype" panose="02040502050505030304" pitchFamily="18" charset="0"/>
            </a:endParaRPr>
          </a:p>
          <a:p>
            <a:pPr>
              <a:lnSpc>
                <a:spcPct val="125000"/>
              </a:lnSpc>
              <a:spcBef>
                <a:spcPts val="600"/>
              </a:spcBef>
            </a:pPr>
            <a:r>
              <a:rPr lang="ro-RO" b="1" dirty="0">
                <a:solidFill>
                  <a:srgbClr val="B1510F"/>
                </a:solidFill>
                <a:latin typeface="Palatino Linotype" panose="02040502050505030304" pitchFamily="18" charset="0"/>
              </a:rPr>
              <a:t>constant normal stress:</a:t>
            </a:r>
            <a:endParaRPr lang="en-US" b="1" dirty="0">
              <a:solidFill>
                <a:srgbClr val="B1510F"/>
              </a:solidFill>
              <a:latin typeface="Palatino Linotype" panose="02040502050505030304" pitchFamily="18" charset="0"/>
            </a:endParaRPr>
          </a:p>
        </p:txBody>
      </p:sp>
      <p:cxnSp>
        <p:nvCxnSpPr>
          <p:cNvPr id="13" name="Straight Connector 12"/>
          <p:cNvCxnSpPr/>
          <p:nvPr/>
        </p:nvCxnSpPr>
        <p:spPr>
          <a:xfrm>
            <a:off x="3730431" y="1067544"/>
            <a:ext cx="0" cy="530898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85" name="Picture 3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465" r="63885"/>
          <a:stretch/>
        </p:blipFill>
        <p:spPr bwMode="auto">
          <a:xfrm>
            <a:off x="281742" y="2644644"/>
            <a:ext cx="3042401" cy="192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7" name="Object 2056"/>
          <p:cNvGraphicFramePr>
            <a:graphicFrameLocks noChangeAspect="1"/>
          </p:cNvGraphicFramePr>
          <p:nvPr>
            <p:extLst>
              <p:ext uri="{D42A27DB-BD31-4B8C-83A1-F6EECF244321}">
                <p14:modId xmlns:p14="http://schemas.microsoft.com/office/powerpoint/2010/main" val="27857726"/>
              </p:ext>
            </p:extLst>
          </p:nvPr>
        </p:nvGraphicFramePr>
        <p:xfrm>
          <a:off x="6352249" y="1428215"/>
          <a:ext cx="1310912" cy="436971"/>
        </p:xfrm>
        <a:graphic>
          <a:graphicData uri="http://schemas.openxmlformats.org/presentationml/2006/ole">
            <mc:AlternateContent xmlns:mc="http://schemas.openxmlformats.org/markup-compatibility/2006">
              <mc:Choice xmlns:v="urn:schemas-microsoft-com:vml" Requires="v">
                <p:oleObj name="Equation" r:id="rId4" imgW="774364" imgH="253890" progId="Equation.DSMT4">
                  <p:embed/>
                </p:oleObj>
              </mc:Choice>
              <mc:Fallback>
                <p:oleObj name="Equation" r:id="rId4" imgW="774364" imgH="253890" progId="Equation.DSMT4">
                  <p:embed/>
                  <p:pic>
                    <p:nvPicPr>
                      <p:cNvPr id="2057" name="Object 2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249" y="1428215"/>
                        <a:ext cx="1310912" cy="436971"/>
                      </a:xfrm>
                      <a:prstGeom prst="rect">
                        <a:avLst/>
                      </a:prstGeom>
                      <a:noFill/>
                    </p:spPr>
                  </p:pic>
                </p:oleObj>
              </mc:Fallback>
            </mc:AlternateContent>
          </a:graphicData>
        </a:graphic>
      </p:graphicFrame>
      <p:sp>
        <p:nvSpPr>
          <p:cNvPr id="2058"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9" name="Object 2058"/>
          <p:cNvGraphicFramePr>
            <a:graphicFrameLocks noChangeAspect="1"/>
          </p:cNvGraphicFramePr>
          <p:nvPr>
            <p:extLst>
              <p:ext uri="{D42A27DB-BD31-4B8C-83A1-F6EECF244321}">
                <p14:modId xmlns:p14="http://schemas.microsoft.com/office/powerpoint/2010/main" val="3532533161"/>
              </p:ext>
            </p:extLst>
          </p:nvPr>
        </p:nvGraphicFramePr>
        <p:xfrm>
          <a:off x="3746614" y="1933997"/>
          <a:ext cx="2865704" cy="987228"/>
        </p:xfrm>
        <a:graphic>
          <a:graphicData uri="http://schemas.openxmlformats.org/presentationml/2006/ole">
            <mc:AlternateContent xmlns:mc="http://schemas.openxmlformats.org/markup-compatibility/2006">
              <mc:Choice xmlns:v="urn:schemas-microsoft-com:vml" Requires="v">
                <p:oleObj name="Equation" r:id="rId6" imgW="1993900" imgH="685800" progId="Equation.DSMT4">
                  <p:embed/>
                </p:oleObj>
              </mc:Choice>
              <mc:Fallback>
                <p:oleObj name="Equation" r:id="rId6" imgW="1993900" imgH="685800" progId="Equation.DSMT4">
                  <p:embed/>
                  <p:pic>
                    <p:nvPicPr>
                      <p:cNvPr id="2059" name="Object 20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614" y="1933997"/>
                        <a:ext cx="2865704" cy="987228"/>
                      </a:xfrm>
                      <a:prstGeom prst="rect">
                        <a:avLst/>
                      </a:prstGeom>
                      <a:noFill/>
                    </p:spPr>
                  </p:pic>
                </p:oleObj>
              </mc:Fallback>
            </mc:AlternateContent>
          </a:graphicData>
        </a:graphic>
      </p:graphicFrame>
      <p:sp>
        <p:nvSpPr>
          <p:cNvPr id="2" name="Rectangle 1"/>
          <p:cNvSpPr/>
          <p:nvPr/>
        </p:nvSpPr>
        <p:spPr>
          <a:xfrm>
            <a:off x="3738521" y="3088941"/>
            <a:ext cx="2563522" cy="413511"/>
          </a:xfrm>
          <a:prstGeom prst="rect">
            <a:avLst/>
          </a:prstGeom>
        </p:spPr>
        <p:txBody>
          <a:bodyPr wrap="none">
            <a:spAutoFit/>
          </a:bodyPr>
          <a:lstStyle/>
          <a:p>
            <a:pPr>
              <a:lnSpc>
                <a:spcPct val="125000"/>
              </a:lnSpc>
              <a:spcBef>
                <a:spcPts val="600"/>
              </a:spcBef>
            </a:pPr>
            <a:r>
              <a:rPr lang="ro-RO" b="1" dirty="0">
                <a:solidFill>
                  <a:srgbClr val="B1510F"/>
                </a:solidFill>
                <a:latin typeface="Palatino Linotype" panose="02040502050505030304" pitchFamily="18" charset="0"/>
              </a:rPr>
              <a:t>variable normal stress:</a:t>
            </a:r>
            <a:endParaRPr lang="en-US" b="1" dirty="0">
              <a:solidFill>
                <a:srgbClr val="B1510F"/>
              </a:solidFill>
              <a:latin typeface="Palatino Linotype" panose="02040502050505030304" pitchFamily="18" charset="0"/>
            </a:endParaRPr>
          </a:p>
        </p:txBody>
      </p:sp>
      <p:sp>
        <p:nvSpPr>
          <p:cNvPr id="7"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763728673"/>
              </p:ext>
            </p:extLst>
          </p:nvPr>
        </p:nvGraphicFramePr>
        <p:xfrm>
          <a:off x="6302043" y="2928193"/>
          <a:ext cx="2081306" cy="782446"/>
        </p:xfrm>
        <a:graphic>
          <a:graphicData uri="http://schemas.openxmlformats.org/presentationml/2006/ole">
            <mc:AlternateContent xmlns:mc="http://schemas.openxmlformats.org/markup-compatibility/2006">
              <mc:Choice xmlns:v="urn:schemas-microsoft-com:vml" Requires="v">
                <p:oleObj name="Equation" r:id="rId8" imgW="1269449" imgH="482391" progId="Equation.DSMT4">
                  <p:embed/>
                </p:oleObj>
              </mc:Choice>
              <mc:Fallback>
                <p:oleObj name="Equation" r:id="rId8" imgW="1269449" imgH="482391"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2043" y="2928193"/>
                        <a:ext cx="2081306" cy="782446"/>
                      </a:xfrm>
                      <a:prstGeom prst="rect">
                        <a:avLst/>
                      </a:prstGeom>
                      <a:noFill/>
                    </p:spPr>
                  </p:pic>
                </p:oleObj>
              </mc:Fallback>
            </mc:AlternateContent>
          </a:graphicData>
        </a:graphic>
      </p:graphicFrame>
      <p:sp>
        <p:nvSpPr>
          <p:cNvPr id="10" name="Rectangle 5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235073894"/>
              </p:ext>
            </p:extLst>
          </p:nvPr>
        </p:nvGraphicFramePr>
        <p:xfrm>
          <a:off x="3738519" y="3608442"/>
          <a:ext cx="3576681" cy="982905"/>
        </p:xfrm>
        <a:graphic>
          <a:graphicData uri="http://schemas.openxmlformats.org/presentationml/2006/ole">
            <mc:AlternateContent xmlns:mc="http://schemas.openxmlformats.org/markup-compatibility/2006">
              <mc:Choice xmlns:v="urn:schemas-microsoft-com:vml" Requires="v">
                <p:oleObj name="Equation" r:id="rId10" imgW="2501900" imgH="685800" progId="Equation.DSMT4">
                  <p:embed/>
                </p:oleObj>
              </mc:Choice>
              <mc:Fallback>
                <p:oleObj name="Equation" r:id="rId10" imgW="2501900" imgH="685800" progId="Equation.DSMT4">
                  <p:embed/>
                  <p:pic>
                    <p:nvPicPr>
                      <p:cNvPr id="14"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8519" y="3608442"/>
                        <a:ext cx="3576681" cy="982905"/>
                      </a:xfrm>
                      <a:prstGeom prst="rect">
                        <a:avLst/>
                      </a:prstGeom>
                      <a:noFill/>
                    </p:spPr>
                  </p:pic>
                </p:oleObj>
              </mc:Fallback>
            </mc:AlternateContent>
          </a:graphicData>
        </a:graphic>
      </p:graphicFrame>
      <p:sp>
        <p:nvSpPr>
          <p:cNvPr id="15" name="Rectangle 14"/>
          <p:cNvSpPr/>
          <p:nvPr/>
        </p:nvSpPr>
        <p:spPr>
          <a:xfrm>
            <a:off x="3738521" y="4717084"/>
            <a:ext cx="3076483" cy="369332"/>
          </a:xfrm>
          <a:prstGeom prst="rect">
            <a:avLst/>
          </a:prstGeom>
        </p:spPr>
        <p:txBody>
          <a:bodyPr wrap="none">
            <a:spAutoFit/>
          </a:bodyPr>
          <a:lstStyle/>
          <a:p>
            <a:r>
              <a:rPr lang="en-US" b="1" dirty="0">
                <a:solidFill>
                  <a:srgbClr val="B1510F"/>
                </a:solidFill>
                <a:latin typeface="Palatino Linotype" panose="02040502050505030304" pitchFamily="18" charset="0"/>
              </a:rPr>
              <a:t>overlapping effects</a:t>
            </a:r>
            <a:r>
              <a:rPr lang="ro-RO" b="1" dirty="0">
                <a:solidFill>
                  <a:srgbClr val="B1510F"/>
                </a:solidFill>
                <a:latin typeface="Palatino Linotype" panose="02040502050505030304" pitchFamily="18" charset="0"/>
              </a:rPr>
              <a:t> (stress):</a:t>
            </a:r>
            <a:endParaRPr lang="en-US" b="1" dirty="0">
              <a:solidFill>
                <a:srgbClr val="B1510F"/>
              </a:solidFill>
              <a:latin typeface="Palatino Linotype" panose="02040502050505030304" pitchFamily="18" charset="0"/>
            </a:endParaRPr>
          </a:p>
        </p:txBody>
      </p:sp>
      <p:sp>
        <p:nvSpPr>
          <p:cNvPr id="16" name="Rectangle 5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79118212"/>
              </p:ext>
            </p:extLst>
          </p:nvPr>
        </p:nvGraphicFramePr>
        <p:xfrm>
          <a:off x="6740665" y="4717084"/>
          <a:ext cx="1831835" cy="396898"/>
        </p:xfrm>
        <a:graphic>
          <a:graphicData uri="http://schemas.openxmlformats.org/presentationml/2006/ole">
            <mc:AlternateContent xmlns:mc="http://schemas.openxmlformats.org/markup-compatibility/2006">
              <mc:Choice xmlns:v="urn:schemas-microsoft-com:vml" Requires="v">
                <p:oleObj name="Equation" r:id="rId12" imgW="1143000" imgH="254000" progId="Equation.DSMT4">
                  <p:embed/>
                </p:oleObj>
              </mc:Choice>
              <mc:Fallback>
                <p:oleObj name="Equation" r:id="rId12" imgW="1143000" imgH="254000" progId="Equation.DSMT4">
                  <p:embed/>
                  <p:pic>
                    <p:nvPicPr>
                      <p:cNvPr id="17"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40665" y="4717084"/>
                        <a:ext cx="1831835" cy="396898"/>
                      </a:xfrm>
                      <a:prstGeom prst="rect">
                        <a:avLst/>
                      </a:prstGeom>
                      <a:noFill/>
                    </p:spPr>
                  </p:pic>
                </p:oleObj>
              </mc:Fallback>
            </mc:AlternateContent>
          </a:graphicData>
        </a:graphic>
      </p:graphicFrame>
      <p:sp>
        <p:nvSpPr>
          <p:cNvPr id="1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279793092"/>
              </p:ext>
            </p:extLst>
          </p:nvPr>
        </p:nvGraphicFramePr>
        <p:xfrm>
          <a:off x="3738520" y="5218128"/>
          <a:ext cx="3396882" cy="1352604"/>
        </p:xfrm>
        <a:graphic>
          <a:graphicData uri="http://schemas.openxmlformats.org/presentationml/2006/ole">
            <mc:AlternateContent xmlns:mc="http://schemas.openxmlformats.org/markup-compatibility/2006">
              <mc:Choice xmlns:v="urn:schemas-microsoft-com:vml" Requires="v">
                <p:oleObj name="Equation" r:id="rId14" imgW="2108200" imgH="838200" progId="Equation.DSMT4">
                  <p:embed/>
                </p:oleObj>
              </mc:Choice>
              <mc:Fallback>
                <p:oleObj name="Equation" r:id="rId14" imgW="2108200" imgH="838200" progId="Equation.DSMT4">
                  <p:embed/>
                  <p:pic>
                    <p:nvPicPr>
                      <p:cNvPr id="19"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8520" y="5218128"/>
                        <a:ext cx="3396882" cy="1352604"/>
                      </a:xfrm>
                      <a:prstGeom prst="rect">
                        <a:avLst/>
                      </a:prstGeom>
                      <a:noFill/>
                    </p:spPr>
                  </p:pic>
                </p:oleObj>
              </mc:Fallback>
            </mc:AlternateContent>
          </a:graphicData>
        </a:graphic>
      </p:graphicFrame>
    </p:spTree>
    <p:extLst>
      <p:ext uri="{BB962C8B-B14F-4D97-AF65-F5344CB8AC3E}">
        <p14:creationId xmlns:p14="http://schemas.microsoft.com/office/powerpoint/2010/main" val="25142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18" y="410670"/>
            <a:ext cx="8399532" cy="446276"/>
          </a:xfrm>
          <a:prstGeom prst="rect">
            <a:avLst/>
          </a:prstGeom>
          <a:noFill/>
        </p:spPr>
        <p:txBody>
          <a:bodyPr wrap="square" rtlCol="0">
            <a:spAutoFit/>
          </a:bodyPr>
          <a:lstStyle/>
          <a:p>
            <a:r>
              <a:rPr lang="ro-RO" sz="2300" b="1" u="sng" dirty="0">
                <a:solidFill>
                  <a:srgbClr val="B1510F"/>
                </a:solidFill>
                <a:latin typeface="Palatino Linotype" panose="02040502050505030304" pitchFamily="18" charset="0"/>
              </a:rPr>
              <a:t>M</a:t>
            </a:r>
            <a:r>
              <a:rPr lang="en-US" sz="2300" b="1" u="sng" dirty="0" err="1">
                <a:solidFill>
                  <a:srgbClr val="B1510F"/>
                </a:solidFill>
                <a:latin typeface="Palatino Linotype" panose="02040502050505030304" pitchFamily="18" charset="0"/>
              </a:rPr>
              <a:t>odeling</a:t>
            </a:r>
            <a:r>
              <a:rPr lang="en-US" sz="2300" b="1" u="sng" dirty="0">
                <a:solidFill>
                  <a:srgbClr val="B1510F"/>
                </a:solidFill>
                <a:latin typeface="Palatino Linotype" panose="02040502050505030304" pitchFamily="18" charset="0"/>
              </a:rPr>
              <a:t> the</a:t>
            </a:r>
            <a:r>
              <a:rPr lang="ro-RO" sz="2300" b="1" u="sng" dirty="0">
                <a:solidFill>
                  <a:srgbClr val="B1510F"/>
                </a:solidFill>
                <a:latin typeface="Palatino Linotype" panose="02040502050505030304" pitchFamily="18" charset="0"/>
              </a:rPr>
              <a:t> </a:t>
            </a:r>
            <a:r>
              <a:rPr lang="en-US" sz="2300" b="1" u="sng" dirty="0">
                <a:solidFill>
                  <a:srgbClr val="B1510F"/>
                </a:solidFill>
                <a:latin typeface="Palatino Linotype" panose="02040502050505030304" pitchFamily="18" charset="0"/>
              </a:rPr>
              <a:t>defects distribution</a:t>
            </a:r>
            <a:r>
              <a:rPr lang="ro-RO" sz="2300" b="1" u="sng" dirty="0">
                <a:solidFill>
                  <a:srgbClr val="B1510F"/>
                </a:solidFill>
                <a:latin typeface="Palatino Linotype" panose="02040502050505030304" pitchFamily="18" charset="0"/>
              </a:rPr>
              <a:t> in technical ceramic mass</a:t>
            </a:r>
            <a:r>
              <a:rPr lang="en-US" sz="2300" b="1" u="sng" dirty="0">
                <a:solidFill>
                  <a:srgbClr val="B1510F"/>
                </a:solidFill>
                <a:latin typeface="Palatino Linotype" panose="02040502050505030304" pitchFamily="18" charset="0"/>
              </a:rPr>
              <a:t>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30" t="29841" r="28867" b="6929"/>
          <a:stretch/>
        </p:blipFill>
        <p:spPr bwMode="auto">
          <a:xfrm>
            <a:off x="1319001" y="1003411"/>
            <a:ext cx="6095763" cy="28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8418" y="3886199"/>
            <a:ext cx="7679342" cy="369332"/>
          </a:xfrm>
          <a:prstGeom prst="rect">
            <a:avLst/>
          </a:prstGeom>
          <a:noFill/>
        </p:spPr>
        <p:txBody>
          <a:bodyPr wrap="square" rtlCol="0">
            <a:spAutoFit/>
          </a:bodyPr>
          <a:lstStyle/>
          <a:p>
            <a:r>
              <a:rPr lang="ro-RO" dirty="0">
                <a:latin typeface="Palatino Linotype" panose="02040502050505030304" pitchFamily="18" charset="0"/>
              </a:rPr>
              <a:t>Normal and tangetial stress</a:t>
            </a:r>
            <a:r>
              <a:rPr lang="en-US" dirty="0">
                <a:latin typeface="Palatino Linotype" panose="02040502050505030304" pitchFamily="18" charset="0"/>
              </a:rPr>
              <a:t>:</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23396611"/>
              </p:ext>
            </p:extLst>
          </p:nvPr>
        </p:nvGraphicFramePr>
        <p:xfrm>
          <a:off x="3506141" y="3844004"/>
          <a:ext cx="3209656" cy="453721"/>
        </p:xfrm>
        <a:graphic>
          <a:graphicData uri="http://schemas.openxmlformats.org/presentationml/2006/ole">
            <mc:AlternateContent xmlns:mc="http://schemas.openxmlformats.org/markup-compatibility/2006">
              <mc:Choice xmlns:v="urn:schemas-microsoft-com:vml" Requires="v">
                <p:oleObj name="Equation" r:id="rId4" imgW="1815312" imgH="253890" progId="Equation.DSMT4">
                  <p:embed/>
                </p:oleObj>
              </mc:Choice>
              <mc:Fallback>
                <p:oleObj name="Equation" r:id="rId4" imgW="1815312" imgH="253890" progId="Equation.DSMT4">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141" y="3844004"/>
                        <a:ext cx="3209656" cy="453721"/>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14712547"/>
              </p:ext>
            </p:extLst>
          </p:nvPr>
        </p:nvGraphicFramePr>
        <p:xfrm>
          <a:off x="388418" y="4434434"/>
          <a:ext cx="8415729" cy="1035782"/>
        </p:xfrm>
        <a:graphic>
          <a:graphicData uri="http://schemas.openxmlformats.org/presentationml/2006/ole">
            <mc:AlternateContent xmlns:mc="http://schemas.openxmlformats.org/markup-compatibility/2006">
              <mc:Choice xmlns:v="urn:schemas-microsoft-com:vml" Requires="v">
                <p:oleObj name="Equation" r:id="rId6" imgW="4952880" imgH="609480" progId="Equation.DSMT4">
                  <p:embed/>
                </p:oleObj>
              </mc:Choice>
              <mc:Fallback>
                <p:oleObj name="Equation" r:id="rId6" imgW="4952880" imgH="609480" progId="Equation.DSMT4">
                  <p:embed/>
                  <p:pic>
                    <p:nvPicPr>
                      <p:cNvPr id="9" name="Object 8"/>
                      <p:cNvPicPr>
                        <a:picLocks noChangeAspect="1" noChangeArrowheads="1"/>
                      </p:cNvPicPr>
                      <p:nvPr/>
                    </p:nvPicPr>
                    <p:blipFill>
                      <a:blip r:embed="rId7"/>
                      <a:srcRect/>
                      <a:stretch>
                        <a:fillRect/>
                      </a:stretch>
                    </p:blipFill>
                    <p:spPr bwMode="auto">
                      <a:xfrm>
                        <a:off x="388418" y="4434434"/>
                        <a:ext cx="8415729" cy="1035782"/>
                      </a:xfrm>
                      <a:prstGeom prst="rect">
                        <a:avLst/>
                      </a:prstGeom>
                      <a:noFill/>
                    </p:spPr>
                  </p:pic>
                </p:oleObj>
              </mc:Fallback>
            </mc:AlternateContent>
          </a:graphicData>
        </a:graphic>
      </p:graphicFrame>
    </p:spTree>
    <p:extLst>
      <p:ext uri="{BB962C8B-B14F-4D97-AF65-F5344CB8AC3E}">
        <p14:creationId xmlns:p14="http://schemas.microsoft.com/office/powerpoint/2010/main" val="3112099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2832</TotalTime>
  <Words>1362</Words>
  <Application>Microsoft Office PowerPoint</Application>
  <PresentationFormat>On-screen Show (4:3)</PresentationFormat>
  <Paragraphs>129</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Palatino Linotype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Corina Julieta Birleanu</cp:lastModifiedBy>
  <cp:revision>129</cp:revision>
  <dcterms:created xsi:type="dcterms:W3CDTF">2017-05-27T02:37:01Z</dcterms:created>
  <dcterms:modified xsi:type="dcterms:W3CDTF">2021-04-06T09:19:15Z</dcterms:modified>
</cp:coreProperties>
</file>