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72" r:id="rId6"/>
    <p:sldId id="260" r:id="rId7"/>
    <p:sldId id="261" r:id="rId8"/>
    <p:sldId id="262" r:id="rId9"/>
    <p:sldId id="263" r:id="rId10"/>
    <p:sldId id="270" r:id="rId11"/>
    <p:sldId id="271" r:id="rId12"/>
    <p:sldId id="264" r:id="rId13"/>
    <p:sldId id="265" r:id="rId14"/>
    <p:sldId id="266" r:id="rId15"/>
    <p:sldId id="267" r:id="rId16"/>
    <p:sldId id="273" r:id="rId17"/>
    <p:sldId id="268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0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10118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758627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500514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21548181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40275901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1465933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87438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232663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894693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40772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ms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3268900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2C9581-A1F5-49F0-9649-C4EF8901CB5B}" type="datetimeFigureOut">
              <a:rPr lang="ms-MY" smtClean="0"/>
              <a:t>7/04/2021</a:t>
            </a:fld>
            <a:endParaRPr lang="ms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ms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2FF3B-6C15-4AF4-9B70-EC16E8F3A8A5}" type="slidenum">
              <a:rPr lang="ms-MY" smtClean="0"/>
              <a:t>‹#›</a:t>
            </a:fld>
            <a:endParaRPr lang="ms-MY"/>
          </a:p>
        </p:txBody>
      </p:sp>
    </p:spTree>
    <p:extLst>
      <p:ext uri="{BB962C8B-B14F-4D97-AF65-F5344CB8AC3E}">
        <p14:creationId xmlns:p14="http://schemas.microsoft.com/office/powerpoint/2010/main" val="1563080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2A3D9AC-5BC0-4F3D-8F1B-0FAB40ED1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905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CBA49F6-3F47-44E2-B1D8-A065FB8EC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850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21D22B-52C0-47E7-B3FC-4B160ADB2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0" y="0"/>
            <a:ext cx="913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858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>
            <a:extLst>
              <a:ext uri="{FF2B5EF4-FFF2-40B4-BE49-F238E27FC236}">
                <a16:creationId xmlns:a16="http://schemas.microsoft.com/office/drawing/2014/main" id="{8091A3A0-7B42-4A56-8371-BFDEEB8B4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8148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3332C15-D1F0-49F3-924D-B7FE46D33A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69302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C0873E-F544-4E2C-9DC7-BC189C367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32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61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B197A5A-7008-4BA0-AB7D-C655437681A9}"/>
              </a:ext>
            </a:extLst>
          </p:cNvPr>
          <p:cNvSpPr txBox="1"/>
          <p:nvPr/>
        </p:nvSpPr>
        <p:spPr>
          <a:xfrm>
            <a:off x="373185" y="128130"/>
            <a:ext cx="839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Conclusions and Future 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CBD6C8-507B-4D07-8586-6375859D4710}"/>
              </a:ext>
            </a:extLst>
          </p:cNvPr>
          <p:cNvSpPr txBox="1"/>
          <p:nvPr/>
        </p:nvSpPr>
        <p:spPr>
          <a:xfrm>
            <a:off x="76199" y="965082"/>
            <a:ext cx="869461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fr-FR" b="1" dirty="0">
                <a:latin typeface="Palatino Linotype" panose="02040502050505030304" pitchFamily="18" charset="0"/>
              </a:rPr>
              <a:t>3D printing </a:t>
            </a:r>
            <a:r>
              <a:rPr lang="fr-FR" b="1" dirty="0" err="1">
                <a:latin typeface="Palatino Linotype" panose="02040502050505030304" pitchFamily="18" charset="0"/>
              </a:rPr>
              <a:t>technology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could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be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utilised</a:t>
            </a:r>
            <a:r>
              <a:rPr lang="fr-FR" b="1" dirty="0">
                <a:latin typeface="Palatino Linotype" panose="02040502050505030304" pitchFamily="18" charset="0"/>
              </a:rPr>
              <a:t> in </a:t>
            </a:r>
            <a:r>
              <a:rPr lang="fr-FR" b="1" dirty="0" err="1">
                <a:latin typeface="Palatino Linotype" panose="02040502050505030304" pitchFamily="18" charset="0"/>
              </a:rPr>
              <a:t>electrochemical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sensing</a:t>
            </a:r>
            <a:r>
              <a:rPr lang="fr-FR" b="1" dirty="0">
                <a:latin typeface="Palatino Linotype" panose="02040502050505030304" pitchFamily="18" charset="0"/>
              </a:rPr>
              <a:t> applications by incorporation of conductive fillers/</a:t>
            </a:r>
            <a:r>
              <a:rPr lang="fr-FR" b="1" dirty="0" err="1">
                <a:latin typeface="Palatino Linotype" panose="02040502050505030304" pitchFamily="18" charset="0"/>
              </a:rPr>
              <a:t>nanomaterials</a:t>
            </a:r>
            <a:r>
              <a:rPr lang="fr-FR" b="1" dirty="0">
                <a:latin typeface="Palatino Linotype" panose="02040502050505030304" pitchFamily="18" charset="0"/>
              </a:rPr>
              <a:t> in </a:t>
            </a:r>
            <a:r>
              <a:rPr lang="fr-FR" b="1" dirty="0" err="1">
                <a:latin typeface="Palatino Linotype" panose="02040502050505030304" pitchFamily="18" charset="0"/>
              </a:rPr>
              <a:t>commercially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available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polymers</a:t>
            </a:r>
            <a:r>
              <a:rPr lang="fr-FR" b="1" dirty="0">
                <a:latin typeface="Palatino Linotype" panose="0204050205050503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fr-FR" b="1" dirty="0">
              <a:latin typeface="Palatino Linotype" panose="02040502050505030304" pitchFamily="18" charset="0"/>
            </a:endParaRPr>
          </a:p>
          <a:p>
            <a:pPr marL="342900" indent="-342900" algn="just">
              <a:buAutoNum type="arabicPeriod"/>
            </a:pPr>
            <a:r>
              <a:rPr lang="fr-FR" b="1" dirty="0" err="1">
                <a:latin typeface="Palatino Linotype" panose="02040502050505030304" pitchFamily="18" charset="0"/>
              </a:rPr>
              <a:t>Further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functionalisation</a:t>
            </a:r>
            <a:r>
              <a:rPr lang="fr-FR" b="1" dirty="0">
                <a:latin typeface="Palatino Linotype" panose="02040502050505030304" pitchFamily="18" charset="0"/>
              </a:rPr>
              <a:t> by </a:t>
            </a:r>
            <a:r>
              <a:rPr lang="fr-FR" b="1" dirty="0" err="1">
                <a:latin typeface="Palatino Linotype" panose="02040502050505030304" pitchFamily="18" charset="0"/>
              </a:rPr>
              <a:t>electrodeposition</a:t>
            </a:r>
            <a:r>
              <a:rPr lang="fr-FR" b="1" dirty="0">
                <a:latin typeface="Palatino Linotype" panose="02040502050505030304" pitchFamily="18" charset="0"/>
              </a:rPr>
              <a:t> on 3D printing </a:t>
            </a:r>
            <a:r>
              <a:rPr lang="fr-FR" b="1" dirty="0" err="1">
                <a:latin typeface="Palatino Linotype" panose="02040502050505030304" pitchFamily="18" charset="0"/>
              </a:rPr>
              <a:t>materials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could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enhance</a:t>
            </a:r>
            <a:r>
              <a:rPr lang="fr-FR" b="1" dirty="0">
                <a:latin typeface="Palatino Linotype" panose="02040502050505030304" pitchFamily="18" charset="0"/>
              </a:rPr>
              <a:t> the redox </a:t>
            </a:r>
            <a:r>
              <a:rPr lang="fr-FR" b="1" dirty="0" err="1">
                <a:latin typeface="Palatino Linotype" panose="02040502050505030304" pitchFamily="18" charset="0"/>
              </a:rPr>
              <a:t>capability</a:t>
            </a:r>
            <a:r>
              <a:rPr lang="fr-FR" b="1" dirty="0">
                <a:latin typeface="Palatino Linotype" panose="02040502050505030304" pitchFamily="18" charset="0"/>
              </a:rPr>
              <a:t> of the </a:t>
            </a:r>
            <a:r>
              <a:rPr lang="fr-FR" b="1" dirty="0" err="1">
                <a:latin typeface="Palatino Linotype" panose="02040502050505030304" pitchFamily="18" charset="0"/>
              </a:rPr>
              <a:t>tailor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designed</a:t>
            </a:r>
            <a:r>
              <a:rPr lang="fr-FR" b="1" dirty="0">
                <a:latin typeface="Palatino Linotype" panose="02040502050505030304" pitchFamily="18" charset="0"/>
              </a:rPr>
              <a:t> 3D </a:t>
            </a:r>
            <a:r>
              <a:rPr lang="fr-FR" b="1" dirty="0" err="1">
                <a:latin typeface="Palatino Linotype" panose="02040502050505030304" pitchFamily="18" charset="0"/>
              </a:rPr>
              <a:t>printed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products</a:t>
            </a:r>
            <a:r>
              <a:rPr lang="fr-FR" b="1" dirty="0">
                <a:latin typeface="Palatino Linotype" panose="02040502050505030304" pitchFamily="18" charset="0"/>
              </a:rPr>
              <a:t>.</a:t>
            </a:r>
          </a:p>
          <a:p>
            <a:pPr marL="342900" indent="-342900" algn="just">
              <a:buAutoNum type="arabicPeriod"/>
            </a:pPr>
            <a:endParaRPr lang="fr-FR" b="1" dirty="0">
              <a:latin typeface="Palatino Linotype" panose="02040502050505030304" pitchFamily="18" charset="0"/>
            </a:endParaRPr>
          </a:p>
          <a:p>
            <a:pPr marL="342900" indent="-342900" algn="just">
              <a:buAutoNum type="arabicPeriod"/>
            </a:pPr>
            <a:r>
              <a:rPr lang="fr-FR" b="1" dirty="0">
                <a:latin typeface="Palatino Linotype" panose="02040502050505030304" pitchFamily="18" charset="0"/>
              </a:rPr>
              <a:t>The </a:t>
            </a:r>
            <a:r>
              <a:rPr lang="fr-FR" b="1" dirty="0" err="1">
                <a:latin typeface="Palatino Linotype" panose="02040502050505030304" pitchFamily="18" charset="0"/>
              </a:rPr>
              <a:t>functionalised</a:t>
            </a:r>
            <a:r>
              <a:rPr lang="fr-FR" b="1" dirty="0">
                <a:latin typeface="Palatino Linotype" panose="02040502050505030304" pitchFamily="18" charset="0"/>
              </a:rPr>
              <a:t> 3D </a:t>
            </a:r>
            <a:r>
              <a:rPr lang="fr-FR" b="1" dirty="0" err="1">
                <a:latin typeface="Palatino Linotype" panose="02040502050505030304" pitchFamily="18" charset="0"/>
              </a:rPr>
              <a:t>printed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transducer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showed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promising</a:t>
            </a:r>
            <a:r>
              <a:rPr lang="fr-FR" b="1" dirty="0">
                <a:latin typeface="Palatino Linotype" panose="02040502050505030304" pitchFamily="18" charset="0"/>
              </a:rPr>
              <a:t> application </a:t>
            </a:r>
            <a:r>
              <a:rPr lang="fr-FR" b="1" dirty="0" err="1">
                <a:latin typeface="Palatino Linotype" panose="02040502050505030304" pitchFamily="18" charset="0"/>
              </a:rPr>
              <a:t>towards</a:t>
            </a:r>
            <a:r>
              <a:rPr lang="fr-FR" b="1" dirty="0">
                <a:latin typeface="Palatino Linotype" panose="02040502050505030304" pitchFamily="18" charset="0"/>
              </a:rPr>
              <a:t> 3-MCPD </a:t>
            </a:r>
            <a:r>
              <a:rPr lang="fr-FR" b="1" dirty="0" err="1">
                <a:latin typeface="Palatino Linotype" panose="02040502050505030304" pitchFamily="18" charset="0"/>
              </a:rPr>
              <a:t>detection</a:t>
            </a:r>
            <a:r>
              <a:rPr lang="fr-FR" b="1" dirty="0">
                <a:latin typeface="Palatino Linotype" panose="02040502050505030304" pitchFamily="18" charset="0"/>
              </a:rPr>
              <a:t> and </a:t>
            </a:r>
            <a:r>
              <a:rPr lang="fr-FR" b="1" dirty="0" err="1">
                <a:latin typeface="Palatino Linotype" panose="02040502050505030304" pitchFamily="18" charset="0"/>
              </a:rPr>
              <a:t>paving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way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towards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rapid</a:t>
            </a:r>
            <a:r>
              <a:rPr lang="fr-FR" b="1" dirty="0">
                <a:latin typeface="Palatino Linotype" panose="02040502050505030304" pitchFamily="18" charset="0"/>
              </a:rPr>
              <a:t> and cheap </a:t>
            </a:r>
            <a:r>
              <a:rPr lang="fr-FR" b="1" dirty="0" err="1">
                <a:latin typeface="Palatino Linotype" panose="02040502050505030304" pitchFamily="18" charset="0"/>
              </a:rPr>
              <a:t>electrochemical</a:t>
            </a:r>
            <a:r>
              <a:rPr lang="fr-FR" b="1" dirty="0">
                <a:latin typeface="Palatino Linotype" panose="02040502050505030304" pitchFamily="18" charset="0"/>
              </a:rPr>
              <a:t> </a:t>
            </a:r>
            <a:r>
              <a:rPr lang="fr-FR" b="1" dirty="0" err="1">
                <a:latin typeface="Palatino Linotype" panose="02040502050505030304" pitchFamily="18" charset="0"/>
              </a:rPr>
              <a:t>sensing</a:t>
            </a:r>
            <a:r>
              <a:rPr lang="fr-FR" b="1" dirty="0">
                <a:latin typeface="Palatino Linotype" panose="02040502050505030304" pitchFamily="18" charset="0"/>
              </a:rPr>
              <a:t> of contaminants in palm </a:t>
            </a:r>
            <a:r>
              <a:rPr lang="fr-FR" b="1" dirty="0" err="1">
                <a:latin typeface="Palatino Linotype" panose="02040502050505030304" pitchFamily="18" charset="0"/>
              </a:rPr>
              <a:t>oil</a:t>
            </a:r>
            <a:r>
              <a:rPr lang="fr-FR" b="1" dirty="0">
                <a:latin typeface="Palatino Linotype" panose="02040502050505030304" pitchFamily="18" charset="0"/>
              </a:rPr>
              <a:t>.</a:t>
            </a:r>
          </a:p>
          <a:p>
            <a:pPr algn="just"/>
            <a:endParaRPr lang="fr-FR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930B73-F958-4B21-8DCC-08382DE4E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9485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9192B05-27A0-43BF-A1B2-D76B1B51869A}"/>
              </a:ext>
            </a:extLst>
          </p:cNvPr>
          <p:cNvSpPr txBox="1"/>
          <p:nvPr/>
        </p:nvSpPr>
        <p:spPr>
          <a:xfrm>
            <a:off x="373185" y="128130"/>
            <a:ext cx="83976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err="1">
                <a:solidFill>
                  <a:schemeClr val="accent6">
                    <a:lumMod val="75000"/>
                  </a:schemeClr>
                </a:solidFill>
                <a:latin typeface="Palatino Linotype" panose="02040502050505030304" pitchFamily="18" charset="0"/>
              </a:rPr>
              <a:t>References</a:t>
            </a:r>
            <a:endParaRPr lang="fr-FR" sz="2400" b="1" dirty="0">
              <a:solidFill>
                <a:schemeClr val="accent6">
                  <a:lumMod val="75000"/>
                </a:schemeClr>
              </a:solidFill>
              <a:latin typeface="Palatino Linotype" panose="0204050205050503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2B25C4-353A-439E-BF77-6EE3FFDBBBF3}"/>
              </a:ext>
            </a:extLst>
          </p:cNvPr>
          <p:cNvSpPr txBox="1"/>
          <p:nvPr/>
        </p:nvSpPr>
        <p:spPr>
          <a:xfrm>
            <a:off x="224692" y="703825"/>
            <a:ext cx="86946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D. Mohan, A.N.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Bakir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M.S.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Sajab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S.B.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Bakarudin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N.N.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Mansor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R.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Roslan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H.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Kaco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Homogeneous distribution of lignin/graphene fillers with enhanced interlayer adhesion for 3D printing filament,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Polym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. Compos. (2021) 1–14.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D. Mohan, M.S.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Sajab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H.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Kaco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S.B.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Bakarudin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A.M. Noor, 3D Printing of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Uv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-Curable Polyurethane Incorporated With Surface-Grafted Nanocellulose, Nanomaterials. 9 (2019) 1–15. 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F. Ibrahim, D. Mohan, M.S.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Sajab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S.B.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Bakarudin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H.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Kaco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Evaluation of the Compatibility of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Organosolv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Lignin-Graphene Nanoplatelets with Photo-Curable Polyurethane in Stereolithography 3D Printing, Polymers (Basel). 11 (2019) 1544. 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Su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R.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Kopitzky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Tolga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Kabasci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Polylactide (PLA) and its blends with poly(butylene succinate) (PBS): A brief review, Polymers (Basel). 11 (2019) 1–21. 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P.F. Flowers, C. Reyes, S. Ye, M.J. Kim, B.J. Wiley, 3D printing electronic components and circuits with conductive thermoplastic filament,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Addit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. Manuf. 18 (2017) 156–163. 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S.W. Kwok, K.H.H. Goh, Z.D. Tan, S.T.M. Tan, W.W.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Tjiu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J.Y. Soh, Z.J.G. Ng, Y.Z. Chan, H.K. Hui, K.E.J. Goh, Electrically conductive filament for 3D-printed circuits and sensors, Appl. Mater. Today. 9 (2017) 167–175..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S.E.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Vollset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E. Goren, C. Yuan, J. Cao, A.E. Smith, T. Hsiao, C.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Bisignano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G.S.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Azhar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E. Castro, J.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Chalek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A.J.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Dolgert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T. Frank, K.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Fukutaki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S.I. Hay, R. Lozano, A.H.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Mokdad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V. Nandakumar, M. Pierce, M. Pletcher, T.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Robalik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K.M. Steuben, H.Y.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Wunrow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B.S.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Zlavog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C.J.L. Murray, Fertility , mortality , migration , and population scenarios for 195 countries and territories from 2017 to 2100: a forecasting analysis for the Global Burden of Disease Study, Lancet. (2020) 1–22. </a:t>
            </a: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E.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Iacovidou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A.P.M.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Velenturf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, P. Purnell, Science of the Total Environment Quality of resources : A typology for supporting transitions towards resource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ef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fi </a:t>
            </a:r>
            <a:r>
              <a:rPr lang="en-US" sz="1200" dirty="0" err="1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ciency</a:t>
            </a:r>
            <a:r>
              <a:rPr lang="en-US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 using the single-use plastic bottle as an example, Sci. Total Environ. 647 (2019) 441–448.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D. Zindani, K. Kumar, An insight into additive manufacturing of fiber reinforced polymer composite, Int. J. Light. Mater. Manuf. (2019).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M. Tanase-Opedal, E. Espinosa, A. Rodríguez, G. Chinga-Carrasco, Lignin: A biopolymer from forestry biomass for biocomposites and 3D printing, Materials (Basel). 12 (2019) 1–15.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M. Heidari-Rarani, M. Rafiee-Afarani, A.M. Zahedi, Mechanical characterization of FDM 3D printing of continuous carbon fiber reinforced PLA composites, Compos. Part B Eng. 175 (2019) 107147.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D. Adhikari, M. Mukai, K. Kubota, T. Kai, N. Kaneko, K.S. Araki, M. Kubo, Degradation of Bioplastics in Soil and Their Degradation Effects on Environmental Microorganisms, J. Agric. Chem. Environ. 05 (2016) 23–34.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A. Shrestha, M.C.A.A. van-Eerten Jansen, B. Acharya, Biodegradation of bioplastic using anaerobic digestion at retention time as per industrial biogas plant and international norms, Sustain. 12 (2020).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r>
              <a:rPr lang="ms-MY" sz="1200" dirty="0">
                <a:solidFill>
                  <a:srgbClr val="000000"/>
                </a:solidFill>
                <a:effectLst/>
                <a:latin typeface="Palatino Linotype" panose="02040502050505030304" pitchFamily="18" charset="0"/>
                <a:ea typeface="Times New Roman" panose="02020603050405020304" pitchFamily="18" charset="0"/>
              </a:rPr>
              <a:t>C.W. Park, W.J. Youe, S.J. Kim, S.Y. Han, J.S. Park, E.A. Lee, G.J. Kwon, Y.S. Kim, N.H. Kim, S.H. Lee, Effect of lignin plasticization on physico-mechanical properties of lignin/poly(lactic acid) composites, Polymers (Basel). 11 (2019) 1–12. </a:t>
            </a:r>
          </a:p>
          <a:p>
            <a:pPr marL="406400" marR="0" indent="-406400">
              <a:spcBef>
                <a:spcPts val="0"/>
              </a:spcBef>
              <a:spcAft>
                <a:spcPts val="0"/>
              </a:spcAft>
            </a:pPr>
            <a:endParaRPr lang="ms-MY" sz="1200" dirty="0">
              <a:solidFill>
                <a:srgbClr val="000000"/>
              </a:solidFill>
              <a:effectLst/>
              <a:latin typeface="Palatino Linotype" panose="02040502050505030304" pitchFamily="18" charset="0"/>
              <a:ea typeface="Times New Roman" panose="02020603050405020304" pitchFamily="18" charset="0"/>
            </a:endParaRPr>
          </a:p>
          <a:p>
            <a:pPr algn="just"/>
            <a:endParaRPr lang="fr-FR" sz="1200" b="1" dirty="0"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77342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B3B3914-3A80-4B45-A965-64F7708A4A2D}"/>
              </a:ext>
            </a:extLst>
          </p:cNvPr>
          <p:cNvSpPr txBox="1"/>
          <p:nvPr/>
        </p:nvSpPr>
        <p:spPr>
          <a:xfrm>
            <a:off x="609600" y="609600"/>
            <a:ext cx="815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err="1">
                <a:latin typeface="Palatino Linotype" panose="02040502050505030304" pitchFamily="18" charset="0"/>
              </a:rPr>
              <a:t>Acknowledgments</a:t>
            </a:r>
            <a:endParaRPr lang="fr-FR" sz="2400" b="1" dirty="0">
              <a:latin typeface="Palatino Linotype" panose="0204050205050503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B2831CB-4B73-43DF-8BBC-E25F342C15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5715000"/>
            <a:ext cx="1143000" cy="1143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C2FA14-0E0E-43C3-B07D-3EF6B11694E9}"/>
              </a:ext>
            </a:extLst>
          </p:cNvPr>
          <p:cNvSpPr txBox="1"/>
          <p:nvPr/>
        </p:nvSpPr>
        <p:spPr>
          <a:xfrm>
            <a:off x="609600" y="1188602"/>
            <a:ext cx="7203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MY" sz="1800" i="0" u="none" strike="noStrike" baseline="0" dirty="0">
                <a:latin typeface="Times New Roman" panose="02020603050405020304" pitchFamily="18" charset="0"/>
              </a:rPr>
              <a:t>Funding: This work was supported by the </a:t>
            </a:r>
            <a:r>
              <a:rPr lang="en-MY" sz="1800" i="0" u="none" strike="noStrike" baseline="0" dirty="0" err="1">
                <a:latin typeface="Times New Roman" panose="02020603050405020304" pitchFamily="18" charset="0"/>
              </a:rPr>
              <a:t>Universiti</a:t>
            </a:r>
            <a:r>
              <a:rPr lang="en-MY" sz="1800" i="0" u="none" strike="noStrike" baseline="0" dirty="0">
                <a:latin typeface="Times New Roman" panose="02020603050405020304" pitchFamily="18" charset="0"/>
              </a:rPr>
              <a:t> </a:t>
            </a:r>
            <a:r>
              <a:rPr lang="en-MY" sz="1800" i="0" u="none" strike="noStrike" baseline="0" dirty="0" err="1">
                <a:latin typeface="Times New Roman" panose="02020603050405020304" pitchFamily="18" charset="0"/>
              </a:rPr>
              <a:t>Kebangsaan</a:t>
            </a:r>
            <a:r>
              <a:rPr lang="en-MY" sz="1800" i="0" u="none" strike="noStrike" baseline="0" dirty="0">
                <a:latin typeface="Times New Roman" panose="02020603050405020304" pitchFamily="18" charset="0"/>
              </a:rPr>
              <a:t> Malaysia [DIP-2020-006].</a:t>
            </a:r>
            <a:endParaRPr lang="fr-FR" dirty="0">
              <a:latin typeface="Palatino Linotype" panose="02040502050505030304" pitchFamily="18" charset="0"/>
            </a:endParaRPr>
          </a:p>
        </p:txBody>
      </p:sp>
      <p:pic>
        <p:nvPicPr>
          <p:cNvPr id="1026" name="Picture 2" descr="UKM marks 50th anniversary">
            <a:extLst>
              <a:ext uri="{FF2B5EF4-FFF2-40B4-BE49-F238E27FC236}">
                <a16:creationId xmlns:a16="http://schemas.microsoft.com/office/drawing/2014/main" id="{B3CA7F2C-4054-4B42-A366-924527189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85" y="1834932"/>
            <a:ext cx="7303743" cy="383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KM 11th Medical Undergraduates' Annual Scientific Research Meeting  (MUASRM) 2019 | Asia Research News">
            <a:extLst>
              <a:ext uri="{FF2B5EF4-FFF2-40B4-BE49-F238E27FC236}">
                <a16:creationId xmlns:a16="http://schemas.microsoft.com/office/drawing/2014/main" id="{08843524-503D-48E5-A442-8357BFE4C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1794" y="1834931"/>
            <a:ext cx="1968434" cy="108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7464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FE5862E4-7E59-460E-9958-1777110324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0184"/>
            <a:ext cx="9144000" cy="6393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249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B9FB31-0211-4D3F-BE51-13AE14665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090" y="589912"/>
            <a:ext cx="8583912" cy="627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1242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2A1595E-85F3-4F07-B41A-656A19EBDB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39335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813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6945C1-0D95-4ED3-A04B-E998D5F11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99271" cy="6639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626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DBD36C2-B5DA-4AB5-B49E-46716DE2CD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052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AE26956-29CA-468D-9140-DF97DE8A55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77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1D049D5-08E0-4F42-B6A5-CFD1769165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New video">
            <a:hlinkClick r:id="" action="ppaction://media"/>
            <a:extLst>
              <a:ext uri="{FF2B5EF4-FFF2-40B4-BE49-F238E27FC236}">
                <a16:creationId xmlns:a16="http://schemas.microsoft.com/office/drawing/2014/main" id="{D4C591E8-7087-41D6-95EC-6EA860631A4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3218" y="3581400"/>
            <a:ext cx="5278902" cy="322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097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7CBB14-5F88-424A-9E36-245129514A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612"/>
          <a:stretch/>
        </p:blipFill>
        <p:spPr>
          <a:xfrm>
            <a:off x="14064" y="0"/>
            <a:ext cx="9129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104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</TotalTime>
  <Words>934</Words>
  <Application>Microsoft Office PowerPoint</Application>
  <PresentationFormat>On-screen Show (4:3)</PresentationFormat>
  <Paragraphs>23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Palatino Linotype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Denesh</dc:creator>
  <cp:lastModifiedBy>Denesh</cp:lastModifiedBy>
  <cp:revision>7</cp:revision>
  <dcterms:created xsi:type="dcterms:W3CDTF">2021-04-07T08:12:31Z</dcterms:created>
  <dcterms:modified xsi:type="dcterms:W3CDTF">2021-04-07T12:02:54Z</dcterms:modified>
</cp:coreProperties>
</file>