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"/>
  </p:notesMasterIdLst>
  <p:sldIdLst>
    <p:sldId id="256" r:id="rId2"/>
  </p:sldIdLst>
  <p:sldSz cx="25203150" cy="36001325"/>
  <p:notesSz cx="6858000" cy="9144000"/>
  <p:defaultTextStyle>
    <a:defPPr>
      <a:defRPr lang="it-IT"/>
    </a:defPPr>
    <a:lvl1pPr marL="0" algn="l" defTabSz="1394409" rtl="0" eaLnBrk="1" latinLnBrk="0" hangingPunct="1">
      <a:defRPr sz="2745" kern="1200">
        <a:solidFill>
          <a:schemeClr val="tx1"/>
        </a:solidFill>
        <a:latin typeface="+mn-lt"/>
        <a:ea typeface="+mn-ea"/>
        <a:cs typeface="+mn-cs"/>
      </a:defRPr>
    </a:lvl1pPr>
    <a:lvl2pPr marL="697205" algn="l" defTabSz="1394409" rtl="0" eaLnBrk="1" latinLnBrk="0" hangingPunct="1">
      <a:defRPr sz="2745" kern="1200">
        <a:solidFill>
          <a:schemeClr val="tx1"/>
        </a:solidFill>
        <a:latin typeface="+mn-lt"/>
        <a:ea typeface="+mn-ea"/>
        <a:cs typeface="+mn-cs"/>
      </a:defRPr>
    </a:lvl2pPr>
    <a:lvl3pPr marL="1394409" algn="l" defTabSz="1394409" rtl="0" eaLnBrk="1" latinLnBrk="0" hangingPunct="1">
      <a:defRPr sz="2745" kern="1200">
        <a:solidFill>
          <a:schemeClr val="tx1"/>
        </a:solidFill>
        <a:latin typeface="+mn-lt"/>
        <a:ea typeface="+mn-ea"/>
        <a:cs typeface="+mn-cs"/>
      </a:defRPr>
    </a:lvl3pPr>
    <a:lvl4pPr marL="2091614" algn="l" defTabSz="1394409" rtl="0" eaLnBrk="1" latinLnBrk="0" hangingPunct="1">
      <a:defRPr sz="2745" kern="1200">
        <a:solidFill>
          <a:schemeClr val="tx1"/>
        </a:solidFill>
        <a:latin typeface="+mn-lt"/>
        <a:ea typeface="+mn-ea"/>
        <a:cs typeface="+mn-cs"/>
      </a:defRPr>
    </a:lvl4pPr>
    <a:lvl5pPr marL="2788817" algn="l" defTabSz="1394409" rtl="0" eaLnBrk="1" latinLnBrk="0" hangingPunct="1">
      <a:defRPr sz="2745" kern="1200">
        <a:solidFill>
          <a:schemeClr val="tx1"/>
        </a:solidFill>
        <a:latin typeface="+mn-lt"/>
        <a:ea typeface="+mn-ea"/>
        <a:cs typeface="+mn-cs"/>
      </a:defRPr>
    </a:lvl5pPr>
    <a:lvl6pPr marL="3486021" algn="l" defTabSz="1394409" rtl="0" eaLnBrk="1" latinLnBrk="0" hangingPunct="1">
      <a:defRPr sz="2745" kern="1200">
        <a:solidFill>
          <a:schemeClr val="tx1"/>
        </a:solidFill>
        <a:latin typeface="+mn-lt"/>
        <a:ea typeface="+mn-ea"/>
        <a:cs typeface="+mn-cs"/>
      </a:defRPr>
    </a:lvl6pPr>
    <a:lvl7pPr marL="4183226" algn="l" defTabSz="1394409" rtl="0" eaLnBrk="1" latinLnBrk="0" hangingPunct="1">
      <a:defRPr sz="2745" kern="1200">
        <a:solidFill>
          <a:schemeClr val="tx1"/>
        </a:solidFill>
        <a:latin typeface="+mn-lt"/>
        <a:ea typeface="+mn-ea"/>
        <a:cs typeface="+mn-cs"/>
      </a:defRPr>
    </a:lvl7pPr>
    <a:lvl8pPr marL="4880430" algn="l" defTabSz="1394409" rtl="0" eaLnBrk="1" latinLnBrk="0" hangingPunct="1">
      <a:defRPr sz="2745" kern="1200">
        <a:solidFill>
          <a:schemeClr val="tx1"/>
        </a:solidFill>
        <a:latin typeface="+mn-lt"/>
        <a:ea typeface="+mn-ea"/>
        <a:cs typeface="+mn-cs"/>
      </a:defRPr>
    </a:lvl8pPr>
    <a:lvl9pPr marL="5577635" algn="l" defTabSz="1394409" rtl="0" eaLnBrk="1" latinLnBrk="0" hangingPunct="1">
      <a:defRPr sz="274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31" autoAdjust="0"/>
  </p:normalViewPr>
  <p:slideViewPr>
    <p:cSldViewPr snapToGrid="0">
      <p:cViewPr>
        <p:scale>
          <a:sx n="40" d="100"/>
          <a:sy n="40" d="100"/>
        </p:scale>
        <p:origin x="252" y="-56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274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C69DF-8C8E-4CE5-8F23-03DA8B18637F}" type="datetimeFigureOut">
              <a:rPr lang="it-IT" smtClean="0"/>
              <a:t>15/04/2021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49500" y="1143000"/>
            <a:ext cx="2159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5EE6D-0AF2-485B-B64E-0FBB4C58AF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862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94409" rtl="0" eaLnBrk="1" latinLnBrk="0" hangingPunct="1">
      <a:defRPr sz="1831" kern="1200">
        <a:solidFill>
          <a:schemeClr val="tx1"/>
        </a:solidFill>
        <a:latin typeface="+mn-lt"/>
        <a:ea typeface="+mn-ea"/>
        <a:cs typeface="+mn-cs"/>
      </a:defRPr>
    </a:lvl1pPr>
    <a:lvl2pPr marL="697205" algn="l" defTabSz="1394409" rtl="0" eaLnBrk="1" latinLnBrk="0" hangingPunct="1">
      <a:defRPr sz="1831" kern="1200">
        <a:solidFill>
          <a:schemeClr val="tx1"/>
        </a:solidFill>
        <a:latin typeface="+mn-lt"/>
        <a:ea typeface="+mn-ea"/>
        <a:cs typeface="+mn-cs"/>
      </a:defRPr>
    </a:lvl2pPr>
    <a:lvl3pPr marL="1394409" algn="l" defTabSz="1394409" rtl="0" eaLnBrk="1" latinLnBrk="0" hangingPunct="1">
      <a:defRPr sz="1831" kern="1200">
        <a:solidFill>
          <a:schemeClr val="tx1"/>
        </a:solidFill>
        <a:latin typeface="+mn-lt"/>
        <a:ea typeface="+mn-ea"/>
        <a:cs typeface="+mn-cs"/>
      </a:defRPr>
    </a:lvl3pPr>
    <a:lvl4pPr marL="2091614" algn="l" defTabSz="1394409" rtl="0" eaLnBrk="1" latinLnBrk="0" hangingPunct="1">
      <a:defRPr sz="1831" kern="1200">
        <a:solidFill>
          <a:schemeClr val="tx1"/>
        </a:solidFill>
        <a:latin typeface="+mn-lt"/>
        <a:ea typeface="+mn-ea"/>
        <a:cs typeface="+mn-cs"/>
      </a:defRPr>
    </a:lvl4pPr>
    <a:lvl5pPr marL="2788817" algn="l" defTabSz="1394409" rtl="0" eaLnBrk="1" latinLnBrk="0" hangingPunct="1">
      <a:defRPr sz="1831" kern="1200">
        <a:solidFill>
          <a:schemeClr val="tx1"/>
        </a:solidFill>
        <a:latin typeface="+mn-lt"/>
        <a:ea typeface="+mn-ea"/>
        <a:cs typeface="+mn-cs"/>
      </a:defRPr>
    </a:lvl5pPr>
    <a:lvl6pPr marL="3486021" algn="l" defTabSz="1394409" rtl="0" eaLnBrk="1" latinLnBrk="0" hangingPunct="1">
      <a:defRPr sz="1831" kern="1200">
        <a:solidFill>
          <a:schemeClr val="tx1"/>
        </a:solidFill>
        <a:latin typeface="+mn-lt"/>
        <a:ea typeface="+mn-ea"/>
        <a:cs typeface="+mn-cs"/>
      </a:defRPr>
    </a:lvl6pPr>
    <a:lvl7pPr marL="4183226" algn="l" defTabSz="1394409" rtl="0" eaLnBrk="1" latinLnBrk="0" hangingPunct="1">
      <a:defRPr sz="1831" kern="1200">
        <a:solidFill>
          <a:schemeClr val="tx1"/>
        </a:solidFill>
        <a:latin typeface="+mn-lt"/>
        <a:ea typeface="+mn-ea"/>
        <a:cs typeface="+mn-cs"/>
      </a:defRPr>
    </a:lvl7pPr>
    <a:lvl8pPr marL="4880430" algn="l" defTabSz="1394409" rtl="0" eaLnBrk="1" latinLnBrk="0" hangingPunct="1">
      <a:defRPr sz="1831" kern="1200">
        <a:solidFill>
          <a:schemeClr val="tx1"/>
        </a:solidFill>
        <a:latin typeface="+mn-lt"/>
        <a:ea typeface="+mn-ea"/>
        <a:cs typeface="+mn-cs"/>
      </a:defRPr>
    </a:lvl8pPr>
    <a:lvl9pPr marL="5577635" algn="l" defTabSz="1394409" rtl="0" eaLnBrk="1" latinLnBrk="0" hangingPunct="1">
      <a:defRPr sz="183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349500" y="1143000"/>
            <a:ext cx="21590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5EE6D-0AF2-485B-B64E-0FBB4C58AF4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4406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0236" y="5891886"/>
            <a:ext cx="21422678" cy="12533795"/>
          </a:xfrm>
        </p:spPr>
        <p:txBody>
          <a:bodyPr anchor="b"/>
          <a:lstStyle>
            <a:lvl1pPr algn="ctr">
              <a:defRPr sz="16538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50394" y="18909032"/>
            <a:ext cx="18902363" cy="8691984"/>
          </a:xfrm>
        </p:spPr>
        <p:txBody>
          <a:bodyPr/>
          <a:lstStyle>
            <a:lvl1pPr marL="0" indent="0" algn="ctr">
              <a:buNone/>
              <a:defRPr sz="6615"/>
            </a:lvl1pPr>
            <a:lvl2pPr marL="1260180" indent="0" algn="ctr">
              <a:buNone/>
              <a:defRPr sz="5513"/>
            </a:lvl2pPr>
            <a:lvl3pPr marL="2520361" indent="0" algn="ctr">
              <a:buNone/>
              <a:defRPr sz="4961"/>
            </a:lvl3pPr>
            <a:lvl4pPr marL="3780541" indent="0" algn="ctr">
              <a:buNone/>
              <a:defRPr sz="4410"/>
            </a:lvl4pPr>
            <a:lvl5pPr marL="5040721" indent="0" algn="ctr">
              <a:buNone/>
              <a:defRPr sz="4410"/>
            </a:lvl5pPr>
            <a:lvl6pPr marL="6300902" indent="0" algn="ctr">
              <a:buNone/>
              <a:defRPr sz="4410"/>
            </a:lvl6pPr>
            <a:lvl7pPr marL="7561082" indent="0" algn="ctr">
              <a:buNone/>
              <a:defRPr sz="4410"/>
            </a:lvl7pPr>
            <a:lvl8pPr marL="8821263" indent="0" algn="ctr">
              <a:buNone/>
              <a:defRPr sz="4410"/>
            </a:lvl8pPr>
            <a:lvl9pPr marL="10081443" indent="0" algn="ctr">
              <a:buNone/>
              <a:defRPr sz="441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0F47-5901-49DA-BCFB-C394DDA539C9}" type="datetimeFigureOut">
              <a:rPr lang="it-IT" smtClean="0"/>
              <a:t>15/04/2021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29FE1-DC33-413C-A93C-D5C7B3C739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8901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0F47-5901-49DA-BCFB-C394DDA539C9}" type="datetimeFigureOut">
              <a:rPr lang="it-IT" smtClean="0"/>
              <a:t>15/04/2021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29FE1-DC33-413C-A93C-D5C7B3C739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30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036006" y="1916737"/>
            <a:ext cx="5434429" cy="30509459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2718" y="1916737"/>
            <a:ext cx="15988248" cy="3050945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0F47-5901-49DA-BCFB-C394DDA539C9}" type="datetimeFigureOut">
              <a:rPr lang="it-IT" smtClean="0"/>
              <a:t>15/04/2021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29FE1-DC33-413C-A93C-D5C7B3C739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977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0F47-5901-49DA-BCFB-C394DDA539C9}" type="datetimeFigureOut">
              <a:rPr lang="it-IT" smtClean="0"/>
              <a:t>15/04/2021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29FE1-DC33-413C-A93C-D5C7B3C739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9554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591" y="8975341"/>
            <a:ext cx="21737717" cy="14975549"/>
          </a:xfrm>
        </p:spPr>
        <p:txBody>
          <a:bodyPr anchor="b"/>
          <a:lstStyle>
            <a:lvl1pPr>
              <a:defRPr sz="16538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9591" y="24092564"/>
            <a:ext cx="21737717" cy="7875287"/>
          </a:xfrm>
        </p:spPr>
        <p:txBody>
          <a:bodyPr/>
          <a:lstStyle>
            <a:lvl1pPr marL="0" indent="0">
              <a:buNone/>
              <a:defRPr sz="6615">
                <a:solidFill>
                  <a:schemeClr val="tx1"/>
                </a:solidFill>
              </a:defRPr>
            </a:lvl1pPr>
            <a:lvl2pPr marL="1260180" indent="0">
              <a:buNone/>
              <a:defRPr sz="5513">
                <a:solidFill>
                  <a:schemeClr val="tx1">
                    <a:tint val="75000"/>
                  </a:schemeClr>
                </a:solidFill>
              </a:defRPr>
            </a:lvl2pPr>
            <a:lvl3pPr marL="2520361" indent="0">
              <a:buNone/>
              <a:defRPr sz="4961">
                <a:solidFill>
                  <a:schemeClr val="tx1">
                    <a:tint val="75000"/>
                  </a:schemeClr>
                </a:solidFill>
              </a:defRPr>
            </a:lvl3pPr>
            <a:lvl4pPr marL="3780541" indent="0">
              <a:buNone/>
              <a:defRPr sz="4410">
                <a:solidFill>
                  <a:schemeClr val="tx1">
                    <a:tint val="75000"/>
                  </a:schemeClr>
                </a:solidFill>
              </a:defRPr>
            </a:lvl4pPr>
            <a:lvl5pPr marL="5040721" indent="0">
              <a:buNone/>
              <a:defRPr sz="4410">
                <a:solidFill>
                  <a:schemeClr val="tx1">
                    <a:tint val="75000"/>
                  </a:schemeClr>
                </a:solidFill>
              </a:defRPr>
            </a:lvl5pPr>
            <a:lvl6pPr marL="6300902" indent="0">
              <a:buNone/>
              <a:defRPr sz="4410">
                <a:solidFill>
                  <a:schemeClr val="tx1">
                    <a:tint val="75000"/>
                  </a:schemeClr>
                </a:solidFill>
              </a:defRPr>
            </a:lvl6pPr>
            <a:lvl7pPr marL="7561082" indent="0">
              <a:buNone/>
              <a:defRPr sz="4410">
                <a:solidFill>
                  <a:schemeClr val="tx1">
                    <a:tint val="75000"/>
                  </a:schemeClr>
                </a:solidFill>
              </a:defRPr>
            </a:lvl7pPr>
            <a:lvl8pPr marL="8821263" indent="0">
              <a:buNone/>
              <a:defRPr sz="4410">
                <a:solidFill>
                  <a:schemeClr val="tx1">
                    <a:tint val="75000"/>
                  </a:schemeClr>
                </a:solidFill>
              </a:defRPr>
            </a:lvl8pPr>
            <a:lvl9pPr marL="10081443" indent="0">
              <a:buNone/>
              <a:defRPr sz="44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0F47-5901-49DA-BCFB-C394DDA539C9}" type="datetimeFigureOut">
              <a:rPr lang="it-IT" smtClean="0"/>
              <a:t>15/04/2021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29FE1-DC33-413C-A93C-D5C7B3C739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0413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2716" y="9583686"/>
            <a:ext cx="10711339" cy="2284251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59095" y="9583686"/>
            <a:ext cx="10711339" cy="2284251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0F47-5901-49DA-BCFB-C394DDA539C9}" type="datetimeFigureOut">
              <a:rPr lang="it-IT" smtClean="0"/>
              <a:t>15/04/2021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29FE1-DC33-413C-A93C-D5C7B3C739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2220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999" y="1916745"/>
            <a:ext cx="21737717" cy="695859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002" y="8825327"/>
            <a:ext cx="10662112" cy="4325157"/>
          </a:xfrm>
        </p:spPr>
        <p:txBody>
          <a:bodyPr anchor="b"/>
          <a:lstStyle>
            <a:lvl1pPr marL="0" indent="0">
              <a:buNone/>
              <a:defRPr sz="6615" b="1"/>
            </a:lvl1pPr>
            <a:lvl2pPr marL="1260180" indent="0">
              <a:buNone/>
              <a:defRPr sz="5513" b="1"/>
            </a:lvl2pPr>
            <a:lvl3pPr marL="2520361" indent="0">
              <a:buNone/>
              <a:defRPr sz="4961" b="1"/>
            </a:lvl3pPr>
            <a:lvl4pPr marL="3780541" indent="0">
              <a:buNone/>
              <a:defRPr sz="4410" b="1"/>
            </a:lvl4pPr>
            <a:lvl5pPr marL="5040721" indent="0">
              <a:buNone/>
              <a:defRPr sz="4410" b="1"/>
            </a:lvl5pPr>
            <a:lvl6pPr marL="6300902" indent="0">
              <a:buNone/>
              <a:defRPr sz="4410" b="1"/>
            </a:lvl6pPr>
            <a:lvl7pPr marL="7561082" indent="0">
              <a:buNone/>
              <a:defRPr sz="4410" b="1"/>
            </a:lvl7pPr>
            <a:lvl8pPr marL="8821263" indent="0">
              <a:buNone/>
              <a:defRPr sz="4410" b="1"/>
            </a:lvl8pPr>
            <a:lvl9pPr marL="10081443" indent="0">
              <a:buNone/>
              <a:defRPr sz="441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6002" y="13150484"/>
            <a:ext cx="10662112" cy="1934238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759096" y="8825327"/>
            <a:ext cx="10714621" cy="4325157"/>
          </a:xfrm>
        </p:spPr>
        <p:txBody>
          <a:bodyPr anchor="b"/>
          <a:lstStyle>
            <a:lvl1pPr marL="0" indent="0">
              <a:buNone/>
              <a:defRPr sz="6615" b="1"/>
            </a:lvl1pPr>
            <a:lvl2pPr marL="1260180" indent="0">
              <a:buNone/>
              <a:defRPr sz="5513" b="1"/>
            </a:lvl2pPr>
            <a:lvl3pPr marL="2520361" indent="0">
              <a:buNone/>
              <a:defRPr sz="4961" b="1"/>
            </a:lvl3pPr>
            <a:lvl4pPr marL="3780541" indent="0">
              <a:buNone/>
              <a:defRPr sz="4410" b="1"/>
            </a:lvl4pPr>
            <a:lvl5pPr marL="5040721" indent="0">
              <a:buNone/>
              <a:defRPr sz="4410" b="1"/>
            </a:lvl5pPr>
            <a:lvl6pPr marL="6300902" indent="0">
              <a:buNone/>
              <a:defRPr sz="4410" b="1"/>
            </a:lvl6pPr>
            <a:lvl7pPr marL="7561082" indent="0">
              <a:buNone/>
              <a:defRPr sz="4410" b="1"/>
            </a:lvl7pPr>
            <a:lvl8pPr marL="8821263" indent="0">
              <a:buNone/>
              <a:defRPr sz="4410" b="1"/>
            </a:lvl8pPr>
            <a:lvl9pPr marL="10081443" indent="0">
              <a:buNone/>
              <a:defRPr sz="441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759096" y="13150484"/>
            <a:ext cx="10714621" cy="1934238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0F47-5901-49DA-BCFB-C394DDA539C9}" type="datetimeFigureOut">
              <a:rPr lang="it-IT" smtClean="0"/>
              <a:t>15/04/2021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29FE1-DC33-413C-A93C-D5C7B3C739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0256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0F47-5901-49DA-BCFB-C394DDA539C9}" type="datetimeFigureOut">
              <a:rPr lang="it-IT" smtClean="0"/>
              <a:t>15/04/2021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29FE1-DC33-413C-A93C-D5C7B3C739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732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0F47-5901-49DA-BCFB-C394DDA539C9}" type="datetimeFigureOut">
              <a:rPr lang="it-IT" smtClean="0"/>
              <a:t>15/04/2021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29FE1-DC33-413C-A93C-D5C7B3C739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1749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999" y="2400088"/>
            <a:ext cx="8128672" cy="8400309"/>
          </a:xfrm>
        </p:spPr>
        <p:txBody>
          <a:bodyPr anchor="b"/>
          <a:lstStyle>
            <a:lvl1pPr>
              <a:defRPr sz="882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4621" y="5183532"/>
            <a:ext cx="12759095" cy="25584275"/>
          </a:xfrm>
        </p:spPr>
        <p:txBody>
          <a:bodyPr/>
          <a:lstStyle>
            <a:lvl1pPr>
              <a:defRPr sz="8820"/>
            </a:lvl1pPr>
            <a:lvl2pPr>
              <a:defRPr sz="7718"/>
            </a:lvl2pPr>
            <a:lvl3pPr>
              <a:defRPr sz="6615"/>
            </a:lvl3pPr>
            <a:lvl4pPr>
              <a:defRPr sz="5513"/>
            </a:lvl4pPr>
            <a:lvl5pPr>
              <a:defRPr sz="5513"/>
            </a:lvl5pPr>
            <a:lvl6pPr>
              <a:defRPr sz="5513"/>
            </a:lvl6pPr>
            <a:lvl7pPr>
              <a:defRPr sz="5513"/>
            </a:lvl7pPr>
            <a:lvl8pPr>
              <a:defRPr sz="5513"/>
            </a:lvl8pPr>
            <a:lvl9pPr>
              <a:defRPr sz="5513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5999" y="10800398"/>
            <a:ext cx="8128672" cy="20009072"/>
          </a:xfrm>
        </p:spPr>
        <p:txBody>
          <a:bodyPr/>
          <a:lstStyle>
            <a:lvl1pPr marL="0" indent="0">
              <a:buNone/>
              <a:defRPr sz="4410"/>
            </a:lvl1pPr>
            <a:lvl2pPr marL="1260180" indent="0">
              <a:buNone/>
              <a:defRPr sz="3859"/>
            </a:lvl2pPr>
            <a:lvl3pPr marL="2520361" indent="0">
              <a:buNone/>
              <a:defRPr sz="3308"/>
            </a:lvl3pPr>
            <a:lvl4pPr marL="3780541" indent="0">
              <a:buNone/>
              <a:defRPr sz="2756"/>
            </a:lvl4pPr>
            <a:lvl5pPr marL="5040721" indent="0">
              <a:buNone/>
              <a:defRPr sz="2756"/>
            </a:lvl5pPr>
            <a:lvl6pPr marL="6300902" indent="0">
              <a:buNone/>
              <a:defRPr sz="2756"/>
            </a:lvl6pPr>
            <a:lvl7pPr marL="7561082" indent="0">
              <a:buNone/>
              <a:defRPr sz="2756"/>
            </a:lvl7pPr>
            <a:lvl8pPr marL="8821263" indent="0">
              <a:buNone/>
              <a:defRPr sz="2756"/>
            </a:lvl8pPr>
            <a:lvl9pPr marL="10081443" indent="0">
              <a:buNone/>
              <a:defRPr sz="2756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0F47-5901-49DA-BCFB-C394DDA539C9}" type="datetimeFigureOut">
              <a:rPr lang="it-IT" smtClean="0"/>
              <a:t>15/04/2021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29FE1-DC33-413C-A93C-D5C7B3C739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955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999" y="2400088"/>
            <a:ext cx="8128672" cy="8400309"/>
          </a:xfrm>
        </p:spPr>
        <p:txBody>
          <a:bodyPr anchor="b"/>
          <a:lstStyle>
            <a:lvl1pPr>
              <a:defRPr sz="882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714621" y="5183532"/>
            <a:ext cx="12759095" cy="25584275"/>
          </a:xfrm>
        </p:spPr>
        <p:txBody>
          <a:bodyPr anchor="t"/>
          <a:lstStyle>
            <a:lvl1pPr marL="0" indent="0">
              <a:buNone/>
              <a:defRPr sz="8820"/>
            </a:lvl1pPr>
            <a:lvl2pPr marL="1260180" indent="0">
              <a:buNone/>
              <a:defRPr sz="7718"/>
            </a:lvl2pPr>
            <a:lvl3pPr marL="2520361" indent="0">
              <a:buNone/>
              <a:defRPr sz="6615"/>
            </a:lvl3pPr>
            <a:lvl4pPr marL="3780541" indent="0">
              <a:buNone/>
              <a:defRPr sz="5513"/>
            </a:lvl4pPr>
            <a:lvl5pPr marL="5040721" indent="0">
              <a:buNone/>
              <a:defRPr sz="5513"/>
            </a:lvl5pPr>
            <a:lvl6pPr marL="6300902" indent="0">
              <a:buNone/>
              <a:defRPr sz="5513"/>
            </a:lvl6pPr>
            <a:lvl7pPr marL="7561082" indent="0">
              <a:buNone/>
              <a:defRPr sz="5513"/>
            </a:lvl7pPr>
            <a:lvl8pPr marL="8821263" indent="0">
              <a:buNone/>
              <a:defRPr sz="5513"/>
            </a:lvl8pPr>
            <a:lvl9pPr marL="10081443" indent="0">
              <a:buNone/>
              <a:defRPr sz="5513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5999" y="10800398"/>
            <a:ext cx="8128672" cy="20009072"/>
          </a:xfrm>
        </p:spPr>
        <p:txBody>
          <a:bodyPr/>
          <a:lstStyle>
            <a:lvl1pPr marL="0" indent="0">
              <a:buNone/>
              <a:defRPr sz="4410"/>
            </a:lvl1pPr>
            <a:lvl2pPr marL="1260180" indent="0">
              <a:buNone/>
              <a:defRPr sz="3859"/>
            </a:lvl2pPr>
            <a:lvl3pPr marL="2520361" indent="0">
              <a:buNone/>
              <a:defRPr sz="3308"/>
            </a:lvl3pPr>
            <a:lvl4pPr marL="3780541" indent="0">
              <a:buNone/>
              <a:defRPr sz="2756"/>
            </a:lvl4pPr>
            <a:lvl5pPr marL="5040721" indent="0">
              <a:buNone/>
              <a:defRPr sz="2756"/>
            </a:lvl5pPr>
            <a:lvl6pPr marL="6300902" indent="0">
              <a:buNone/>
              <a:defRPr sz="2756"/>
            </a:lvl6pPr>
            <a:lvl7pPr marL="7561082" indent="0">
              <a:buNone/>
              <a:defRPr sz="2756"/>
            </a:lvl7pPr>
            <a:lvl8pPr marL="8821263" indent="0">
              <a:buNone/>
              <a:defRPr sz="2756"/>
            </a:lvl8pPr>
            <a:lvl9pPr marL="10081443" indent="0">
              <a:buNone/>
              <a:defRPr sz="2756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0F47-5901-49DA-BCFB-C394DDA539C9}" type="datetimeFigureOut">
              <a:rPr lang="it-IT" smtClean="0"/>
              <a:t>15/04/2021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29FE1-DC33-413C-A93C-D5C7B3C739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7015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2717" y="1916745"/>
            <a:ext cx="21737717" cy="6958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2717" y="9583686"/>
            <a:ext cx="21737717" cy="22842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32716" y="33367903"/>
            <a:ext cx="5670709" cy="19167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3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20F47-5901-49DA-BCFB-C394DDA539C9}" type="datetimeFigureOut">
              <a:rPr lang="it-IT" smtClean="0"/>
              <a:t>15/04/2021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48544" y="33367903"/>
            <a:ext cx="8506063" cy="19167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3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799725" y="33367903"/>
            <a:ext cx="5670709" cy="19167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3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29FE1-DC33-413C-A93C-D5C7B3C739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85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2520361" rtl="0" eaLnBrk="1" latinLnBrk="0" hangingPunct="1">
        <a:lnSpc>
          <a:spcPct val="90000"/>
        </a:lnSpc>
        <a:spcBef>
          <a:spcPct val="0"/>
        </a:spcBef>
        <a:buNone/>
        <a:defRPr sz="121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30090" indent="-630090" algn="l" defTabSz="2520361" rtl="0" eaLnBrk="1" latinLnBrk="0" hangingPunct="1">
        <a:lnSpc>
          <a:spcPct val="90000"/>
        </a:lnSpc>
        <a:spcBef>
          <a:spcPts val="2756"/>
        </a:spcBef>
        <a:buFont typeface="Arial" panose="020B0604020202020204" pitchFamily="34" charset="0"/>
        <a:buChar char="•"/>
        <a:defRPr sz="7718" kern="1200">
          <a:solidFill>
            <a:schemeClr val="tx1"/>
          </a:solidFill>
          <a:latin typeface="+mn-lt"/>
          <a:ea typeface="+mn-ea"/>
          <a:cs typeface="+mn-cs"/>
        </a:defRPr>
      </a:lvl1pPr>
      <a:lvl2pPr marL="1890271" indent="-630090" algn="l" defTabSz="2520361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6615" kern="1200">
          <a:solidFill>
            <a:schemeClr val="tx1"/>
          </a:solidFill>
          <a:latin typeface="+mn-lt"/>
          <a:ea typeface="+mn-ea"/>
          <a:cs typeface="+mn-cs"/>
        </a:defRPr>
      </a:lvl2pPr>
      <a:lvl3pPr marL="3150451" indent="-630090" algn="l" defTabSz="2520361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5513" kern="1200">
          <a:solidFill>
            <a:schemeClr val="tx1"/>
          </a:solidFill>
          <a:latin typeface="+mn-lt"/>
          <a:ea typeface="+mn-ea"/>
          <a:cs typeface="+mn-cs"/>
        </a:defRPr>
      </a:lvl3pPr>
      <a:lvl4pPr marL="4410631" indent="-630090" algn="l" defTabSz="2520361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4pPr>
      <a:lvl5pPr marL="5670812" indent="-630090" algn="l" defTabSz="2520361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5pPr>
      <a:lvl6pPr marL="6930992" indent="-630090" algn="l" defTabSz="2520361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6pPr>
      <a:lvl7pPr marL="8191172" indent="-630090" algn="l" defTabSz="2520361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7pPr>
      <a:lvl8pPr marL="9451353" indent="-630090" algn="l" defTabSz="2520361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8pPr>
      <a:lvl9pPr marL="10711533" indent="-630090" algn="l" defTabSz="2520361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20361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1pPr>
      <a:lvl2pPr marL="1260180" algn="l" defTabSz="2520361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2pPr>
      <a:lvl3pPr marL="2520361" algn="l" defTabSz="2520361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3pPr>
      <a:lvl4pPr marL="3780541" algn="l" defTabSz="2520361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4pPr>
      <a:lvl5pPr marL="5040721" algn="l" defTabSz="2520361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5pPr>
      <a:lvl6pPr marL="6300902" algn="l" defTabSz="2520361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6pPr>
      <a:lvl7pPr marL="7561082" algn="l" defTabSz="2520361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7pPr>
      <a:lvl8pPr marL="8821263" algn="l" defTabSz="2520361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8pPr>
      <a:lvl9pPr marL="10081443" algn="l" defTabSz="2520361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38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80867" y="402871"/>
            <a:ext cx="21238562" cy="1773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33"/>
              </a:spcAft>
            </a:pPr>
            <a:r>
              <a:rPr lang="en-GB" sz="5000" b="1" cap="all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Natural antimicrobial peptides and their use in edible food films</a:t>
            </a:r>
            <a:endParaRPr lang="it-IT" sz="5000" cap="all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888195" y="2538211"/>
            <a:ext cx="14090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Authors</a:t>
            </a:r>
            <a:r>
              <a:rPr lang="it-IT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Dr. </a:t>
            </a:r>
            <a:r>
              <a:rPr lang="it-IT" sz="4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PhD</a:t>
            </a:r>
            <a:r>
              <a:rPr lang="it-IT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Immacolata Anacarso; Dr. Elisa Pino</a:t>
            </a:r>
            <a:endParaRPr lang="it-IT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8552">
            <a:off x="21441323" y="1790960"/>
            <a:ext cx="2435157" cy="1512360"/>
          </a:xfrm>
          <a:prstGeom prst="rect">
            <a:avLst/>
          </a:prstGeom>
          <a:ln>
            <a:solidFill>
              <a:srgbClr val="FF0066"/>
            </a:solidFill>
          </a:ln>
        </p:spPr>
      </p:pic>
      <p:sp>
        <p:nvSpPr>
          <p:cNvPr id="6" name="Rettangolo 5"/>
          <p:cNvSpPr/>
          <p:nvPr/>
        </p:nvSpPr>
        <p:spPr>
          <a:xfrm>
            <a:off x="653493" y="3942799"/>
            <a:ext cx="239910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Natural antimicrobial peptides can belong to different protein families founding in particular in plant, </a:t>
            </a:r>
            <a:r>
              <a:rPr lang="en-GB" sz="2800" dirty="0" err="1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molds</a:t>
            </a:r>
            <a:r>
              <a:rPr lang="en-GB" sz="2800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bacteria as a part of innate immune responses as well as </a:t>
            </a:r>
            <a:r>
              <a:rPr lang="en-GB" sz="2800" dirty="0" smtClean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defence </a:t>
            </a:r>
            <a:r>
              <a:rPr lang="en-GB" sz="2800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barrier (1). </a:t>
            </a:r>
            <a:endParaRPr lang="it-IT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n-GB" sz="2800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FAO (Food and Agriculture Organization) has indicated that about one-third of the produced food is wasted every year because of shelf-life expiring, alteration or spoilage due to bacterial activity (2). About antimicrobial peptides, </a:t>
            </a:r>
            <a:r>
              <a:rPr lang="en-GB" sz="2800" dirty="0" err="1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bacteriocins</a:t>
            </a:r>
            <a:r>
              <a:rPr lang="en-GB" sz="2800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a large group of bioactive peptides </a:t>
            </a:r>
            <a:r>
              <a:rPr lang="en-GB" sz="2800" dirty="0" err="1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ribosomally</a:t>
            </a:r>
            <a:r>
              <a:rPr lang="en-GB" sz="2800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synthetized by bacteria with antimicrobial activity, usually against other bacteria taxonomically related but also unrelated when with a narrow spectrum (3).</a:t>
            </a:r>
            <a:endParaRPr lang="it-IT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n-GB" sz="2800" dirty="0" err="1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Bacteriocins</a:t>
            </a:r>
            <a:r>
              <a:rPr lang="en-GB" sz="2800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the last years have attracted always more interest because of their use as safe food preservatives also because they are easily digested by human gastrointestinal tract (4</a:t>
            </a:r>
            <a:r>
              <a:rPr lang="en-GB" sz="2800" dirty="0" smtClean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</a:t>
            </a:r>
            <a:r>
              <a:rPr lang="it-IT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800" dirty="0" smtClean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en-GB" sz="2800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these reasons, they could be used to inhibit or limit foodborne pathogen growth and consequently to increase also the shelf-life of food, limiting their </a:t>
            </a:r>
            <a:r>
              <a:rPr lang="en-GB" sz="2800" dirty="0" smtClean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waste.</a:t>
            </a:r>
            <a:r>
              <a:rPr lang="it-IT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it-IT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090056" y="7955153"/>
            <a:ext cx="20998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i="1" dirty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showing results </a:t>
            </a:r>
            <a:r>
              <a:rPr lang="en-GB" sz="2800" b="1" i="1" dirty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about</a:t>
            </a:r>
            <a:r>
              <a:rPr lang="en-GB" sz="3200" b="1" i="1" dirty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edible and antimicrobial film which composition we patented (Patent  n° 102018000006424 at UIBM in Italy) in which it is possible to insert a </a:t>
            </a:r>
            <a:r>
              <a:rPr lang="en-GB" sz="3200" b="1" i="1" dirty="0" err="1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bacteriocin</a:t>
            </a:r>
            <a:r>
              <a:rPr lang="en-GB" sz="3200" b="1" i="1" dirty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like </a:t>
            </a:r>
            <a:r>
              <a:rPr lang="en-GB" sz="3200" b="1" i="1" dirty="0" err="1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Nisin</a:t>
            </a:r>
            <a:r>
              <a:rPr lang="en-GB" sz="3200" b="1" i="1" dirty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its producer </a:t>
            </a:r>
            <a:r>
              <a:rPr lang="en-GB" sz="3200" b="1" i="1" dirty="0" err="1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Lactococcus</a:t>
            </a:r>
            <a:r>
              <a:rPr lang="en-GB" sz="3200" b="1" i="1" dirty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200" b="1" i="1" dirty="0" err="1" smtClean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lactis</a:t>
            </a:r>
            <a:r>
              <a:rPr lang="en-GB" sz="3200" b="1" i="1" dirty="0" smtClean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producing it on site</a:t>
            </a:r>
            <a:r>
              <a:rPr lang="en-GB" sz="3200" i="1" dirty="0" smtClean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it-IT" sz="32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377904" y="9703134"/>
            <a:ext cx="19171784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study was a 30 days long challenge test using two different edible films, one made antimicrobial using pure </a:t>
            </a:r>
            <a:r>
              <a:rPr lang="en-GB" sz="2800" dirty="0" err="1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Nisin</a:t>
            </a:r>
            <a:r>
              <a:rPr lang="en-GB" sz="2800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(Sigma Aldrich) and the other one using the producer </a:t>
            </a:r>
            <a:r>
              <a:rPr lang="en-GB" sz="2800" i="1" dirty="0" err="1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Lactococcus</a:t>
            </a:r>
            <a:r>
              <a:rPr lang="en-GB" sz="2800" i="1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800" i="1" dirty="0" err="1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lactis</a:t>
            </a:r>
            <a:r>
              <a:rPr lang="en-GB" sz="2800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ATCC 19435 (Sigma Aldrich) to wrap a fruit (apple) and a meat product (mortadella) artificially contaminated with </a:t>
            </a:r>
            <a:r>
              <a:rPr lang="en-GB" sz="2800" i="1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L. monocytogenes</a:t>
            </a:r>
            <a:r>
              <a:rPr lang="en-GB" sz="2800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NCTC 10888</a:t>
            </a:r>
            <a:r>
              <a:rPr lang="en-GB" sz="2800" dirty="0" smtClean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just"/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started with a centrifuged liquid culture of </a:t>
            </a:r>
            <a:r>
              <a:rPr lang="en-GB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L. </a:t>
            </a:r>
            <a:r>
              <a:rPr lang="en-GB" sz="28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lactis</a:t>
            </a:r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washed twice with physiological solution to eliminate media culture, then we saved the pellet and dissolved it in physiological solution to use in the mixture film, to obtain a final concentration of about 10</a:t>
            </a:r>
            <a:r>
              <a:rPr lang="en-GB" sz="2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/ml of bacteria.</a:t>
            </a:r>
            <a:r>
              <a:rPr lang="it-IT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same process was done about Listeria that we dissolved </a:t>
            </a:r>
            <a:r>
              <a:rPr lang="en-GB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in </a:t>
            </a:r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ml of physiological </a:t>
            </a:r>
            <a:r>
              <a:rPr lang="en-GB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solution and </a:t>
            </a:r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 to contaminate the food by immersion then dried under the air flow of a biological hood for 5 minutes</a:t>
            </a:r>
            <a:r>
              <a:rPr lang="en-GB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GB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n-GB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About </a:t>
            </a:r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film production, we mixed two different solutions, the first one composed by the powder of </a:t>
            </a:r>
            <a:r>
              <a:rPr lang="en-GB" sz="2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NaCl</a:t>
            </a:r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sodium alginate and pectin; the second one composed by water and glycerol.  </a:t>
            </a:r>
            <a:endParaRPr lang="it-IT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mixture obtained was boiled for 10-15 minutes to dissolve all components and then it was cooled to reach 50°C. Then, we used this preparation to create two different film</a:t>
            </a:r>
            <a:r>
              <a:rPr lang="en-GB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it-IT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GB" sz="2800" dirty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Film with </a:t>
            </a:r>
            <a:r>
              <a:rPr lang="en-GB" sz="2800" i="1" dirty="0" err="1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Lactococcus</a:t>
            </a:r>
            <a:r>
              <a:rPr lang="en-GB" sz="2800" i="1" dirty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lactis</a:t>
            </a:r>
            <a:r>
              <a:rPr lang="en-GB" sz="2800" dirty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in this case, we added the amount of bacterial solution to obtain a final concentration of about </a:t>
            </a:r>
            <a:r>
              <a:rPr lang="en-GB" sz="2800" dirty="0" smtClean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GB" sz="2800" baseline="30000" dirty="0" smtClean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en-GB" sz="2800" dirty="0" smtClean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/ml.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GB" sz="2800" dirty="0" smtClean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Film </a:t>
            </a:r>
            <a:r>
              <a:rPr lang="en-GB" sz="2800" dirty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</a:t>
            </a:r>
            <a:r>
              <a:rPr lang="en-GB" sz="2800" dirty="0" err="1" smtClean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Nisin</a:t>
            </a:r>
            <a:r>
              <a:rPr lang="en-GB" sz="2800" dirty="0" smtClean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GB" sz="2800" dirty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this case, we added an amount of pure </a:t>
            </a:r>
            <a:r>
              <a:rPr lang="en-GB" sz="2800" dirty="0" err="1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bacteriocin</a:t>
            </a:r>
            <a:r>
              <a:rPr lang="en-GB" sz="2800" dirty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obtain the final concentration of 1</a:t>
            </a:r>
            <a:r>
              <a:rPr lang="en-GB" sz="2800" dirty="0" smtClean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%.</a:t>
            </a:r>
            <a:endParaRPr lang="it-IT" sz="2800" dirty="0">
              <a:solidFill>
                <a:srgbClr val="FF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599821" y="9951003"/>
            <a:ext cx="4549483" cy="6423325"/>
            <a:chOff x="546149" y="11553846"/>
            <a:chExt cx="4549483" cy="6423325"/>
          </a:xfrm>
        </p:grpSpPr>
        <p:grpSp>
          <p:nvGrpSpPr>
            <p:cNvPr id="17" name="Gruppo 16"/>
            <p:cNvGrpSpPr/>
            <p:nvPr/>
          </p:nvGrpSpPr>
          <p:grpSpPr>
            <a:xfrm>
              <a:off x="599821" y="11553846"/>
              <a:ext cx="4495811" cy="2781521"/>
              <a:chOff x="599821" y="11553846"/>
              <a:chExt cx="4495811" cy="2781521"/>
            </a:xfrm>
          </p:grpSpPr>
          <p:pic>
            <p:nvPicPr>
              <p:cNvPr id="11" name="Immagine 1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17" r="10188" b="16703"/>
              <a:stretch/>
            </p:blipFill>
            <p:spPr>
              <a:xfrm>
                <a:off x="599821" y="11553846"/>
                <a:ext cx="4495811" cy="2781521"/>
              </a:xfrm>
              <a:prstGeom prst="rect">
                <a:avLst/>
              </a:prstGeom>
              <a:ln>
                <a:solidFill>
                  <a:srgbClr val="FF0066"/>
                </a:solidFill>
              </a:ln>
            </p:spPr>
          </p:pic>
          <p:sp>
            <p:nvSpPr>
              <p:cNvPr id="14" name="CasellaDiTesto 13"/>
              <p:cNvSpPr txBox="1"/>
              <p:nvPr/>
            </p:nvSpPr>
            <p:spPr>
              <a:xfrm>
                <a:off x="684043" y="13550816"/>
                <a:ext cx="1830950" cy="646331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3600" b="1" dirty="0" smtClean="0">
                    <a:solidFill>
                      <a:srgbClr val="FF0066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APPLE</a:t>
                </a:r>
                <a:endParaRPr lang="it-IT" sz="3600" b="1" dirty="0">
                  <a:solidFill>
                    <a:srgbClr val="FF0066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6" name="Gruppo 15"/>
            <p:cNvGrpSpPr/>
            <p:nvPr/>
          </p:nvGrpSpPr>
          <p:grpSpPr>
            <a:xfrm>
              <a:off x="546149" y="15128591"/>
              <a:ext cx="4549483" cy="2848580"/>
              <a:chOff x="546149" y="15128591"/>
              <a:chExt cx="4549483" cy="2848580"/>
            </a:xfrm>
          </p:grpSpPr>
          <p:pic>
            <p:nvPicPr>
              <p:cNvPr id="12" name="Immagine 1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87" t="21024" r="17171"/>
              <a:stretch/>
            </p:blipFill>
            <p:spPr>
              <a:xfrm>
                <a:off x="546149" y="15128591"/>
                <a:ext cx="4549483" cy="2848580"/>
              </a:xfrm>
              <a:prstGeom prst="rect">
                <a:avLst/>
              </a:prstGeom>
              <a:ln>
                <a:solidFill>
                  <a:srgbClr val="FF0066"/>
                </a:solidFill>
              </a:ln>
            </p:spPr>
          </p:pic>
          <p:sp>
            <p:nvSpPr>
              <p:cNvPr id="15" name="CasellaDiTesto 14"/>
              <p:cNvSpPr txBox="1"/>
              <p:nvPr/>
            </p:nvSpPr>
            <p:spPr>
              <a:xfrm>
                <a:off x="599821" y="17186503"/>
                <a:ext cx="3696846" cy="646331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3600" b="1" dirty="0" smtClean="0">
                    <a:solidFill>
                      <a:srgbClr val="FF0066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MORTADELLA</a:t>
                </a:r>
                <a:endParaRPr lang="it-IT" sz="3600" b="1" dirty="0">
                  <a:solidFill>
                    <a:srgbClr val="FF0066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sp>
        <p:nvSpPr>
          <p:cNvPr id="19" name="Rettangolo 18"/>
          <p:cNvSpPr/>
          <p:nvPr/>
        </p:nvSpPr>
        <p:spPr>
          <a:xfrm>
            <a:off x="599820" y="17047384"/>
            <a:ext cx="239498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Both films, after over-night at 4°C, were polymerized by 2% calcium chloride and washed with purified water.</a:t>
            </a:r>
          </a:p>
          <a:p>
            <a:pPr algn="just"/>
            <a:r>
              <a:rPr lang="en-GB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Some cubes (dimension 1.5 cm</a:t>
            </a:r>
            <a:r>
              <a:rPr lang="en-GB" sz="28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GB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of apple and mortadella were immersed for 15 minutes into a solution of </a:t>
            </a:r>
            <a:r>
              <a:rPr lang="en-GB" sz="28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L. monocytogenes</a:t>
            </a:r>
            <a:r>
              <a:rPr lang="en-GB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NCTC 10888 with the concentration said before. </a:t>
            </a:r>
            <a:endParaRPr lang="it-IT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n-GB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made two parallel challenge tests of 8 days plus a final evaluation at 30</a:t>
            </a:r>
            <a:r>
              <a:rPr lang="en-GB" sz="28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GB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day of conservation, using both apple and mortadella, but using in one hand film with </a:t>
            </a:r>
            <a:r>
              <a:rPr lang="en-GB" sz="2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Nisin</a:t>
            </a:r>
            <a:r>
              <a:rPr lang="en-GB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in the other hand film with producer to wrap these products. For negative control of Listeria and lactic acid indigenous flora we wrapped the food products without antimicrobial substances (</a:t>
            </a:r>
            <a:r>
              <a:rPr lang="en-GB" sz="2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Nisin</a:t>
            </a:r>
            <a:r>
              <a:rPr lang="en-GB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producer). </a:t>
            </a:r>
            <a:endParaRPr lang="it-IT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Immagine 19" descr="film n_4.jpg"/>
          <p:cNvPicPr/>
          <p:nvPr/>
        </p:nvPicPr>
        <p:blipFill>
          <a:blip r:embed="rId6"/>
          <a:srcRect t="39795" b="4615"/>
          <a:stretch>
            <a:fillRect/>
          </a:stretch>
        </p:blipFill>
        <p:spPr>
          <a:xfrm>
            <a:off x="607311" y="357870"/>
            <a:ext cx="3221065" cy="3479858"/>
          </a:xfrm>
          <a:prstGeom prst="rect">
            <a:avLst/>
          </a:prstGeom>
          <a:ln>
            <a:solidFill>
              <a:srgbClr val="FF0066"/>
            </a:solidFill>
          </a:ln>
          <a:effectLst/>
        </p:spPr>
      </p:pic>
      <p:grpSp>
        <p:nvGrpSpPr>
          <p:cNvPr id="23" name="Gruppo 22"/>
          <p:cNvGrpSpPr/>
          <p:nvPr/>
        </p:nvGrpSpPr>
        <p:grpSpPr>
          <a:xfrm>
            <a:off x="653493" y="19900591"/>
            <a:ext cx="17634411" cy="4583909"/>
            <a:chOff x="599821" y="20711627"/>
            <a:chExt cx="17634411" cy="4583909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9821" y="20711627"/>
              <a:ext cx="8832993" cy="4583909"/>
            </a:xfrm>
            <a:prstGeom prst="rect">
              <a:avLst/>
            </a:prstGeom>
            <a:ln>
              <a:solidFill>
                <a:srgbClr val="FF0066"/>
              </a:solidFill>
            </a:ln>
          </p:spPr>
        </p:pic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23547" y="20711627"/>
              <a:ext cx="8510685" cy="4583909"/>
            </a:xfrm>
            <a:prstGeom prst="rect">
              <a:avLst/>
            </a:prstGeom>
            <a:ln>
              <a:solidFill>
                <a:srgbClr val="FF0066"/>
              </a:solidFill>
            </a:ln>
          </p:spPr>
        </p:pic>
      </p:grpSp>
      <p:sp>
        <p:nvSpPr>
          <p:cNvPr id="24" name="Rettangolo 23"/>
          <p:cNvSpPr/>
          <p:nvPr/>
        </p:nvSpPr>
        <p:spPr>
          <a:xfrm>
            <a:off x="18483846" y="19854182"/>
            <a:ext cx="606584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results we obtained were very encouraging showed for both films high decrease of Listeria count</a:t>
            </a:r>
            <a:r>
              <a:rPr lang="en-GB" sz="2800" b="1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In particular, the film containing </a:t>
            </a:r>
            <a:r>
              <a:rPr lang="en-GB" sz="2800" b="1" dirty="0" err="1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Nisin</a:t>
            </a:r>
            <a:r>
              <a:rPr lang="en-GB" sz="2800" b="1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showed capacity to decrease </a:t>
            </a:r>
            <a:r>
              <a:rPr lang="en-GB" sz="2800" b="1" i="1" dirty="0" smtClean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GB" sz="2800" b="1" i="1" dirty="0" smtClean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monocytogenes</a:t>
            </a:r>
            <a:r>
              <a:rPr lang="en-GB" sz="2800" b="1" dirty="0" smtClean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800" b="1" dirty="0" smtClean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count </a:t>
            </a:r>
            <a:r>
              <a:rPr lang="en-GB" sz="2800" b="1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both apple and mortadella artificially contaminated of about 2 log and 4 log respectively. </a:t>
            </a:r>
            <a:endParaRPr lang="it-IT" b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6" name="Gruppo 25"/>
          <p:cNvGrpSpPr/>
          <p:nvPr/>
        </p:nvGrpSpPr>
        <p:grpSpPr>
          <a:xfrm>
            <a:off x="653492" y="24808897"/>
            <a:ext cx="17634412" cy="5211866"/>
            <a:chOff x="653492" y="26393620"/>
            <a:chExt cx="17634412" cy="5211866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492" y="26393620"/>
              <a:ext cx="8832993" cy="5211866"/>
            </a:xfrm>
            <a:prstGeom prst="rect">
              <a:avLst/>
            </a:prstGeom>
            <a:ln>
              <a:solidFill>
                <a:srgbClr val="FF0066"/>
              </a:solidFill>
            </a:ln>
          </p:spPr>
        </p:pic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77219" y="26406377"/>
              <a:ext cx="8510685" cy="5120836"/>
            </a:xfrm>
            <a:prstGeom prst="rect">
              <a:avLst/>
            </a:prstGeom>
            <a:ln>
              <a:solidFill>
                <a:srgbClr val="FF0066"/>
              </a:solidFill>
            </a:ln>
          </p:spPr>
        </p:pic>
      </p:grpSp>
      <p:sp>
        <p:nvSpPr>
          <p:cNvPr id="27" name="Rettangolo 26"/>
          <p:cNvSpPr/>
          <p:nvPr/>
        </p:nvSpPr>
        <p:spPr>
          <a:xfrm>
            <a:off x="18483846" y="25316767"/>
            <a:ext cx="606584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b="1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About the film containing the producer </a:t>
            </a:r>
            <a:r>
              <a:rPr lang="en-GB" sz="2800" b="1" i="1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L. </a:t>
            </a:r>
            <a:r>
              <a:rPr lang="en-GB" sz="2800" b="1" i="1" dirty="0" err="1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lactis</a:t>
            </a:r>
            <a:r>
              <a:rPr lang="en-GB" sz="2800" b="1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800" b="1" dirty="0" smtClean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ATCC 19435 the </a:t>
            </a:r>
            <a:r>
              <a:rPr lang="en-GB" sz="2800" b="1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reduction obtained was of 3 log and 2 log for the apple and mortadella respectively artificially contaminated and wrapped with this film. </a:t>
            </a:r>
            <a:endParaRPr lang="en-GB" sz="2800" b="1" dirty="0" smtClean="0">
              <a:solidFill>
                <a:srgbClr val="3E3D4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599819" y="30132030"/>
            <a:ext cx="239498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evaluation </a:t>
            </a:r>
            <a:r>
              <a:rPr lang="en-GB" sz="2800" b="1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30</a:t>
            </a:r>
            <a:r>
              <a:rPr lang="en-GB" sz="2800" b="1" baseline="30000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GB" sz="2800" b="1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day of conservation at 4°C showed either apple and mortadella with a good organoleptic characteristics as smell, colour and texture. This proves that the our film has a selective permeability to atmospheric gases. In particular the apple had no visible signs of oxidation.</a:t>
            </a:r>
            <a:endParaRPr lang="it-IT" sz="2800" b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688539" y="31634451"/>
            <a:ext cx="240446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antimicrobial and edible films were composed exclusively of edible and biodegradable ingredients, easy to reach and low-cost, meeting environment and companies requests. It increases food shelf-life, reducing food waste, using a </a:t>
            </a:r>
            <a:r>
              <a:rPr lang="en-GB" sz="2800" dirty="0" err="1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bacteriocin</a:t>
            </a:r>
            <a:r>
              <a:rPr lang="en-GB" sz="2800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named </a:t>
            </a:r>
            <a:r>
              <a:rPr lang="en-GB" sz="2800" dirty="0" err="1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Nisin</a:t>
            </a:r>
            <a:r>
              <a:rPr lang="en-GB" sz="2800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its producer </a:t>
            </a:r>
            <a:r>
              <a:rPr lang="en-GB" sz="2800" i="1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L. </a:t>
            </a:r>
            <a:r>
              <a:rPr lang="en-GB" sz="2800" i="1" dirty="0" err="1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lactis</a:t>
            </a:r>
            <a:r>
              <a:rPr lang="en-GB" sz="2800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that being a probiotic bacteria can be ingested giving benefits by </a:t>
            </a:r>
            <a:r>
              <a:rPr lang="en-GB" sz="2800" dirty="0" smtClean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consumers in particular by lactose intolerant people that can ingest </a:t>
            </a:r>
            <a:r>
              <a:rPr lang="en-GB" sz="2800" smtClean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film </a:t>
            </a:r>
            <a:r>
              <a:rPr lang="en-GB" sz="2800" dirty="0" smtClean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like probiotic integrator.</a:t>
            </a:r>
            <a:r>
              <a:rPr lang="it-IT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800" dirty="0" smtClean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Thanks </a:t>
            </a:r>
            <a:r>
              <a:rPr lang="en-GB" sz="2800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its characteristics, our antibacterial film is a potential solution to the actual environment problems, to packaging and food business and to consumers’ requests increasingly aware of the quality of food on their tables</a:t>
            </a: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0" y="34376445"/>
            <a:ext cx="25203149" cy="1508105"/>
          </a:xfrm>
          <a:prstGeom prst="rect">
            <a:avLst/>
          </a:prstGeom>
          <a:ln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600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Diamond, G., </a:t>
            </a:r>
            <a:r>
              <a:rPr lang="en-GB" sz="1600" dirty="0" err="1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Beckloff</a:t>
            </a:r>
            <a:r>
              <a:rPr lang="en-GB" sz="1600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N., Weinberg, A., and </a:t>
            </a:r>
            <a:r>
              <a:rPr lang="en-GB" sz="1600" dirty="0" err="1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Kisich</a:t>
            </a:r>
            <a:r>
              <a:rPr lang="en-GB" sz="1600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K. O. (2009). The roles of antimicrobial peptides in innate host </a:t>
            </a:r>
            <a:r>
              <a:rPr lang="en-GB" sz="1600" dirty="0" err="1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defense</a:t>
            </a:r>
            <a:r>
              <a:rPr lang="en-GB" sz="1600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 </a:t>
            </a:r>
            <a:r>
              <a:rPr lang="en-GB" sz="1600" i="1" dirty="0" err="1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</a:t>
            </a:r>
            <a:r>
              <a:rPr lang="en-GB" sz="1600" i="1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Pharm. Des.</a:t>
            </a:r>
            <a:r>
              <a:rPr lang="en-GB" sz="1600" dirty="0">
                <a:solidFill>
                  <a:srgbClr val="3E3D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15, 2377–2392. doi:10.2174/138161209788682325</a:t>
            </a:r>
            <a:endParaRPr lang="it-IT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Ludmila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Motelica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 Denisa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Ficai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 Anton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Ficai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 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Ovidiu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Cristian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Oprea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 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Durmuş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Alpaslan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Kaya, and 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Ecaterina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Andronescu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(2020). 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Biodegradable Antimicrobial Food Packaging: Trends and Perspectives. Foods 9, 1438.</a:t>
            </a:r>
            <a:endParaRPr lang="it-IT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Célia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C. G. Silva,* Sofia P. M. Silva, and Susana C.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Ribeiro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(2018). 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Application of </a:t>
            </a:r>
            <a:r>
              <a:rPr lang="en-GB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Bacteriocins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Protective Cultures in Dairy Food Preservation. Front </a:t>
            </a:r>
            <a:r>
              <a:rPr lang="en-GB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Microbiol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9, 594.</a:t>
            </a:r>
            <a:endParaRPr lang="it-IT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Mills S., Serrano L., Griffin C., </a:t>
            </a:r>
            <a:r>
              <a:rPr lang="en-GB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O’connor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P. M., </a:t>
            </a:r>
            <a:r>
              <a:rPr lang="en-GB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Schaad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G., </a:t>
            </a:r>
            <a:r>
              <a:rPr lang="en-GB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Bruining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C., et al. (2011). Inhibitory activity of </a:t>
            </a:r>
            <a:r>
              <a:rPr lang="en-GB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Lactobacillus </a:t>
            </a:r>
            <a:r>
              <a:rPr lang="en-GB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plantarum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LMG P-26358 against </a:t>
            </a:r>
            <a:r>
              <a:rPr lang="en-GB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Listeria </a:t>
            </a:r>
            <a:r>
              <a:rPr lang="en-GB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innocua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when used as an adjunct starter in the manufacture of cheese. </a:t>
            </a:r>
            <a:r>
              <a:rPr lang="en-GB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Microbial Cell Factories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10, S7.</a:t>
            </a:r>
            <a:endParaRPr lang="it-IT" sz="16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79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</TotalTime>
  <Words>670</Words>
  <Application>Microsoft Office PowerPoint</Application>
  <PresentationFormat>Personalizzato</PresentationFormat>
  <Paragraphs>26</Paragraphs>
  <Slides>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Verdana</vt:lpstr>
      <vt:lpstr>Tema di Office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Immacolata Anacarso</dc:creator>
  <cp:lastModifiedBy>Immacolata Anacarso</cp:lastModifiedBy>
  <cp:revision>17</cp:revision>
  <dcterms:created xsi:type="dcterms:W3CDTF">2021-04-13T16:13:48Z</dcterms:created>
  <dcterms:modified xsi:type="dcterms:W3CDTF">2021-04-15T08:59:29Z</dcterms:modified>
</cp:coreProperties>
</file>