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"/>
  </p:notesMasterIdLst>
  <p:sldIdLst>
    <p:sldId id="256" r:id="rId2"/>
    <p:sldId id="258" r:id="rId3"/>
    <p:sldId id="265" r:id="rId4"/>
    <p:sldId id="267" r:id="rId5"/>
    <p:sldId id="268" r:id="rId6"/>
    <p:sldId id="270" r:id="rId7"/>
    <p:sldId id="262" r:id="rId8"/>
    <p:sldId id="271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B7C"/>
    <a:srgbClr val="EAEAEA"/>
    <a:srgbClr val="FCFBF2"/>
    <a:srgbClr val="000000"/>
    <a:srgbClr val="EBE4AF"/>
    <a:srgbClr val="EBFFFF"/>
    <a:srgbClr val="073759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36" autoAdjust="0"/>
  </p:normalViewPr>
  <p:slideViewPr>
    <p:cSldViewPr snapToGrid="0">
      <p:cViewPr varScale="1">
        <p:scale>
          <a:sx n="67" d="100"/>
          <a:sy n="67" d="100"/>
        </p:scale>
        <p:origin x="14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287B9-E155-406A-8D53-FD11228BCC86}" type="datetimeFigureOut">
              <a:rPr lang="it-IT" smtClean="0"/>
              <a:t>07/04/2021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3BC28-E872-42F6-AC58-33EAC8807C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7078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3BC28-E872-42F6-AC58-33EAC8807C1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648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3BC28-E872-42F6-AC58-33EAC8807C1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092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3BC28-E872-42F6-AC58-33EAC8807C1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711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3BC28-E872-42F6-AC58-33EAC8807C1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1429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29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42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4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98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3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7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77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17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9AEB6-5A5C-4DB2-9D46-98EABA38A50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E8413-8B64-46A0-A043-DA7FCA8C4DD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0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9AEB6-5A5C-4DB2-9D46-98EABA38A501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E8413-8B64-46A0-A043-DA7FCA8C4DD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6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8.jpeg"/><Relationship Id="rId12" Type="http://schemas.openxmlformats.org/officeDocument/2006/relationships/image" Target="../media/image13.jpg"/><Relationship Id="rId17" Type="http://schemas.openxmlformats.org/officeDocument/2006/relationships/image" Target="../media/image18.jpeg"/><Relationship Id="rId2" Type="http://schemas.microsoft.com/office/2007/relationships/media" Target="../media/media3.m4a"/><Relationship Id="rId16" Type="http://schemas.openxmlformats.org/officeDocument/2006/relationships/image" Target="../media/image17.jpeg"/><Relationship Id="rId1" Type="http://schemas.openxmlformats.org/officeDocument/2006/relationships/tags" Target="../tags/tag1.xml"/><Relationship Id="rId6" Type="http://schemas.openxmlformats.org/officeDocument/2006/relationships/image" Target="../media/image7.jpg"/><Relationship Id="rId11" Type="http://schemas.openxmlformats.org/officeDocument/2006/relationships/image" Target="../media/image12.jpe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gif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4.m4a"/><Relationship Id="rId7" Type="http://schemas.openxmlformats.org/officeDocument/2006/relationships/image" Target="../media/image21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90/S0100-41582002000400008" TargetMode="External"/><Relationship Id="rId2" Type="http://schemas.openxmlformats.org/officeDocument/2006/relationships/hyperlink" Target="https://doi.org/10.3389/fmicb.2013.0008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hyperlink" Target="https://doi.org/10.3390/s21062129" TargetMode="External"/><Relationship Id="rId4" Type="http://schemas.openxmlformats.org/officeDocument/2006/relationships/hyperlink" Target="https://doi.org/10.5344/ajev.2011.1105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319-57706-7_22" TargetMode="External"/><Relationship Id="rId2" Type="http://schemas.openxmlformats.org/officeDocument/2006/relationships/hyperlink" Target="https://doi.org/10.1007/978-3-319-57706-7_2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hyperlink" Target="https://doi.org/10.3390/rs12101693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100" y="2452246"/>
            <a:ext cx="830580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latin typeface="Palatino Linotype" panose="02040502050505030304" pitchFamily="18" charset="0"/>
              </a:rPr>
              <a:t>Lab-on-chip </a:t>
            </a:r>
            <a:r>
              <a:rPr lang="it-IT" sz="2200" b="1" dirty="0" err="1">
                <a:latin typeface="Palatino Linotype" panose="02040502050505030304" pitchFamily="18" charset="0"/>
              </a:rPr>
              <a:t>platform</a:t>
            </a:r>
            <a:r>
              <a:rPr lang="it-IT" sz="2200" b="1" dirty="0">
                <a:latin typeface="Palatino Linotype" panose="02040502050505030304" pitchFamily="18" charset="0"/>
              </a:rPr>
              <a:t> for on-</a:t>
            </a:r>
            <a:r>
              <a:rPr lang="it-IT" sz="2200" b="1" dirty="0" err="1">
                <a:latin typeface="Palatino Linotype" panose="02040502050505030304" pitchFamily="18" charset="0"/>
              </a:rPr>
              <a:t>field</a:t>
            </a:r>
            <a:r>
              <a:rPr lang="it-IT" sz="2200" b="1" dirty="0">
                <a:latin typeface="Palatino Linotype" panose="02040502050505030304" pitchFamily="18" charset="0"/>
              </a:rPr>
              <a:t> </a:t>
            </a:r>
            <a:r>
              <a:rPr lang="it-IT" sz="2200" b="1" dirty="0" err="1">
                <a:latin typeface="Palatino Linotype" panose="02040502050505030304" pitchFamily="18" charset="0"/>
              </a:rPr>
              <a:t>analysis</a:t>
            </a:r>
            <a:r>
              <a:rPr lang="it-IT" sz="2200" b="1" dirty="0">
                <a:latin typeface="Palatino Linotype" panose="02040502050505030304" pitchFamily="18" charset="0"/>
              </a:rPr>
              <a:t> of </a:t>
            </a:r>
            <a:r>
              <a:rPr lang="it-IT" sz="2200" b="1" dirty="0" err="1">
                <a:latin typeface="Palatino Linotype" panose="02040502050505030304" pitchFamily="18" charset="0"/>
              </a:rPr>
              <a:t>Grapevine</a:t>
            </a:r>
            <a:r>
              <a:rPr lang="it-IT" sz="2200" b="1" dirty="0">
                <a:latin typeface="Palatino Linotype" panose="02040502050505030304" pitchFamily="18" charset="0"/>
              </a:rPr>
              <a:t> </a:t>
            </a:r>
            <a:r>
              <a:rPr lang="it-IT" sz="2200" b="1" dirty="0" err="1">
                <a:latin typeface="Palatino Linotype" panose="02040502050505030304" pitchFamily="18" charset="0"/>
              </a:rPr>
              <a:t>leafroll-associated</a:t>
            </a:r>
            <a:r>
              <a:rPr lang="it-IT" sz="2200" b="1" dirty="0">
                <a:latin typeface="Palatino Linotype" panose="02040502050505030304" pitchFamily="18" charset="0"/>
              </a:rPr>
              <a:t> virus 3</a:t>
            </a:r>
          </a:p>
          <a:p>
            <a:pPr algn="ctr"/>
            <a:endParaRPr lang="fr-FR" dirty="0">
              <a:latin typeface="Palatino Linotype" panose="02040502050505030304" pitchFamily="18" charset="0"/>
            </a:endParaRPr>
          </a:p>
          <a:p>
            <a:pPr algn="ctr"/>
            <a:r>
              <a:rPr lang="it-IT" b="1" dirty="0" smtClean="0">
                <a:latin typeface="Palatino Linotype" panose="02040502050505030304" pitchFamily="18" charset="0"/>
              </a:rPr>
              <a:t>Ilaria Buja</a:t>
            </a:r>
            <a:r>
              <a:rPr lang="it-IT" b="1" baseline="30000" dirty="0" smtClean="0">
                <a:latin typeface="Palatino Linotype" panose="02040502050505030304" pitchFamily="18" charset="0"/>
              </a:rPr>
              <a:t>1,2</a:t>
            </a:r>
            <a:r>
              <a:rPr lang="it-IT" b="1" dirty="0" smtClean="0">
                <a:latin typeface="Palatino Linotype" panose="02040502050505030304" pitchFamily="18" charset="0"/>
              </a:rPr>
              <a:t>*, Erika Sabella</a:t>
            </a:r>
            <a:r>
              <a:rPr lang="it-IT" b="1" baseline="30000" dirty="0" smtClean="0">
                <a:latin typeface="Palatino Linotype" panose="02040502050505030304" pitchFamily="18" charset="0"/>
              </a:rPr>
              <a:t>3</a:t>
            </a:r>
            <a:r>
              <a:rPr lang="it-IT" b="1" dirty="0" smtClean="0">
                <a:latin typeface="Palatino Linotype" panose="02040502050505030304" pitchFamily="18" charset="0"/>
              </a:rPr>
              <a:t>, Anna Grazia Monteduro</a:t>
            </a:r>
            <a:r>
              <a:rPr lang="it-IT" b="1" baseline="30000" dirty="0" smtClean="0">
                <a:latin typeface="Palatino Linotype" panose="02040502050505030304" pitchFamily="18" charset="0"/>
              </a:rPr>
              <a:t>1,2</a:t>
            </a:r>
            <a:r>
              <a:rPr lang="it-IT" b="1" dirty="0" smtClean="0">
                <a:latin typeface="Palatino Linotype" panose="02040502050505030304" pitchFamily="18" charset="0"/>
              </a:rPr>
              <a:t>, Maria Serena Chiriacò</a:t>
            </a:r>
            <a:r>
              <a:rPr lang="it-IT" b="1" baseline="30000" dirty="0" smtClean="0">
                <a:latin typeface="Palatino Linotype" panose="02040502050505030304" pitchFamily="18" charset="0"/>
              </a:rPr>
              <a:t>,2</a:t>
            </a:r>
            <a:r>
              <a:rPr lang="it-IT" b="1" dirty="0" smtClean="0">
                <a:latin typeface="Palatino Linotype" panose="02040502050505030304" pitchFamily="18" charset="0"/>
              </a:rPr>
              <a:t>, Rizzato Silvia</a:t>
            </a:r>
            <a:r>
              <a:rPr lang="it-IT" b="1" baseline="30000" dirty="0" smtClean="0">
                <a:latin typeface="Palatino Linotype" panose="02040502050505030304" pitchFamily="18" charset="0"/>
              </a:rPr>
              <a:t>1,2</a:t>
            </a:r>
            <a:r>
              <a:rPr lang="it-IT" b="1" dirty="0" smtClean="0">
                <a:latin typeface="Palatino Linotype" panose="02040502050505030304" pitchFamily="18" charset="0"/>
              </a:rPr>
              <a:t>, Luigi De Bellis</a:t>
            </a:r>
            <a:r>
              <a:rPr lang="it-IT" b="1" baseline="30000" dirty="0" smtClean="0">
                <a:latin typeface="Palatino Linotype" panose="02040502050505030304" pitchFamily="18" charset="0"/>
              </a:rPr>
              <a:t>3</a:t>
            </a:r>
            <a:r>
              <a:rPr lang="it-IT" b="1" dirty="0" smtClean="0">
                <a:latin typeface="Palatino Linotype" panose="02040502050505030304" pitchFamily="18" charset="0"/>
              </a:rPr>
              <a:t>, Andrea Luvisi</a:t>
            </a:r>
            <a:r>
              <a:rPr lang="it-IT" b="1" baseline="30000" dirty="0" smtClean="0">
                <a:latin typeface="Palatino Linotype" panose="02040502050505030304" pitchFamily="18" charset="0"/>
              </a:rPr>
              <a:t>3</a:t>
            </a:r>
            <a:r>
              <a:rPr lang="it-IT" b="1" dirty="0" smtClean="0">
                <a:latin typeface="Palatino Linotype" panose="02040502050505030304" pitchFamily="18" charset="0"/>
              </a:rPr>
              <a:t>and Giuseppe Maruccio</a:t>
            </a:r>
            <a:r>
              <a:rPr lang="it-IT" b="1" baseline="30000" dirty="0" smtClean="0">
                <a:latin typeface="Palatino Linotype" panose="02040502050505030304" pitchFamily="18" charset="0"/>
              </a:rPr>
              <a:t>1,2</a:t>
            </a:r>
            <a:endParaRPr lang="it-IT" b="1" dirty="0" smtClean="0">
              <a:latin typeface="Palatino Linotype" panose="02040502050505030304" pitchFamily="18" charset="0"/>
            </a:endParaRPr>
          </a:p>
          <a:p>
            <a:pPr algn="ctr"/>
            <a:endParaRPr lang="it-IT" b="1" baseline="30000" dirty="0" smtClean="0">
              <a:latin typeface="Palatino Linotype" panose="02040502050505030304" pitchFamily="18" charset="0"/>
            </a:endParaRPr>
          </a:p>
          <a:p>
            <a:r>
              <a:rPr lang="en-GB" sz="1300" dirty="0" smtClean="0">
                <a:latin typeface="Palatino Linotype" panose="02040502050505030304" pitchFamily="18" charset="0"/>
              </a:rPr>
              <a:t>1 </a:t>
            </a:r>
            <a:r>
              <a:rPr lang="en-GB" sz="1300" dirty="0">
                <a:latin typeface="Palatino Linotype" panose="02040502050505030304" pitchFamily="18" charset="0"/>
              </a:rPr>
              <a:t>Department of Mathematics and Physics “</a:t>
            </a:r>
            <a:r>
              <a:rPr lang="en-GB" sz="1300" dirty="0" err="1">
                <a:latin typeface="Palatino Linotype" panose="02040502050505030304" pitchFamily="18" charset="0"/>
              </a:rPr>
              <a:t>Ennio</a:t>
            </a:r>
            <a:r>
              <a:rPr lang="en-GB" sz="1300" dirty="0">
                <a:latin typeface="Palatino Linotype" panose="02040502050505030304" pitchFamily="18" charset="0"/>
              </a:rPr>
              <a:t> De Giorgi”, University of Salento, </a:t>
            </a:r>
            <a:r>
              <a:rPr lang="en-GB" sz="1300" dirty="0" err="1">
                <a:latin typeface="Palatino Linotype" panose="02040502050505030304" pitchFamily="18" charset="0"/>
              </a:rPr>
              <a:t>Omnics</a:t>
            </a:r>
            <a:r>
              <a:rPr lang="en-GB" sz="1300" dirty="0">
                <a:latin typeface="Palatino Linotype" panose="02040502050505030304" pitchFamily="18" charset="0"/>
              </a:rPr>
              <a:t> Research Group,</a:t>
            </a:r>
            <a:endParaRPr lang="it-IT" sz="1300" dirty="0">
              <a:latin typeface="Palatino Linotype" panose="02040502050505030304" pitchFamily="18" charset="0"/>
            </a:endParaRPr>
          </a:p>
          <a:p>
            <a:r>
              <a:rPr lang="it-IT" sz="1300" dirty="0">
                <a:latin typeface="Palatino Linotype" panose="02040502050505030304" pitchFamily="18" charset="0"/>
              </a:rPr>
              <a:t>Via per Monteroni, 73100 Lecce, </a:t>
            </a:r>
            <a:r>
              <a:rPr lang="it-IT" sz="1300" dirty="0" err="1">
                <a:latin typeface="Palatino Linotype" panose="02040502050505030304" pitchFamily="18" charset="0"/>
              </a:rPr>
              <a:t>Italy</a:t>
            </a:r>
            <a:r>
              <a:rPr lang="it-IT" sz="1300" dirty="0">
                <a:latin typeface="Palatino Linotype" panose="02040502050505030304" pitchFamily="18" charset="0"/>
              </a:rPr>
              <a:t>;</a:t>
            </a:r>
          </a:p>
          <a:p>
            <a:r>
              <a:rPr lang="en-GB" sz="1300" dirty="0">
                <a:latin typeface="Palatino Linotype" panose="02040502050505030304" pitchFamily="18" charset="0"/>
              </a:rPr>
              <a:t>2 Institute of Nanotechnology, CNR NANOTEC, Via per </a:t>
            </a:r>
            <a:r>
              <a:rPr lang="en-GB" sz="1300" dirty="0" err="1">
                <a:latin typeface="Palatino Linotype" panose="02040502050505030304" pitchFamily="18" charset="0"/>
              </a:rPr>
              <a:t>Monteroni</a:t>
            </a:r>
            <a:r>
              <a:rPr lang="en-GB" sz="1300" dirty="0">
                <a:latin typeface="Palatino Linotype" panose="02040502050505030304" pitchFamily="18" charset="0"/>
              </a:rPr>
              <a:t>, 73100 Lecce, Italy;</a:t>
            </a:r>
            <a:endParaRPr lang="it-IT" sz="1300" dirty="0">
              <a:latin typeface="Palatino Linotype" panose="02040502050505030304" pitchFamily="18" charset="0"/>
            </a:endParaRPr>
          </a:p>
          <a:p>
            <a:r>
              <a:rPr lang="en-GB" sz="1300" dirty="0">
                <a:latin typeface="Palatino Linotype" panose="02040502050505030304" pitchFamily="18" charset="0"/>
              </a:rPr>
              <a:t>3 Department of Biological and Environmental Sciences and Technologies, University of Salento, via </a:t>
            </a:r>
            <a:r>
              <a:rPr lang="en-GB" sz="1300" dirty="0" err="1">
                <a:latin typeface="Palatino Linotype" panose="02040502050505030304" pitchFamily="18" charset="0"/>
              </a:rPr>
              <a:t>Monteroni</a:t>
            </a:r>
            <a:r>
              <a:rPr lang="en-GB" sz="1300" dirty="0">
                <a:latin typeface="Palatino Linotype" panose="02040502050505030304" pitchFamily="18" charset="0"/>
              </a:rPr>
              <a:t>, Lecce, 73100, Italy</a:t>
            </a:r>
            <a:endParaRPr lang="it-IT" sz="1300" dirty="0">
              <a:latin typeface="Palatino Linotype" panose="02040502050505030304" pitchFamily="18" charset="0"/>
            </a:endParaRPr>
          </a:p>
          <a:p>
            <a:endParaRPr lang="fr-FR" dirty="0">
              <a:latin typeface="Palatino Linotype" panose="02040502050505030304" pitchFamily="18" charset="0"/>
            </a:endParaRPr>
          </a:p>
          <a:p>
            <a:r>
              <a:rPr lang="en-US" sz="1400" b="1" dirty="0">
                <a:latin typeface="Palatino Linotype" panose="02040502050505030304" pitchFamily="18" charset="0"/>
              </a:rPr>
              <a:t>*</a:t>
            </a:r>
            <a:r>
              <a:rPr lang="en-US" sz="1400" dirty="0">
                <a:latin typeface="Palatino Linotype" panose="02040502050505030304" pitchFamily="18" charset="0"/>
              </a:rPr>
              <a:t> Corresponding author: </a:t>
            </a:r>
            <a:r>
              <a:rPr lang="en-US" sz="1400" dirty="0" smtClean="0">
                <a:latin typeface="Palatino Linotype" panose="02040502050505030304" pitchFamily="18" charset="0"/>
              </a:rPr>
              <a:t>Ilaria.buja@unisalento.it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1EF8A0-D7B0-4C16-ADEC-E6757E1D9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953"/>
            <a:ext cx="9144000" cy="2551135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578754" y="5956300"/>
            <a:ext cx="7731630" cy="800100"/>
            <a:chOff x="419100" y="5956300"/>
            <a:chExt cx="7731630" cy="800100"/>
          </a:xfrm>
        </p:grpSpPr>
        <p:grpSp>
          <p:nvGrpSpPr>
            <p:cNvPr id="10" name="Gruppo 9"/>
            <p:cNvGrpSpPr/>
            <p:nvPr/>
          </p:nvGrpSpPr>
          <p:grpSpPr>
            <a:xfrm>
              <a:off x="419100" y="5956300"/>
              <a:ext cx="5257800" cy="800100"/>
              <a:chOff x="0" y="0"/>
              <a:chExt cx="5257800" cy="800100"/>
            </a:xfrm>
          </p:grpSpPr>
          <p:pic>
            <p:nvPicPr>
              <p:cNvPr id="11" name="Immagine 10" descr="LOGO MUR (3)"/>
              <p:cNvPicPr/>
              <p:nvPr/>
            </p:nvPicPr>
            <p:blipFill>
              <a:blip r:embed="rId6" cstate="print">
                <a:lum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500"/>
              <a:stretch>
                <a:fillRect/>
              </a:stretch>
            </p:blipFill>
            <p:spPr bwMode="auto">
              <a:xfrm>
                <a:off x="2105025" y="0"/>
                <a:ext cx="1562100" cy="800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Immagine 11" descr="blocco_loghi_pon_fse"/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262"/>
              <a:stretch>
                <a:fillRect/>
              </a:stretch>
            </p:blipFill>
            <p:spPr bwMode="auto">
              <a:xfrm>
                <a:off x="3667125" y="19050"/>
                <a:ext cx="1590675" cy="7524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Immagine 12" descr="blocco_loghi_pon_fse"/>
              <p:cNvPicPr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143"/>
              <a:stretch>
                <a:fillRect/>
              </a:stretch>
            </p:blipFill>
            <p:spPr bwMode="auto">
              <a:xfrm>
                <a:off x="0" y="85725"/>
                <a:ext cx="2105025" cy="6667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" name="Immagine 18" descr="Immagine che contiene disegnando&#10;&#10;Descrizione generata con affidabilità molto elevata">
              <a:extLst>
                <a:ext uri="{FF2B5EF4-FFF2-40B4-BE49-F238E27FC236}">
                  <a16:creationId xmlns:a16="http://schemas.microsoft.com/office/drawing/2014/main" id="{56FE6CA8-A746-44C0-9998-552BA2830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3400" b="-56"/>
            <a:stretch/>
          </p:blipFill>
          <p:spPr>
            <a:xfrm>
              <a:off x="5849258" y="5982526"/>
              <a:ext cx="2301472" cy="745299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49"/>
    </mc:Choice>
    <mc:Fallback xmlns="">
      <p:transition spd="slow" advTm="41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359688"/>
            <a:ext cx="7924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Palatino Linotype" panose="02040502050505030304" pitchFamily="18" charset="0"/>
              </a:rPr>
              <a:t>Abstract</a:t>
            </a:r>
            <a:r>
              <a:rPr lang="fr-FR" b="1" dirty="0" smtClean="0">
                <a:latin typeface="Palatino Linotype" panose="02040502050505030304" pitchFamily="18" charset="0"/>
              </a:rPr>
              <a:t>:</a:t>
            </a:r>
          </a:p>
          <a:p>
            <a:endParaRPr lang="it-IT" dirty="0" smtClean="0">
              <a:latin typeface="Palatino Linotype" panose="02040502050505030304" pitchFamily="18" charset="0"/>
            </a:endParaRPr>
          </a:p>
          <a:p>
            <a:r>
              <a:rPr lang="en-GB" dirty="0" smtClean="0">
                <a:latin typeface="Palatino Linotype" panose="02040502050505030304" pitchFamily="18" charset="0"/>
              </a:rPr>
              <a:t>Human activities, especially the globalization of trade or tourism mass, had lead to he spreading of </a:t>
            </a:r>
            <a:r>
              <a:rPr lang="en-GB" dirty="0" err="1" smtClean="0">
                <a:latin typeface="Palatino Linotype" panose="02040502050505030304" pitchFamily="18" charset="0"/>
              </a:rPr>
              <a:t>phytopathological</a:t>
            </a:r>
            <a:r>
              <a:rPr lang="en-GB" dirty="0" smtClean="0">
                <a:latin typeface="Palatino Linotype" panose="02040502050505030304" pitchFamily="18" charset="0"/>
              </a:rPr>
              <a:t> adversities, all over the world.</a:t>
            </a:r>
            <a:endParaRPr lang="it-IT" dirty="0" smtClean="0">
              <a:latin typeface="Palatino Linotype" panose="02040502050505030304" pitchFamily="18" charset="0"/>
            </a:endParaRPr>
          </a:p>
          <a:p>
            <a:endParaRPr lang="en-GB" dirty="0" smtClean="0">
              <a:latin typeface="Palatino Linotype" panose="02040502050505030304" pitchFamily="18" charset="0"/>
            </a:endParaRPr>
          </a:p>
          <a:p>
            <a:r>
              <a:rPr lang="en-GB" dirty="0" smtClean="0">
                <a:latin typeface="Palatino Linotype" panose="02040502050505030304" pitchFamily="18" charset="0"/>
              </a:rPr>
              <a:t>These </a:t>
            </a:r>
            <a:r>
              <a:rPr lang="en-GB" dirty="0">
                <a:latin typeface="Palatino Linotype" panose="02040502050505030304" pitchFamily="18" charset="0"/>
              </a:rPr>
              <a:t>pathogens</a:t>
            </a:r>
            <a:r>
              <a:rPr lang="it-IT" dirty="0">
                <a:latin typeface="Palatino Linotype" panose="02040502050505030304" pitchFamily="18" charset="0"/>
              </a:rPr>
              <a:t> can </a:t>
            </a:r>
            <a:r>
              <a:rPr lang="it-IT" dirty="0" err="1">
                <a:latin typeface="Palatino Linotype" panose="02040502050505030304" pitchFamily="18" charset="0"/>
              </a:rPr>
              <a:t>have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serious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economic</a:t>
            </a:r>
            <a:r>
              <a:rPr lang="it-IT" dirty="0">
                <a:latin typeface="Palatino Linotype" panose="02040502050505030304" pitchFamily="18" charset="0"/>
              </a:rPr>
              <a:t>/</a:t>
            </a:r>
            <a:r>
              <a:rPr lang="it-IT" dirty="0" err="1">
                <a:latin typeface="Palatino Linotype" panose="02040502050505030304" pitchFamily="18" charset="0"/>
              </a:rPr>
              <a:t>environmental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repercussions</a:t>
            </a:r>
            <a:r>
              <a:rPr lang="it-IT" dirty="0">
                <a:latin typeface="Palatino Linotype" panose="02040502050505030304" pitchFamily="18" charset="0"/>
              </a:rPr>
              <a:t>, due to the </a:t>
            </a:r>
            <a:r>
              <a:rPr lang="it-IT" dirty="0" err="1">
                <a:latin typeface="Palatino Linotype" panose="02040502050505030304" pitchFamily="18" charset="0"/>
              </a:rPr>
              <a:t>absence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therapeutic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techniques</a:t>
            </a:r>
            <a:r>
              <a:rPr lang="it-IT" dirty="0">
                <a:latin typeface="Palatino Linotype" panose="02040502050505030304" pitchFamily="18" charset="0"/>
              </a:rPr>
              <a:t> and the </a:t>
            </a:r>
            <a:r>
              <a:rPr lang="it-IT" dirty="0" err="1">
                <a:latin typeface="Palatino Linotype" panose="02040502050505030304" pitchFamily="18" charset="0"/>
              </a:rPr>
              <a:t>need</a:t>
            </a:r>
            <a:r>
              <a:rPr lang="it-IT" dirty="0">
                <a:latin typeface="Palatino Linotype" panose="02040502050505030304" pitchFamily="18" charset="0"/>
              </a:rPr>
              <a:t> of </a:t>
            </a:r>
            <a:r>
              <a:rPr lang="it-IT" dirty="0" err="1">
                <a:latin typeface="Palatino Linotype" panose="02040502050505030304" pitchFamily="18" charset="0"/>
              </a:rPr>
              <a:t>rapid</a:t>
            </a:r>
            <a:r>
              <a:rPr lang="it-IT" dirty="0">
                <a:latin typeface="Palatino Linotype" panose="02040502050505030304" pitchFamily="18" charset="0"/>
              </a:rPr>
              <a:t>, in-</a:t>
            </a:r>
            <a:r>
              <a:rPr lang="it-IT" dirty="0" err="1">
                <a:latin typeface="Palatino Linotype" panose="02040502050505030304" pitchFamily="18" charset="0"/>
              </a:rPr>
              <a:t>field</a:t>
            </a:r>
            <a:r>
              <a:rPr lang="it-IT" dirty="0">
                <a:latin typeface="Palatino Linotype" panose="02040502050505030304" pitchFamily="18" charset="0"/>
              </a:rPr>
              <a:t> and </a:t>
            </a:r>
            <a:r>
              <a:rPr lang="it-IT" dirty="0" err="1">
                <a:latin typeface="Palatino Linotype" panose="02040502050505030304" pitchFamily="18" charset="0"/>
              </a:rPr>
              <a:t>low-cost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detection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methods</a:t>
            </a:r>
            <a:r>
              <a:rPr lang="it-IT" dirty="0">
                <a:latin typeface="Palatino Linotype" panose="02040502050505030304" pitchFamily="18" charset="0"/>
              </a:rPr>
              <a:t>.</a:t>
            </a:r>
            <a:endParaRPr lang="it-IT" dirty="0" smtClean="0">
              <a:latin typeface="Palatino Linotype" panose="02040502050505030304" pitchFamily="18" charset="0"/>
            </a:endParaRPr>
          </a:p>
          <a:p>
            <a:endParaRPr lang="it-IT" dirty="0" smtClean="0">
              <a:latin typeface="Palatino Linotype" panose="02040502050505030304" pitchFamily="18" charset="0"/>
            </a:endParaRPr>
          </a:p>
          <a:p>
            <a:r>
              <a:rPr lang="it-IT" dirty="0" smtClean="0">
                <a:latin typeface="Palatino Linotype" panose="02040502050505030304" pitchFamily="18" charset="0"/>
              </a:rPr>
              <a:t>Here </a:t>
            </a:r>
            <a:r>
              <a:rPr lang="it-IT" dirty="0" err="1">
                <a:latin typeface="Palatino Linotype" panose="02040502050505030304" pitchFamily="18" charset="0"/>
              </a:rPr>
              <a:t>we</a:t>
            </a:r>
            <a:r>
              <a:rPr lang="it-IT" dirty="0">
                <a:latin typeface="Palatino Linotype" panose="02040502050505030304" pitchFamily="18" charset="0"/>
              </a:rPr>
              <a:t> </a:t>
            </a:r>
            <a:r>
              <a:rPr lang="it-IT" dirty="0" err="1">
                <a:latin typeface="Palatino Linotype" panose="02040502050505030304" pitchFamily="18" charset="0"/>
              </a:rPr>
              <a:t>present</a:t>
            </a:r>
            <a:r>
              <a:rPr lang="it-IT" dirty="0">
                <a:latin typeface="Palatino Linotype" panose="02040502050505030304" pitchFamily="18" charset="0"/>
              </a:rPr>
              <a:t> a </a:t>
            </a:r>
            <a:r>
              <a:rPr lang="it-IT" dirty="0" smtClean="0">
                <a:latin typeface="Palatino Linotype" panose="02040502050505030304" pitchFamily="18" charset="0"/>
              </a:rPr>
              <a:t>Lab-on-chip (LOC)</a:t>
            </a:r>
            <a:r>
              <a:rPr lang="en-GB" dirty="0" smtClean="0">
                <a:latin typeface="Palatino Linotype" panose="02040502050505030304" pitchFamily="18" charset="0"/>
              </a:rPr>
              <a:t> platform, with </a:t>
            </a:r>
            <a:r>
              <a:rPr lang="en-GB" dirty="0">
                <a:latin typeface="Palatino Linotype" panose="02040502050505030304" pitchFamily="18" charset="0"/>
              </a:rPr>
              <a:t>electrochemical transduction method, recognizing serial dilutions of Grapevine </a:t>
            </a:r>
            <a:r>
              <a:rPr lang="en-GB" dirty="0" err="1">
                <a:latin typeface="Palatino Linotype" panose="02040502050505030304" pitchFamily="18" charset="0"/>
              </a:rPr>
              <a:t>leafroll</a:t>
            </a:r>
            <a:r>
              <a:rPr lang="en-GB" dirty="0">
                <a:latin typeface="Palatino Linotype" panose="02040502050505030304" pitchFamily="18" charset="0"/>
              </a:rPr>
              <a:t>-associated virus 3 </a:t>
            </a:r>
            <a:r>
              <a:rPr lang="en-GB" dirty="0" smtClean="0">
                <a:latin typeface="Palatino Linotype" panose="02040502050505030304" pitchFamily="18" charset="0"/>
              </a:rPr>
              <a:t>(</a:t>
            </a:r>
            <a:r>
              <a:rPr lang="en-US" dirty="0" smtClean="0">
                <a:latin typeface="Palatino Linotype" panose="02040502050505030304" pitchFamily="18" charset="0"/>
              </a:rPr>
              <a:t>GLRaV-3)</a:t>
            </a:r>
            <a:r>
              <a:rPr lang="en-GB" dirty="0" smtClean="0">
                <a:latin typeface="Palatino Linotype" panose="02040502050505030304" pitchFamily="18" charset="0"/>
              </a:rPr>
              <a:t>. </a:t>
            </a:r>
          </a:p>
          <a:p>
            <a:endParaRPr lang="en-GB" dirty="0">
              <a:latin typeface="Palatino Linotype" panose="02040502050505030304" pitchFamily="18" charset="0"/>
            </a:endParaRPr>
          </a:p>
          <a:p>
            <a:r>
              <a:rPr lang="en-GB" dirty="0" smtClean="0">
                <a:latin typeface="Palatino Linotype" panose="02040502050505030304" pitchFamily="18" charset="0"/>
              </a:rPr>
              <a:t>LOC </a:t>
            </a:r>
            <a:r>
              <a:rPr lang="en-GB" dirty="0">
                <a:latin typeface="Palatino Linotype" panose="02040502050505030304" pitchFamily="18" charset="0"/>
              </a:rPr>
              <a:t>require small sample volumes, allowing a rapid detection of the target. </a:t>
            </a:r>
            <a:endParaRPr lang="en-GB" dirty="0" smtClean="0">
              <a:latin typeface="Palatino Linotype" panose="02040502050505030304" pitchFamily="18" charset="0"/>
            </a:endParaRPr>
          </a:p>
          <a:p>
            <a:endParaRPr lang="it-IT" dirty="0" smtClean="0">
              <a:latin typeface="Palatino Linotype" panose="02040502050505030304" pitchFamily="18" charset="0"/>
            </a:endParaRPr>
          </a:p>
          <a:p>
            <a:endParaRPr lang="it-IT" dirty="0">
              <a:latin typeface="Palatino Linotype" panose="02040502050505030304" pitchFamily="18" charset="0"/>
            </a:endParaRPr>
          </a:p>
          <a:p>
            <a:endParaRPr lang="it-IT" dirty="0">
              <a:latin typeface="Palatino Linotype" panose="02040502050505030304" pitchFamily="18" charset="0"/>
            </a:endParaRPr>
          </a:p>
          <a:p>
            <a:r>
              <a:rPr lang="fr-FR" b="1" dirty="0" smtClean="0">
                <a:latin typeface="Palatino Linotype" panose="02040502050505030304" pitchFamily="18" charset="0"/>
              </a:rPr>
              <a:t>Keywords</a:t>
            </a:r>
            <a:r>
              <a:rPr lang="fr-FR" b="1" dirty="0">
                <a:latin typeface="Palatino Linotype" panose="02040502050505030304" pitchFamily="18" charset="0"/>
              </a:rPr>
              <a:t>: </a:t>
            </a:r>
            <a:r>
              <a:rPr lang="fr-FR" dirty="0" smtClean="0">
                <a:latin typeface="Palatino Linotype" panose="02040502050505030304" pitchFamily="18" charset="0"/>
              </a:rPr>
              <a:t>Plant </a:t>
            </a:r>
            <a:r>
              <a:rPr lang="fr-FR" dirty="0" err="1" smtClean="0">
                <a:latin typeface="Palatino Linotype" panose="02040502050505030304" pitchFamily="18" charset="0"/>
              </a:rPr>
              <a:t>pathogens</a:t>
            </a:r>
            <a:r>
              <a:rPr lang="fr-FR" dirty="0" smtClean="0">
                <a:latin typeface="Palatino Linotype" panose="02040502050505030304" pitchFamily="18" charset="0"/>
              </a:rPr>
              <a:t>, </a:t>
            </a:r>
            <a:r>
              <a:rPr lang="fr-FR" dirty="0" err="1" smtClean="0">
                <a:latin typeface="Palatino Linotype" panose="02040502050505030304" pitchFamily="18" charset="0"/>
              </a:rPr>
              <a:t>environmental</a:t>
            </a:r>
            <a:r>
              <a:rPr lang="fr-FR" dirty="0" smtClean="0">
                <a:latin typeface="Palatino Linotype" panose="02040502050505030304" pitchFamily="18" charset="0"/>
              </a:rPr>
              <a:t> monitoring, </a:t>
            </a:r>
            <a:r>
              <a:rPr lang="fr-FR" dirty="0" err="1" smtClean="0">
                <a:latin typeface="Palatino Linotype" panose="02040502050505030304" pitchFamily="18" charset="0"/>
              </a:rPr>
              <a:t>sensors</a:t>
            </a:r>
            <a:r>
              <a:rPr lang="fr-FR" dirty="0" smtClean="0">
                <a:latin typeface="Palatino Linotype" panose="02040502050505030304" pitchFamily="18" charset="0"/>
              </a:rPr>
              <a:t>, </a:t>
            </a:r>
            <a:r>
              <a:rPr lang="fr-FR" dirty="0" err="1" smtClean="0">
                <a:latin typeface="Palatino Linotype" panose="02040502050505030304" pitchFamily="18" charset="0"/>
              </a:rPr>
              <a:t>lab</a:t>
            </a:r>
            <a:r>
              <a:rPr lang="fr-FR" dirty="0" smtClean="0">
                <a:latin typeface="Palatino Linotype" panose="02040502050505030304" pitchFamily="18" charset="0"/>
              </a:rPr>
              <a:t>-on-chip</a:t>
            </a:r>
            <a:endParaRPr lang="fr-FR" b="1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2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BC6B6-81A4-40E8-AF1B-FF871C526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12"/>
    </mc:Choice>
    <mc:Fallback xmlns="">
      <p:transition spd="slow" advTm="6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BE3BC6B6-81A4-40E8-AF1B-FF871C526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grpSp>
        <p:nvGrpSpPr>
          <p:cNvPr id="33" name="Gruppo 32"/>
          <p:cNvGrpSpPr/>
          <p:nvPr/>
        </p:nvGrpSpPr>
        <p:grpSpPr>
          <a:xfrm>
            <a:off x="330629" y="196313"/>
            <a:ext cx="5770673" cy="4256119"/>
            <a:chOff x="1515523" y="2576413"/>
            <a:chExt cx="4858599" cy="3554635"/>
          </a:xfrm>
        </p:grpSpPr>
        <p:sp>
          <p:nvSpPr>
            <p:cNvPr id="6" name="CasellaDiTesto 5"/>
            <p:cNvSpPr txBox="1"/>
            <p:nvPr/>
          </p:nvSpPr>
          <p:spPr>
            <a:xfrm>
              <a:off x="4896068" y="5169070"/>
              <a:ext cx="14780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Palatino Linotype" panose="02040502050505030304" pitchFamily="18" charset="0"/>
                </a:rPr>
                <a:t>(</a:t>
              </a:r>
              <a:r>
                <a:rPr lang="it-IT" sz="1000" dirty="0" err="1" smtClean="0">
                  <a:latin typeface="Palatino Linotype" panose="02040502050505030304" pitchFamily="18" charset="0"/>
                </a:rPr>
                <a:t>Scagliusi</a:t>
              </a:r>
              <a:r>
                <a:rPr lang="it-IT" sz="1000" dirty="0" smtClean="0">
                  <a:latin typeface="Palatino Linotype" panose="02040502050505030304" pitchFamily="18" charset="0"/>
                </a:rPr>
                <a:t> </a:t>
              </a:r>
              <a:r>
                <a:rPr lang="it-IT" sz="1000" i="1" dirty="0" smtClean="0">
                  <a:latin typeface="Palatino Linotype" panose="02040502050505030304" pitchFamily="18" charset="0"/>
                </a:rPr>
                <a:t>et al</a:t>
              </a:r>
              <a:r>
                <a:rPr lang="it-IT" sz="1000" dirty="0" smtClean="0">
                  <a:latin typeface="Palatino Linotype" panose="02040502050505030304" pitchFamily="18" charset="0"/>
                </a:rPr>
                <a:t>., 2002 – </a:t>
              </a:r>
              <a:r>
                <a:rPr lang="it-IT" sz="1000" dirty="0" err="1" smtClean="0">
                  <a:latin typeface="Palatino Linotype" panose="02040502050505030304" pitchFamily="18" charset="0"/>
                </a:rPr>
                <a:t>licensed</a:t>
              </a:r>
              <a:r>
                <a:rPr lang="it-IT" sz="1000" dirty="0" smtClean="0">
                  <a:latin typeface="Palatino Linotype" panose="02040502050505030304" pitchFamily="18" charset="0"/>
                </a:rPr>
                <a:t> under </a:t>
              </a:r>
              <a:r>
                <a:rPr lang="it-IT" sz="1000" dirty="0">
                  <a:latin typeface="Palatino Linotype" panose="02040502050505030304" pitchFamily="18" charset="0"/>
                </a:rPr>
                <a:t>the Creative </a:t>
              </a:r>
              <a:r>
                <a:rPr lang="it-IT" sz="1000" dirty="0" err="1">
                  <a:latin typeface="Palatino Linotype" panose="02040502050505030304" pitchFamily="18" charset="0"/>
                </a:rPr>
                <a:t>Commons</a:t>
              </a:r>
              <a:r>
                <a:rPr lang="it-IT" sz="1000" dirty="0">
                  <a:latin typeface="Palatino Linotype" panose="02040502050505030304" pitchFamily="18" charset="0"/>
                </a:rPr>
                <a:t> </a:t>
              </a:r>
              <a:r>
                <a:rPr lang="it-IT" sz="1000" dirty="0" err="1" smtClean="0">
                  <a:latin typeface="Palatino Linotype" panose="02040502050505030304" pitchFamily="18" charset="0"/>
                </a:rPr>
                <a:t>Attribution</a:t>
              </a:r>
              <a:r>
                <a:rPr lang="it-IT" sz="1000" dirty="0" smtClean="0">
                  <a:latin typeface="Palatino Linotype" panose="02040502050505030304" pitchFamily="18" charset="0"/>
                </a:rPr>
                <a:t>.)</a:t>
              </a:r>
              <a:endParaRPr lang="it-IT" sz="1000" dirty="0">
                <a:latin typeface="Palatino Linotype" panose="02040502050505030304" pitchFamily="18" charset="0"/>
              </a:endParaRPr>
            </a:p>
          </p:txBody>
        </p:sp>
        <p:sp>
          <p:nvSpPr>
            <p:cNvPr id="13" name="Freccia bidirezionale orizzontale 12"/>
            <p:cNvSpPr/>
            <p:nvPr/>
          </p:nvSpPr>
          <p:spPr>
            <a:xfrm rot="13726157">
              <a:off x="4203706" y="3776613"/>
              <a:ext cx="914400" cy="160324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Freccia bidirezionale orizzontale 10"/>
            <p:cNvSpPr/>
            <p:nvPr/>
          </p:nvSpPr>
          <p:spPr>
            <a:xfrm rot="18357712">
              <a:off x="2377664" y="3824783"/>
              <a:ext cx="914400" cy="160324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1515523" y="5115385"/>
              <a:ext cx="14820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Palatino Linotype" panose="02040502050505030304" pitchFamily="18" charset="0"/>
                </a:rPr>
                <a:t>(</a:t>
              </a:r>
              <a:r>
                <a:rPr lang="it-IT" sz="1000" dirty="0" err="1" smtClean="0">
                  <a:latin typeface="Palatino Linotype" panose="02040502050505030304" pitchFamily="18" charset="0"/>
                </a:rPr>
                <a:t>Adapted</a:t>
              </a:r>
              <a:r>
                <a:rPr lang="it-IT" sz="1000" dirty="0" smtClean="0">
                  <a:latin typeface="Palatino Linotype" panose="02040502050505030304" pitchFamily="18" charset="0"/>
                </a:rPr>
                <a:t> from </a:t>
              </a:r>
              <a:r>
                <a:rPr lang="it-IT" sz="1000" dirty="0" err="1" smtClean="0">
                  <a:latin typeface="Palatino Linotype" panose="02040502050505030304" pitchFamily="18" charset="0"/>
                </a:rPr>
                <a:t>Wikimedia</a:t>
              </a:r>
              <a:r>
                <a:rPr lang="it-IT" sz="1000" dirty="0" smtClean="0">
                  <a:latin typeface="Palatino Linotype" panose="02040502050505030304" pitchFamily="18" charset="0"/>
                </a:rPr>
                <a:t> </a:t>
              </a:r>
              <a:r>
                <a:rPr lang="it-IT" sz="1000" dirty="0" err="1" smtClean="0">
                  <a:latin typeface="Palatino Linotype" panose="02040502050505030304" pitchFamily="18" charset="0"/>
                </a:rPr>
                <a:t>Commons</a:t>
              </a:r>
              <a:r>
                <a:rPr lang="it-IT" sz="1000" dirty="0" smtClean="0">
                  <a:latin typeface="Palatino Linotype" panose="02040502050505030304" pitchFamily="18" charset="0"/>
                </a:rPr>
                <a:t> - </a:t>
              </a:r>
              <a:r>
                <a:rPr lang="it-IT" sz="1000" dirty="0" err="1">
                  <a:latin typeface="Palatino Linotype" panose="02040502050505030304" pitchFamily="18" charset="0"/>
                </a:rPr>
                <a:t>licensed</a:t>
              </a:r>
              <a:r>
                <a:rPr lang="it-IT" sz="1000" dirty="0">
                  <a:latin typeface="Palatino Linotype" panose="02040502050505030304" pitchFamily="18" charset="0"/>
                </a:rPr>
                <a:t> under the Creative </a:t>
              </a:r>
              <a:r>
                <a:rPr lang="it-IT" sz="1000" dirty="0" err="1">
                  <a:latin typeface="Palatino Linotype" panose="02040502050505030304" pitchFamily="18" charset="0"/>
                </a:rPr>
                <a:t>Commons</a:t>
              </a:r>
              <a:r>
                <a:rPr lang="it-IT" sz="1000" dirty="0">
                  <a:latin typeface="Palatino Linotype" panose="02040502050505030304" pitchFamily="18" charset="0"/>
                </a:rPr>
                <a:t> </a:t>
              </a:r>
              <a:r>
                <a:rPr lang="it-IT" sz="1000" dirty="0" err="1" smtClean="0">
                  <a:latin typeface="Palatino Linotype" panose="02040502050505030304" pitchFamily="18" charset="0"/>
                </a:rPr>
                <a:t>Attribution</a:t>
              </a:r>
              <a:r>
                <a:rPr lang="it-IT" sz="1000" dirty="0" smtClean="0">
                  <a:latin typeface="Palatino Linotype" panose="02040502050505030304" pitchFamily="18" charset="0"/>
                </a:rPr>
                <a:t>.)</a:t>
              </a:r>
              <a:endParaRPr lang="it-IT" sz="1000" dirty="0">
                <a:latin typeface="Palatino Linotype" panose="02040502050505030304" pitchFamily="18" charset="0"/>
              </a:endParaRPr>
            </a:p>
            <a:p>
              <a:r>
                <a:rPr lang="it-IT" sz="1000" dirty="0" smtClean="0">
                  <a:latin typeface="Palatino Linotype" panose="02040502050505030304" pitchFamily="18" charset="0"/>
                </a:rPr>
                <a:t> </a:t>
              </a:r>
              <a:endParaRPr lang="it-IT" sz="1000" dirty="0">
                <a:latin typeface="Palatino Linotype" panose="02040502050505030304" pitchFamily="18" charset="0"/>
              </a:endParaRPr>
            </a:p>
          </p:txBody>
        </p:sp>
        <p:pic>
          <p:nvPicPr>
            <p:cNvPr id="21" name="Immagine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45" t="31843" r="32790" b="12055"/>
            <a:stretch/>
          </p:blipFill>
          <p:spPr>
            <a:xfrm>
              <a:off x="3199047" y="2829307"/>
              <a:ext cx="1108364" cy="1206161"/>
            </a:xfrm>
            <a:prstGeom prst="rect">
              <a:avLst/>
            </a:prstGeom>
          </p:spPr>
        </p:pic>
        <p:pic>
          <p:nvPicPr>
            <p:cNvPr id="23" name="Immagin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9" t="51613" r="36693" b="5376"/>
            <a:stretch/>
          </p:blipFill>
          <p:spPr>
            <a:xfrm>
              <a:off x="1586999" y="4373494"/>
              <a:ext cx="1108434" cy="777849"/>
            </a:xfrm>
            <a:prstGeom prst="rect">
              <a:avLst/>
            </a:prstGeom>
          </p:spPr>
        </p:pic>
        <p:sp>
          <p:nvSpPr>
            <p:cNvPr id="24" name="Freccia bidirezionale orizzontale 23"/>
            <p:cNvSpPr/>
            <p:nvPr/>
          </p:nvSpPr>
          <p:spPr>
            <a:xfrm rot="10800000">
              <a:off x="3199047" y="4666259"/>
              <a:ext cx="1151296" cy="199486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5" name="Immagine 2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56" t="20158" r="36046" b="43270"/>
            <a:stretch/>
          </p:blipFill>
          <p:spPr>
            <a:xfrm>
              <a:off x="5010490" y="4345784"/>
              <a:ext cx="971701" cy="856269"/>
            </a:xfrm>
            <a:prstGeom prst="rect">
              <a:avLst/>
            </a:prstGeom>
          </p:spPr>
        </p:pic>
        <p:sp>
          <p:nvSpPr>
            <p:cNvPr id="29" name="CasellaDiTesto 28"/>
            <p:cNvSpPr txBox="1"/>
            <p:nvPr/>
          </p:nvSpPr>
          <p:spPr>
            <a:xfrm>
              <a:off x="4977684" y="4099563"/>
              <a:ext cx="9962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err="1" smtClean="0">
                  <a:latin typeface="Palatino Linotype" panose="02040502050505030304" pitchFamily="18" charset="0"/>
                </a:rPr>
                <a:t>Pathogen</a:t>
              </a:r>
              <a:endParaRPr lang="it-IT" sz="1400" dirty="0">
                <a:latin typeface="Palatino Linotype" panose="02040502050505030304" pitchFamily="18" charset="0"/>
              </a:endParaRP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1643109" y="4099562"/>
              <a:ext cx="9962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err="1" smtClean="0">
                  <a:latin typeface="Palatino Linotype" panose="02040502050505030304" pitchFamily="18" charset="0"/>
                </a:rPr>
                <a:t>Vector</a:t>
              </a:r>
              <a:endParaRPr lang="it-IT" sz="1400" dirty="0">
                <a:latin typeface="Palatino Linotype" panose="02040502050505030304" pitchFamily="18" charset="0"/>
              </a:endParaRP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3241930" y="2576413"/>
              <a:ext cx="9962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smtClean="0">
                  <a:latin typeface="Palatino Linotype" panose="02040502050505030304" pitchFamily="18" charset="0"/>
                </a:rPr>
                <a:t>Host</a:t>
              </a:r>
              <a:endParaRPr lang="it-IT" sz="1400" dirty="0">
                <a:latin typeface="Palatino Linotype" panose="02040502050505030304" pitchFamily="18" charset="0"/>
              </a:endParaRPr>
            </a:p>
          </p:txBody>
        </p:sp>
      </p:grpSp>
      <p:sp>
        <p:nvSpPr>
          <p:cNvPr id="22" name="Rettangolo 21"/>
          <p:cNvSpPr/>
          <p:nvPr/>
        </p:nvSpPr>
        <p:spPr>
          <a:xfrm>
            <a:off x="501072" y="4068635"/>
            <a:ext cx="2553904" cy="3539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7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Significant</a:t>
            </a:r>
            <a:r>
              <a:rPr lang="it-IT" sz="17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it-IT" sz="17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yield</a:t>
            </a:r>
            <a:r>
              <a:rPr lang="it-IT" sz="17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it-IT" sz="17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losses</a:t>
            </a:r>
            <a:r>
              <a:rPr lang="it-IT" sz="17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!</a:t>
            </a:r>
            <a:endParaRPr lang="it-IT" sz="17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894727" y="4429281"/>
            <a:ext cx="7413564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7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An </a:t>
            </a:r>
            <a:r>
              <a:rPr lang="it-IT" sz="17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estimated</a:t>
            </a:r>
            <a:r>
              <a:rPr lang="it-IT" sz="17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it-IT" sz="17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economic</a:t>
            </a:r>
            <a:r>
              <a:rPr lang="it-IT" sz="17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 impact from $ 25,000 to $ 40,000 per </a:t>
            </a:r>
            <a:r>
              <a:rPr lang="it-IT" sz="17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hectare</a:t>
            </a:r>
            <a:r>
              <a:rPr lang="it-IT" sz="17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, </a:t>
            </a:r>
          </a:p>
          <a:p>
            <a:pPr algn="ctr"/>
            <a:r>
              <a:rPr lang="it-IT" sz="17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in the </a:t>
            </a:r>
            <a:r>
              <a:rPr lang="it-IT" sz="17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absence</a:t>
            </a:r>
            <a:r>
              <a:rPr lang="it-IT" sz="17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 of </a:t>
            </a:r>
            <a:r>
              <a:rPr lang="it-IT" sz="17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any</a:t>
            </a:r>
            <a:r>
              <a:rPr lang="it-IT" sz="17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 control </a:t>
            </a:r>
            <a:r>
              <a:rPr lang="it-IT" sz="17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measure</a:t>
            </a:r>
            <a:r>
              <a:rPr lang="it-IT" sz="17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 (</a:t>
            </a:r>
            <a:r>
              <a:rPr lang="it-IT" sz="17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Atallah</a:t>
            </a:r>
            <a:r>
              <a:rPr lang="it-IT" sz="17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it-IT" sz="1700" b="1" i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et al</a:t>
            </a:r>
            <a:r>
              <a:rPr lang="it-IT" sz="17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alatino Linotype" panose="02040502050505030304" pitchFamily="18" charset="0"/>
              </a:rPr>
              <a:t>., 2012)</a:t>
            </a:r>
            <a:endParaRPr lang="it-IT" sz="17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91448" y="141110"/>
            <a:ext cx="3408852" cy="2557466"/>
            <a:chOff x="5361708" y="3467120"/>
            <a:chExt cx="3255981" cy="2637731"/>
          </a:xfrm>
        </p:grpSpPr>
        <p:grpSp>
          <p:nvGrpSpPr>
            <p:cNvPr id="12" name="Gruppo 11"/>
            <p:cNvGrpSpPr/>
            <p:nvPr/>
          </p:nvGrpSpPr>
          <p:grpSpPr>
            <a:xfrm>
              <a:off x="5361708" y="3900715"/>
              <a:ext cx="3255981" cy="2204136"/>
              <a:chOff x="5361708" y="3900715"/>
              <a:chExt cx="3255981" cy="2204136"/>
            </a:xfrm>
          </p:grpSpPr>
          <p:pic>
            <p:nvPicPr>
              <p:cNvPr id="10" name="Immagine 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8"/>
              <a:stretch/>
            </p:blipFill>
            <p:spPr>
              <a:xfrm>
                <a:off x="5361708" y="3900715"/>
                <a:ext cx="1751995" cy="1348622"/>
              </a:xfrm>
              <a:prstGeom prst="rect">
                <a:avLst/>
              </a:prstGeom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7063885" y="4551047"/>
                <a:ext cx="1331832" cy="1775776"/>
              </a:xfrm>
              <a:prstGeom prst="rect">
                <a:avLst/>
              </a:prstGeom>
            </p:spPr>
          </p:pic>
        </p:grpSp>
        <p:sp>
          <p:nvSpPr>
            <p:cNvPr id="14" name="CasellaDiTesto 13"/>
            <p:cNvSpPr txBox="1"/>
            <p:nvPr/>
          </p:nvSpPr>
          <p:spPr>
            <a:xfrm>
              <a:off x="5444836" y="3467120"/>
              <a:ext cx="1454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latin typeface="Palatino Linotype" panose="02040502050505030304" pitchFamily="18" charset="0"/>
                </a:rPr>
                <a:t>ELISA TEST</a:t>
              </a:r>
              <a:endParaRPr lang="it-IT" dirty="0">
                <a:latin typeface="Palatino Linotype" panose="02040502050505030304" pitchFamily="18" charset="0"/>
              </a:endParaRP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92" y="4989858"/>
            <a:ext cx="5597402" cy="1696686"/>
          </a:xfrm>
          <a:prstGeom prst="rect">
            <a:avLst/>
          </a:prstGeom>
        </p:spPr>
      </p:pic>
      <p:grpSp>
        <p:nvGrpSpPr>
          <p:cNvPr id="50" name="Gruppo 49"/>
          <p:cNvGrpSpPr/>
          <p:nvPr/>
        </p:nvGrpSpPr>
        <p:grpSpPr>
          <a:xfrm>
            <a:off x="6101302" y="561511"/>
            <a:ext cx="3442748" cy="2787822"/>
            <a:chOff x="6598951" y="3549710"/>
            <a:chExt cx="2687781" cy="1915332"/>
          </a:xfrm>
        </p:grpSpPr>
        <p:pic>
          <p:nvPicPr>
            <p:cNvPr id="51" name="Immagine 5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9932" y="3549710"/>
              <a:ext cx="1662033" cy="1515220"/>
            </a:xfrm>
            <a:prstGeom prst="rect">
              <a:avLst/>
            </a:prstGeom>
          </p:spPr>
        </p:pic>
        <p:sp>
          <p:nvSpPr>
            <p:cNvPr id="52" name="CasellaDiTesto 51"/>
            <p:cNvSpPr txBox="1"/>
            <p:nvPr/>
          </p:nvSpPr>
          <p:spPr>
            <a:xfrm>
              <a:off x="6598951" y="5064932"/>
              <a:ext cx="2687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Palatino Linotype" panose="02040502050505030304" pitchFamily="18" charset="0"/>
                </a:rPr>
                <a:t>(Maree </a:t>
              </a:r>
              <a:r>
                <a:rPr lang="it-IT" sz="1000" i="1" dirty="0" smtClean="0">
                  <a:latin typeface="Palatino Linotype" panose="02040502050505030304" pitchFamily="18" charset="0"/>
                </a:rPr>
                <a:t>et al., </a:t>
              </a:r>
              <a:r>
                <a:rPr lang="it-IT" sz="1000" dirty="0" smtClean="0">
                  <a:latin typeface="Palatino Linotype" panose="02040502050505030304" pitchFamily="18" charset="0"/>
                </a:rPr>
                <a:t>2013 – </a:t>
              </a:r>
              <a:r>
                <a:rPr lang="it-IT" sz="1000" dirty="0" err="1" smtClean="0">
                  <a:latin typeface="Palatino Linotype" panose="02040502050505030304" pitchFamily="18" charset="0"/>
                </a:rPr>
                <a:t>licensed</a:t>
              </a:r>
              <a:r>
                <a:rPr lang="it-IT" sz="1000" dirty="0" smtClean="0">
                  <a:latin typeface="Palatino Linotype" panose="02040502050505030304" pitchFamily="18" charset="0"/>
                </a:rPr>
                <a:t> under the Creative </a:t>
              </a:r>
              <a:r>
                <a:rPr lang="it-IT" sz="1000" dirty="0" err="1">
                  <a:latin typeface="Palatino Linotype" panose="02040502050505030304" pitchFamily="18" charset="0"/>
                </a:rPr>
                <a:t>Commons</a:t>
              </a:r>
              <a:r>
                <a:rPr lang="it-IT" sz="1000" dirty="0">
                  <a:latin typeface="Palatino Linotype" panose="02040502050505030304" pitchFamily="18" charset="0"/>
                </a:rPr>
                <a:t> </a:t>
              </a:r>
              <a:r>
                <a:rPr lang="it-IT" sz="1000" dirty="0" err="1" smtClean="0">
                  <a:latin typeface="Palatino Linotype" panose="02040502050505030304" pitchFamily="18" charset="0"/>
                </a:rPr>
                <a:t>Attribution</a:t>
              </a:r>
              <a:r>
                <a:rPr lang="it-IT" sz="1000" dirty="0" smtClean="0">
                  <a:latin typeface="Palatino Linotype" panose="02040502050505030304" pitchFamily="18" charset="0"/>
                </a:rPr>
                <a:t>.)</a:t>
              </a:r>
              <a:endParaRPr lang="it-IT" sz="1000" dirty="0">
                <a:latin typeface="Palatino Linotype" panose="02040502050505030304" pitchFamily="18" charset="0"/>
              </a:endParaRPr>
            </a:p>
          </p:txBody>
        </p:sp>
      </p:grpSp>
      <p:pic>
        <p:nvPicPr>
          <p:cNvPr id="57" name="Immagin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6" y="1042098"/>
            <a:ext cx="2609314" cy="2828789"/>
          </a:xfrm>
          <a:prstGeom prst="rect">
            <a:avLst/>
          </a:prstGeom>
        </p:spPr>
      </p:pic>
      <p:pic>
        <p:nvPicPr>
          <p:cNvPr id="58" name="Immagine 5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5" t="74704" r="27979" b="5705"/>
          <a:stretch/>
        </p:blipFill>
        <p:spPr>
          <a:xfrm>
            <a:off x="4816164" y="3147782"/>
            <a:ext cx="665019" cy="554182"/>
          </a:xfrm>
          <a:prstGeom prst="ellipse">
            <a:avLst/>
          </a:prstGeom>
        </p:spPr>
      </p:pic>
      <p:sp>
        <p:nvSpPr>
          <p:cNvPr id="59" name="Ovale 58"/>
          <p:cNvSpPr/>
          <p:nvPr/>
        </p:nvSpPr>
        <p:spPr>
          <a:xfrm>
            <a:off x="4788456" y="3133927"/>
            <a:ext cx="728807" cy="59574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0" name="Gruppo 59"/>
          <p:cNvGrpSpPr/>
          <p:nvPr/>
        </p:nvGrpSpPr>
        <p:grpSpPr>
          <a:xfrm>
            <a:off x="6525190" y="1644561"/>
            <a:ext cx="1657956" cy="2131274"/>
            <a:chOff x="7192728" y="2330471"/>
            <a:chExt cx="1657956" cy="2131274"/>
          </a:xfrm>
        </p:grpSpPr>
        <p:pic>
          <p:nvPicPr>
            <p:cNvPr id="61" name="Immagine 6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2" t="12786" r="7686" b="8675"/>
            <a:stretch/>
          </p:blipFill>
          <p:spPr>
            <a:xfrm>
              <a:off x="7192728" y="2335531"/>
              <a:ext cx="1657956" cy="2126214"/>
            </a:xfrm>
            <a:prstGeom prst="rect">
              <a:avLst/>
            </a:prstGeom>
          </p:spPr>
        </p:pic>
        <p:sp>
          <p:nvSpPr>
            <p:cNvPr id="62" name="Callout 2 61"/>
            <p:cNvSpPr/>
            <p:nvPr/>
          </p:nvSpPr>
          <p:spPr>
            <a:xfrm>
              <a:off x="7192728" y="2330471"/>
              <a:ext cx="1657956" cy="2131274"/>
            </a:xfrm>
            <a:prstGeom prst="borderCallout2">
              <a:avLst>
                <a:gd name="adj1" fmla="val 18750"/>
                <a:gd name="adj2" fmla="val -8333"/>
                <a:gd name="adj3" fmla="val 18100"/>
                <a:gd name="adj4" fmla="val -32544"/>
                <a:gd name="adj5" fmla="val 65696"/>
                <a:gd name="adj6" fmla="val -69229"/>
              </a:avLst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3" name="Ovale 62"/>
          <p:cNvSpPr/>
          <p:nvPr/>
        </p:nvSpPr>
        <p:spPr>
          <a:xfrm>
            <a:off x="7116116" y="1772734"/>
            <a:ext cx="475846" cy="29871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4" name="Immagine 6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4" t="30931" r="12500" b="26846"/>
          <a:stretch/>
        </p:blipFill>
        <p:spPr>
          <a:xfrm>
            <a:off x="7431246" y="679834"/>
            <a:ext cx="1557497" cy="1263869"/>
          </a:xfrm>
          <a:prstGeom prst="ellipse">
            <a:avLst/>
          </a:prstGeom>
        </p:spPr>
      </p:pic>
      <p:pic>
        <p:nvPicPr>
          <p:cNvPr id="65" name="Immagine 6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349" y="4239828"/>
            <a:ext cx="2610261" cy="1792672"/>
          </a:xfrm>
          <a:prstGeom prst="rect">
            <a:avLst/>
          </a:prstGeom>
        </p:spPr>
      </p:pic>
      <p:sp>
        <p:nvSpPr>
          <p:cNvPr id="66" name="Freccia circolare a sinistra 65"/>
          <p:cNvSpPr/>
          <p:nvPr/>
        </p:nvSpPr>
        <p:spPr>
          <a:xfrm rot="2268186">
            <a:off x="6119789" y="4193232"/>
            <a:ext cx="548339" cy="1037634"/>
          </a:xfrm>
          <a:prstGeom prst="curved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7" name="Ovale 66"/>
          <p:cNvSpPr/>
          <p:nvPr/>
        </p:nvSpPr>
        <p:spPr>
          <a:xfrm>
            <a:off x="3733885" y="2549930"/>
            <a:ext cx="415636" cy="38643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circolare a destra 26"/>
          <p:cNvSpPr/>
          <p:nvPr/>
        </p:nvSpPr>
        <p:spPr>
          <a:xfrm rot="19175301">
            <a:off x="2360310" y="3250840"/>
            <a:ext cx="606457" cy="826748"/>
          </a:xfrm>
          <a:prstGeom prst="curv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471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074"/>
    </mc:Choice>
    <mc:Fallback xmlns="">
      <p:transition spd="slow" advTm="143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  <p:bldP spid="22" grpId="1"/>
      <p:bldP spid="31" grpId="0"/>
      <p:bldP spid="31" grpId="1"/>
      <p:bldP spid="59" grpId="0" animBg="1"/>
      <p:bldP spid="59" grpId="1" animBg="1"/>
      <p:bldP spid="63" grpId="0" animBg="1"/>
      <p:bldP spid="66" grpId="0" animBg="1"/>
      <p:bldP spid="67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7" y="972308"/>
            <a:ext cx="7802064" cy="438211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7" y="972308"/>
            <a:ext cx="7802064" cy="438211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7" y="972308"/>
            <a:ext cx="7802064" cy="438211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7" y="972308"/>
            <a:ext cx="7802064" cy="4382112"/>
          </a:xfrm>
          <a:prstGeom prst="rect">
            <a:avLst/>
          </a:prstGeom>
        </p:spPr>
      </p:pic>
      <p:grpSp>
        <p:nvGrpSpPr>
          <p:cNvPr id="20" name="Gruppo 19"/>
          <p:cNvGrpSpPr/>
          <p:nvPr/>
        </p:nvGrpSpPr>
        <p:grpSpPr>
          <a:xfrm>
            <a:off x="397313" y="4114439"/>
            <a:ext cx="3767513" cy="1523228"/>
            <a:chOff x="256256" y="4483345"/>
            <a:chExt cx="3767513" cy="1523228"/>
          </a:xfrm>
        </p:grpSpPr>
        <p:grpSp>
          <p:nvGrpSpPr>
            <p:cNvPr id="16" name="Gruppo 15"/>
            <p:cNvGrpSpPr/>
            <p:nvPr/>
          </p:nvGrpSpPr>
          <p:grpSpPr>
            <a:xfrm>
              <a:off x="256256" y="4503502"/>
              <a:ext cx="3767513" cy="1503071"/>
              <a:chOff x="1284111" y="4406416"/>
              <a:chExt cx="4253345" cy="1773870"/>
            </a:xfrm>
          </p:grpSpPr>
          <p:sp>
            <p:nvSpPr>
              <p:cNvPr id="17" name="Rectangle 7"/>
              <p:cNvSpPr>
                <a:spLocks noChangeArrowheads="1"/>
              </p:cNvSpPr>
              <p:nvPr/>
            </p:nvSpPr>
            <p:spPr bwMode="auto">
              <a:xfrm>
                <a:off x="1284111" y="5254058"/>
                <a:ext cx="4253345" cy="926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it-IT" sz="1600" dirty="0"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kumimoji="0" lang="en-GB" altLang="it-IT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he electron transfer resistance is about 40 kΩ after immobilization of the GLRaV-3 antibody</a:t>
                </a:r>
                <a:r>
                  <a:rPr kumimoji="0" lang="en-GB" altLang="it-IT" sz="16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Palatino Linotype" panose="0204050205050503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 healthy sample.</a:t>
                </a:r>
                <a:endParaRPr kumimoji="0" lang="it-IT" altLang="it-IT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8" name="Connettore 2 17"/>
              <p:cNvCxnSpPr/>
              <p:nvPr/>
            </p:nvCxnSpPr>
            <p:spPr>
              <a:xfrm flipV="1">
                <a:off x="2175163" y="4406416"/>
                <a:ext cx="166254" cy="6139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Connettore 2 18"/>
            <p:cNvCxnSpPr/>
            <p:nvPr/>
          </p:nvCxnSpPr>
          <p:spPr>
            <a:xfrm flipH="1" flipV="1">
              <a:off x="1474036" y="4483345"/>
              <a:ext cx="114096" cy="520223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3"/>
          <p:cNvSpPr txBox="1"/>
          <p:nvPr/>
        </p:nvSpPr>
        <p:spPr>
          <a:xfrm>
            <a:off x="221343" y="79384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latin typeface="Palatino Linotype" panose="02040502050505030304" pitchFamily="18" charset="0"/>
              </a:rPr>
              <a:t>Results</a:t>
            </a:r>
            <a:r>
              <a:rPr lang="fr-FR" sz="2400" b="1" dirty="0" smtClean="0">
                <a:latin typeface="Palatino Linotype" panose="02040502050505030304" pitchFamily="18" charset="0"/>
              </a:rPr>
              <a:t> and discussion</a:t>
            </a:r>
            <a:endParaRPr lang="fr-FR" sz="2400" b="1" dirty="0">
              <a:latin typeface="Palatino Linotype" panose="02040502050505030304" pitchFamily="18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BE3BC6B6-81A4-40E8-AF1B-FF871C526F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graphicFrame>
        <p:nvGraphicFramePr>
          <p:cNvPr id="24" name="Tabel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555545"/>
              </p:ext>
            </p:extLst>
          </p:nvPr>
        </p:nvGraphicFramePr>
        <p:xfrm>
          <a:off x="5049838" y="1533169"/>
          <a:ext cx="3971924" cy="24035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2435">
                  <a:extLst>
                    <a:ext uri="{9D8B030D-6E8A-4147-A177-3AD203B41FA5}">
                      <a16:colId xmlns:a16="http://schemas.microsoft.com/office/drawing/2014/main" val="3695009036"/>
                    </a:ext>
                  </a:extLst>
                </a:gridCol>
                <a:gridCol w="1300884">
                  <a:extLst>
                    <a:ext uri="{9D8B030D-6E8A-4147-A177-3AD203B41FA5}">
                      <a16:colId xmlns:a16="http://schemas.microsoft.com/office/drawing/2014/main" val="274980504"/>
                    </a:ext>
                  </a:extLst>
                </a:gridCol>
                <a:gridCol w="1318605">
                  <a:extLst>
                    <a:ext uri="{9D8B030D-6E8A-4147-A177-3AD203B41FA5}">
                      <a16:colId xmlns:a16="http://schemas.microsoft.com/office/drawing/2014/main" val="111416730"/>
                    </a:ext>
                  </a:extLst>
                </a:gridCol>
              </a:tblGrid>
              <a:tr h="282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Palatino Linotype" panose="02040502050505030304" pitchFamily="18" charset="0"/>
                        </a:rPr>
                        <a:t>Sample </a:t>
                      </a:r>
                      <a:r>
                        <a:rPr lang="it-IT" sz="1300" dirty="0" err="1">
                          <a:effectLst/>
                          <a:latin typeface="Palatino Linotype" panose="02040502050505030304" pitchFamily="18" charset="0"/>
                        </a:rPr>
                        <a:t>dilution</a:t>
                      </a:r>
                      <a:endParaRPr lang="it-IT" sz="13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Palatino Linotype" panose="02040502050505030304" pitchFamily="18" charset="0"/>
                        </a:rPr>
                        <a:t>LOC</a:t>
                      </a:r>
                      <a:endParaRPr lang="it-IT" sz="13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Palatino Linotype" panose="02040502050505030304" pitchFamily="18" charset="0"/>
                        </a:rPr>
                        <a:t>ELISA</a:t>
                      </a:r>
                      <a:endParaRPr lang="it-IT" sz="13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6268287"/>
                  </a:ext>
                </a:extLst>
              </a:tr>
              <a:tr h="282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Palatino Linotype" panose="02040502050505030304" pitchFamily="18" charset="0"/>
                        </a:rPr>
                        <a:t>1:3</a:t>
                      </a:r>
                      <a:endParaRPr lang="it-IT" sz="13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Palatino Linotype" panose="02040502050505030304" pitchFamily="18" charset="0"/>
                        </a:rPr>
                        <a:t>+</a:t>
                      </a:r>
                      <a:endParaRPr lang="it-IT" sz="13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>
                          <a:effectLst/>
                          <a:latin typeface="Palatino Linotype" panose="02040502050505030304" pitchFamily="18" charset="0"/>
                        </a:rPr>
                        <a:t>+</a:t>
                      </a:r>
                      <a:endParaRPr lang="it-IT" sz="13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9587343"/>
                  </a:ext>
                </a:extLst>
              </a:tr>
              <a:tr h="282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Palatino Linotype" panose="02040502050505030304" pitchFamily="18" charset="0"/>
                        </a:rPr>
                        <a:t>1:5</a:t>
                      </a:r>
                      <a:endParaRPr lang="it-IT" sz="13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>
                          <a:effectLst/>
                          <a:latin typeface="Palatino Linotype" panose="02040502050505030304" pitchFamily="18" charset="0"/>
                        </a:rPr>
                        <a:t>+</a:t>
                      </a:r>
                      <a:endParaRPr lang="it-IT" sz="13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>
                          <a:effectLst/>
                          <a:latin typeface="Palatino Linotype" panose="02040502050505030304" pitchFamily="18" charset="0"/>
                        </a:rPr>
                        <a:t>+</a:t>
                      </a:r>
                      <a:endParaRPr lang="it-IT" sz="13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0416690"/>
                  </a:ext>
                </a:extLst>
              </a:tr>
              <a:tr h="282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>
                          <a:effectLst/>
                          <a:latin typeface="Palatino Linotype" panose="02040502050505030304" pitchFamily="18" charset="0"/>
                        </a:rPr>
                        <a:t>1:10</a:t>
                      </a:r>
                      <a:endParaRPr lang="it-IT" sz="13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>
                          <a:effectLst/>
                          <a:latin typeface="Palatino Linotype" panose="02040502050505030304" pitchFamily="18" charset="0"/>
                        </a:rPr>
                        <a:t>+</a:t>
                      </a:r>
                      <a:endParaRPr lang="it-IT" sz="13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>
                          <a:effectLst/>
                          <a:latin typeface="Palatino Linotype" panose="02040502050505030304" pitchFamily="18" charset="0"/>
                        </a:rPr>
                        <a:t>-</a:t>
                      </a:r>
                      <a:endParaRPr lang="it-IT" sz="13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4761449"/>
                  </a:ext>
                </a:extLst>
              </a:tr>
              <a:tr h="282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Palatino Linotype" panose="02040502050505030304" pitchFamily="18" charset="0"/>
                        </a:rPr>
                        <a:t>1:20</a:t>
                      </a:r>
                      <a:endParaRPr lang="it-IT" sz="13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>
                          <a:effectLst/>
                          <a:latin typeface="Palatino Linotype" panose="02040502050505030304" pitchFamily="18" charset="0"/>
                        </a:rPr>
                        <a:t>+</a:t>
                      </a:r>
                      <a:endParaRPr lang="it-IT" sz="13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Palatino Linotype" panose="02040502050505030304" pitchFamily="18" charset="0"/>
                        </a:rPr>
                        <a:t>-</a:t>
                      </a:r>
                      <a:endParaRPr lang="it-IT" sz="13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7186234"/>
                  </a:ext>
                </a:extLst>
              </a:tr>
              <a:tr h="282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>
                          <a:effectLst/>
                          <a:latin typeface="Palatino Linotype" panose="02040502050505030304" pitchFamily="18" charset="0"/>
                        </a:rPr>
                        <a:t>1:50</a:t>
                      </a:r>
                      <a:endParaRPr lang="it-IT" sz="13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>
                          <a:effectLst/>
                          <a:latin typeface="Palatino Linotype" panose="02040502050505030304" pitchFamily="18" charset="0"/>
                        </a:rPr>
                        <a:t>+</a:t>
                      </a:r>
                      <a:endParaRPr lang="it-IT" sz="13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>
                          <a:effectLst/>
                          <a:latin typeface="Palatino Linotype" panose="02040502050505030304" pitchFamily="18" charset="0"/>
                        </a:rPr>
                        <a:t>-</a:t>
                      </a:r>
                      <a:endParaRPr lang="it-IT" sz="13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7188216"/>
                  </a:ext>
                </a:extLst>
              </a:tr>
              <a:tr h="282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>
                          <a:effectLst/>
                          <a:latin typeface="Palatino Linotype" panose="02040502050505030304" pitchFamily="18" charset="0"/>
                        </a:rPr>
                        <a:t>1:100</a:t>
                      </a:r>
                      <a:endParaRPr lang="it-IT" sz="13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>
                          <a:effectLst/>
                          <a:latin typeface="Palatino Linotype" panose="02040502050505030304" pitchFamily="18" charset="0"/>
                        </a:rPr>
                        <a:t>+</a:t>
                      </a:r>
                      <a:endParaRPr lang="it-IT" sz="13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>
                          <a:effectLst/>
                          <a:latin typeface="Palatino Linotype" panose="02040502050505030304" pitchFamily="18" charset="0"/>
                        </a:rPr>
                        <a:t>-</a:t>
                      </a:r>
                      <a:endParaRPr lang="it-IT" sz="13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6394796"/>
                  </a:ext>
                </a:extLst>
              </a:tr>
              <a:tr h="282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Palatino Linotype" panose="02040502050505030304" pitchFamily="18" charset="0"/>
                        </a:rPr>
                        <a:t>1:1000</a:t>
                      </a:r>
                      <a:endParaRPr lang="it-IT" sz="13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>
                          <a:effectLst/>
                          <a:latin typeface="Palatino Linotype" panose="02040502050505030304" pitchFamily="18" charset="0"/>
                        </a:rPr>
                        <a:t>-</a:t>
                      </a:r>
                      <a:endParaRPr lang="it-IT" sz="130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300" dirty="0">
                          <a:effectLst/>
                          <a:latin typeface="Palatino Linotype" panose="02040502050505030304" pitchFamily="18" charset="0"/>
                        </a:rPr>
                        <a:t>-</a:t>
                      </a:r>
                      <a:endParaRPr lang="it-IT" sz="1300" dirty="0">
                        <a:effectLst/>
                        <a:latin typeface="Palatino Linotype" panose="020405020505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0040315"/>
                  </a:ext>
                </a:extLst>
              </a:tr>
            </a:tbl>
          </a:graphicData>
        </a:graphic>
      </p:graphicFrame>
      <p:sp>
        <p:nvSpPr>
          <p:cNvPr id="25" name="Titolo 1">
            <a:extLst>
              <a:ext uri="{FF2B5EF4-FFF2-40B4-BE49-F238E27FC236}">
                <a16:creationId xmlns:a16="http://schemas.microsoft.com/office/drawing/2014/main" id="{A7951C3A-1EB2-40BB-B90C-64FCC35A6074}"/>
              </a:ext>
            </a:extLst>
          </p:cNvPr>
          <p:cNvSpPr txBox="1">
            <a:spLocks/>
          </p:cNvSpPr>
          <p:nvPr/>
        </p:nvSpPr>
        <p:spPr>
          <a:xfrm>
            <a:off x="6038492" y="927977"/>
            <a:ext cx="1994615" cy="743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 smtClean="0">
                <a:latin typeface="Palatino Linotype" panose="02040502050505030304" pitchFamily="18" charset="0"/>
                <a:cs typeface="Calibri Light"/>
              </a:rPr>
              <a:t>ELISA test</a:t>
            </a:r>
            <a:endParaRPr lang="it-IT" sz="2400" dirty="0">
              <a:latin typeface="Palatino Linotype" panose="02040502050505030304" pitchFamily="18" charset="0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8250805" y="2257406"/>
            <a:ext cx="227205" cy="176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/>
          <p:cNvSpPr/>
          <p:nvPr/>
        </p:nvSpPr>
        <p:spPr>
          <a:xfrm>
            <a:off x="8250805" y="1960432"/>
            <a:ext cx="227205" cy="1762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/>
          <p:cNvSpPr/>
          <p:nvPr/>
        </p:nvSpPr>
        <p:spPr>
          <a:xfrm>
            <a:off x="6958012" y="3365747"/>
            <a:ext cx="185738" cy="1792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10"/>
          <p:cNvGrpSpPr/>
          <p:nvPr/>
        </p:nvGrpSpPr>
        <p:grpSpPr>
          <a:xfrm>
            <a:off x="4802626" y="4369253"/>
            <a:ext cx="3100388" cy="2045826"/>
            <a:chOff x="4651785" y="4576467"/>
            <a:chExt cx="3100388" cy="1932922"/>
          </a:xfrm>
        </p:grpSpPr>
        <p:sp>
          <p:nvSpPr>
            <p:cNvPr id="8" name="Pergamena 2 7"/>
            <p:cNvSpPr/>
            <p:nvPr/>
          </p:nvSpPr>
          <p:spPr>
            <a:xfrm>
              <a:off x="4651785" y="4576467"/>
              <a:ext cx="3100388" cy="1932922"/>
            </a:xfrm>
            <a:prstGeom prst="horizontalScroll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5016911" y="4786308"/>
              <a:ext cx="2657475" cy="1569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latin typeface="Palatino Linotype" panose="02040502050505030304" pitchFamily="18" charset="0"/>
                </a:rPr>
                <a:t>CURRENT DETECTION METHODS</a:t>
              </a:r>
            </a:p>
            <a:p>
              <a:endParaRPr lang="it-IT" sz="1600" dirty="0" smtClean="0">
                <a:latin typeface="Palatino Linotype" panose="02040502050505030304" pitchFamily="18" charset="0"/>
              </a:endParaRPr>
            </a:p>
            <a:p>
              <a:r>
                <a:rPr lang="it-IT" sz="1600" dirty="0" err="1" smtClean="0">
                  <a:latin typeface="Palatino Linotype" panose="02040502050505030304" pitchFamily="18" charset="0"/>
                </a:rPr>
                <a:t>Blouin</a:t>
              </a:r>
              <a:r>
                <a:rPr lang="it-IT" sz="1600" dirty="0">
                  <a:latin typeface="Palatino Linotype" panose="02040502050505030304" pitchFamily="18" charset="0"/>
                </a:rPr>
                <a:t>, A</a:t>
              </a:r>
              <a:r>
                <a:rPr lang="it-IT" sz="1600" dirty="0" smtClean="0">
                  <a:latin typeface="Palatino Linotype" panose="02040502050505030304" pitchFamily="18" charset="0"/>
                </a:rPr>
                <a:t>. </a:t>
              </a:r>
              <a:r>
                <a:rPr lang="it-IT" sz="1600" i="1" dirty="0" smtClean="0">
                  <a:latin typeface="Palatino Linotype" panose="02040502050505030304" pitchFamily="18" charset="0"/>
                </a:rPr>
                <a:t>et al., </a:t>
              </a:r>
              <a:r>
                <a:rPr lang="it-IT" sz="1600" dirty="0" smtClean="0">
                  <a:latin typeface="Palatino Linotype" panose="02040502050505030304" pitchFamily="18" charset="0"/>
                </a:rPr>
                <a:t>2017;</a:t>
              </a:r>
            </a:p>
            <a:p>
              <a:r>
                <a:rPr lang="it-IT" sz="1600" dirty="0" err="1">
                  <a:latin typeface="Palatino Linotype" panose="02040502050505030304" pitchFamily="18" charset="0"/>
                </a:rPr>
                <a:t>Rowhani</a:t>
              </a:r>
              <a:r>
                <a:rPr lang="it-IT" sz="1600" dirty="0">
                  <a:latin typeface="Palatino Linotype" panose="02040502050505030304" pitchFamily="18" charset="0"/>
                </a:rPr>
                <a:t>, A</a:t>
              </a:r>
              <a:r>
                <a:rPr lang="it-IT" sz="1600" dirty="0" smtClean="0">
                  <a:latin typeface="Palatino Linotype" panose="02040502050505030304" pitchFamily="18" charset="0"/>
                </a:rPr>
                <a:t>. </a:t>
              </a:r>
              <a:r>
                <a:rPr lang="it-IT" sz="1600" i="1" dirty="0" smtClean="0">
                  <a:latin typeface="Palatino Linotype" panose="02040502050505030304" pitchFamily="18" charset="0"/>
                </a:rPr>
                <a:t>et al., </a:t>
              </a:r>
              <a:r>
                <a:rPr lang="it-IT" sz="1600" dirty="0" smtClean="0">
                  <a:latin typeface="Palatino Linotype" panose="02040502050505030304" pitchFamily="18" charset="0"/>
                </a:rPr>
                <a:t>2017;</a:t>
              </a:r>
            </a:p>
            <a:p>
              <a:r>
                <a:rPr lang="it-IT" sz="1600" dirty="0" err="1" smtClean="0">
                  <a:latin typeface="Palatino Linotype" panose="02040502050505030304" pitchFamily="18" charset="0"/>
                </a:rPr>
                <a:t>Bendel</a:t>
              </a:r>
              <a:r>
                <a:rPr lang="it-IT" sz="1600" dirty="0" smtClean="0">
                  <a:latin typeface="Palatino Linotype" panose="02040502050505030304" pitchFamily="18" charset="0"/>
                </a:rPr>
                <a:t> </a:t>
              </a:r>
              <a:r>
                <a:rPr lang="it-IT" sz="1600" i="1" dirty="0" smtClean="0">
                  <a:latin typeface="Palatino Linotype" panose="02040502050505030304" pitchFamily="18" charset="0"/>
                </a:rPr>
                <a:t>et al., </a:t>
              </a:r>
              <a:r>
                <a:rPr lang="it-IT" sz="1600" dirty="0" smtClean="0">
                  <a:latin typeface="Palatino Linotype" panose="02040502050505030304" pitchFamily="18" charset="0"/>
                </a:rPr>
                <a:t>2020.</a:t>
              </a:r>
              <a:endParaRPr lang="it-IT" sz="1600" dirty="0">
                <a:latin typeface="Palatino Linotype" panose="02040502050505030304" pitchFamily="18" charset="0"/>
              </a:endParaRPr>
            </a:p>
          </p:txBody>
        </p:sp>
      </p:grpSp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02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54"/>
    </mc:Choice>
    <mc:Fallback xmlns="">
      <p:transition spd="slow" advTm="66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5" grpId="0"/>
      <p:bldP spid="12" grpId="0" animBg="1"/>
      <p:bldP spid="26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0105" y="212726"/>
            <a:ext cx="7886700" cy="1325563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latin typeface="Palatino Linotype" panose="02040502050505030304" pitchFamily="18" charset="0"/>
              </a:rPr>
              <a:t>Conclusions</a:t>
            </a:r>
            <a:r>
              <a:rPr lang="fr-FR" sz="2400" b="1" dirty="0">
                <a:latin typeface="Palatino Linotype" panose="02040502050505030304" pitchFamily="18" charset="0"/>
              </a:rPr>
              <a:t/>
            </a:r>
            <a:br>
              <a:rPr lang="fr-FR" sz="2400" b="1" dirty="0">
                <a:latin typeface="Palatino Linotype" panose="02040502050505030304" pitchFamily="18" charset="0"/>
              </a:rPr>
            </a:br>
            <a:endParaRPr lang="it-IT" sz="2400" dirty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490095" y="1083328"/>
            <a:ext cx="7886700" cy="2031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fr-FR" sz="1800" b="1" dirty="0" smtClean="0">
                <a:latin typeface="Palatino Linotype" panose="02040502050505030304" pitchFamily="18" charset="0"/>
              </a:rPr>
              <a:t>LOC </a:t>
            </a:r>
            <a:r>
              <a:rPr lang="fr-FR" sz="1800" b="1" dirty="0" err="1" smtClean="0">
                <a:latin typeface="Palatino Linotype" panose="02040502050505030304" pitchFamily="18" charset="0"/>
              </a:rPr>
              <a:t>devices</a:t>
            </a:r>
            <a:r>
              <a:rPr lang="fr-FR" sz="1800" b="1" dirty="0" smtClean="0">
                <a:latin typeface="Palatino Linotype" panose="02040502050505030304" pitchFamily="18" charset="0"/>
              </a:rPr>
              <a:t> shows </a:t>
            </a:r>
            <a:r>
              <a:rPr lang="fr-FR" sz="1800" b="1" dirty="0" err="1" smtClean="0">
                <a:latin typeface="Palatino Linotype" panose="02040502050505030304" pitchFamily="18" charset="0"/>
              </a:rPr>
              <a:t>higher</a:t>
            </a:r>
            <a:r>
              <a:rPr lang="fr-FR" sz="1800" b="1" dirty="0" smtClean="0">
                <a:latin typeface="Palatino Linotype" panose="02040502050505030304" pitchFamily="18" charset="0"/>
              </a:rPr>
              <a:t> </a:t>
            </a:r>
            <a:r>
              <a:rPr lang="fr-FR" sz="1800" b="1" dirty="0" err="1" smtClean="0">
                <a:latin typeface="Palatino Linotype" panose="02040502050505030304" pitchFamily="18" charset="0"/>
              </a:rPr>
              <a:t>sensitivity</a:t>
            </a:r>
            <a:r>
              <a:rPr lang="fr-FR" sz="1800" b="1" dirty="0" smtClean="0">
                <a:latin typeface="Palatino Linotype" panose="02040502050505030304" pitchFamily="18" charset="0"/>
              </a:rPr>
              <a:t> </a:t>
            </a:r>
            <a:r>
              <a:rPr lang="fr-FR" sz="1800" b="1" dirty="0" err="1" smtClean="0">
                <a:latin typeface="Palatino Linotype" panose="02040502050505030304" pitchFamily="18" charset="0"/>
              </a:rPr>
              <a:t>compared</a:t>
            </a:r>
            <a:r>
              <a:rPr lang="fr-FR" sz="1800" b="1" dirty="0" smtClean="0">
                <a:latin typeface="Palatino Linotype" panose="02040502050505030304" pitchFamily="18" charset="0"/>
              </a:rPr>
              <a:t> to ELISA test.</a:t>
            </a:r>
            <a:endParaRPr lang="fr-FR" sz="1800" b="1" dirty="0">
              <a:latin typeface="Palatino Linotype" panose="02040502050505030304" pitchFamily="18" charset="0"/>
            </a:endParaRPr>
          </a:p>
          <a:p>
            <a:pPr>
              <a:buClr>
                <a:schemeClr val="accent6"/>
              </a:buClr>
            </a:pPr>
            <a:endParaRPr lang="fr-FR" sz="1800" b="1" dirty="0">
              <a:latin typeface="Palatino Linotype" panose="02040502050505030304" pitchFamily="18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90095" y="3785184"/>
            <a:ext cx="7886700" cy="2031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fr-FR" sz="1800" b="1" dirty="0" smtClean="0">
                <a:latin typeface="Palatino Linotype" panose="02040502050505030304" pitchFamily="18" charset="0"/>
              </a:rPr>
              <a:t>Due to </a:t>
            </a:r>
            <a:r>
              <a:rPr lang="fr-FR" sz="1800" b="1" dirty="0" err="1" smtClean="0">
                <a:latin typeface="Palatino Linotype" panose="02040502050505030304" pitchFamily="18" charset="0"/>
              </a:rPr>
              <a:t>its</a:t>
            </a:r>
            <a:r>
              <a:rPr lang="fr-FR" sz="1800" b="1" dirty="0" smtClean="0">
                <a:latin typeface="Palatino Linotype" panose="02040502050505030304" pitchFamily="18" charset="0"/>
              </a:rPr>
              <a:t> </a:t>
            </a:r>
            <a:r>
              <a:rPr lang="fr-FR" sz="1800" b="1" dirty="0" err="1" smtClean="0">
                <a:latin typeface="Palatino Linotype" panose="02040502050505030304" pitchFamily="18" charset="0"/>
              </a:rPr>
              <a:t>ease</a:t>
            </a:r>
            <a:r>
              <a:rPr lang="fr-FR" sz="1800" b="1" dirty="0" smtClean="0">
                <a:latin typeface="Palatino Linotype" panose="02040502050505030304" pitchFamily="18" charset="0"/>
              </a:rPr>
              <a:t> of use, </a:t>
            </a:r>
            <a:r>
              <a:rPr lang="fr-FR" sz="1800" b="1" dirty="0" err="1" smtClean="0">
                <a:latin typeface="Palatino Linotype" panose="02040502050505030304" pitchFamily="18" charset="0"/>
              </a:rPr>
              <a:t>sensibility</a:t>
            </a:r>
            <a:r>
              <a:rPr lang="fr-FR" sz="1800" b="1" dirty="0" smtClean="0">
                <a:latin typeface="Palatino Linotype" panose="02040502050505030304" pitchFamily="18" charset="0"/>
              </a:rPr>
              <a:t> and </a:t>
            </a:r>
            <a:r>
              <a:rPr lang="fr-FR" sz="1800" b="1" dirty="0" err="1" smtClean="0">
                <a:latin typeface="Palatino Linotype" panose="02040502050505030304" pitchFamily="18" charset="0"/>
              </a:rPr>
              <a:t>specificity</a:t>
            </a:r>
            <a:r>
              <a:rPr lang="fr-FR" sz="1800" b="1" dirty="0" smtClean="0">
                <a:latin typeface="Palatino Linotype" panose="02040502050505030304" pitchFamily="18" charset="0"/>
              </a:rPr>
              <a:t>, </a:t>
            </a:r>
            <a:r>
              <a:rPr lang="fr-FR" sz="1800" b="1" dirty="0" err="1" smtClean="0">
                <a:latin typeface="Palatino Linotype" panose="02040502050505030304" pitchFamily="18" charset="0"/>
              </a:rPr>
              <a:t>is</a:t>
            </a:r>
            <a:r>
              <a:rPr lang="fr-FR" sz="1800" b="1" dirty="0" smtClean="0">
                <a:latin typeface="Palatino Linotype" panose="02040502050505030304" pitchFamily="18" charset="0"/>
              </a:rPr>
              <a:t> possible to </a:t>
            </a:r>
            <a:r>
              <a:rPr lang="fr-FR" sz="1800" b="1" dirty="0" err="1" smtClean="0">
                <a:latin typeface="Palatino Linotype" panose="02040502050505030304" pitchFamily="18" charset="0"/>
              </a:rPr>
              <a:t>extend</a:t>
            </a:r>
            <a:r>
              <a:rPr lang="fr-FR" sz="1800" b="1" dirty="0" smtClean="0">
                <a:latin typeface="Palatino Linotype" panose="02040502050505030304" pitchFamily="18" charset="0"/>
              </a:rPr>
              <a:t> </a:t>
            </a:r>
            <a:r>
              <a:rPr lang="fr-FR" sz="1800" b="1" dirty="0" err="1" smtClean="0">
                <a:latin typeface="Palatino Linotype" panose="02040502050505030304" pitchFamily="18" charset="0"/>
              </a:rPr>
              <a:t>its</a:t>
            </a:r>
            <a:r>
              <a:rPr lang="fr-FR" sz="1800" b="1" dirty="0" smtClean="0">
                <a:latin typeface="Palatino Linotype" panose="02040502050505030304" pitchFamily="18" charset="0"/>
              </a:rPr>
              <a:t> application, for the </a:t>
            </a:r>
            <a:r>
              <a:rPr lang="fr-FR" sz="1800" b="1" dirty="0" err="1" smtClean="0">
                <a:latin typeface="Palatino Linotype" panose="02040502050505030304" pitchFamily="18" charset="0"/>
              </a:rPr>
              <a:t>detection</a:t>
            </a:r>
            <a:r>
              <a:rPr lang="fr-FR" sz="1800" b="1" dirty="0" smtClean="0">
                <a:latin typeface="Palatino Linotype" panose="02040502050505030304" pitchFamily="18" charset="0"/>
              </a:rPr>
              <a:t> of </a:t>
            </a:r>
            <a:r>
              <a:rPr lang="fr-FR" sz="1800" b="1" dirty="0" err="1" smtClean="0">
                <a:latin typeface="Palatino Linotype" panose="02040502050505030304" pitchFamily="18" charset="0"/>
              </a:rPr>
              <a:t>other</a:t>
            </a:r>
            <a:r>
              <a:rPr lang="fr-FR" sz="1800" b="1" dirty="0" smtClean="0">
                <a:latin typeface="Palatino Linotype" panose="02040502050505030304" pitchFamily="18" charset="0"/>
              </a:rPr>
              <a:t> </a:t>
            </a:r>
            <a:r>
              <a:rPr lang="fr-FR" sz="1800" b="1" dirty="0" err="1" smtClean="0">
                <a:latin typeface="Palatino Linotype" panose="02040502050505030304" pitchFamily="18" charset="0"/>
              </a:rPr>
              <a:t>viruses</a:t>
            </a:r>
            <a:r>
              <a:rPr lang="fr-FR" sz="1800" b="1" dirty="0">
                <a:latin typeface="Palatino Linotype" panose="02040502050505030304" pitchFamily="18" charset="0"/>
              </a:rPr>
              <a:t>.</a:t>
            </a:r>
            <a:br>
              <a:rPr lang="fr-FR" sz="1800" b="1" dirty="0">
                <a:latin typeface="Palatino Linotype" panose="02040502050505030304" pitchFamily="18" charset="0"/>
              </a:rPr>
            </a:br>
            <a:endParaRPr lang="it-IT" sz="1800" dirty="0"/>
          </a:p>
          <a:p>
            <a:pPr>
              <a:buClr>
                <a:schemeClr val="accent6"/>
              </a:buClr>
            </a:pPr>
            <a:r>
              <a:rPr lang="fr-FR" sz="1800" b="1" dirty="0" smtClean="0">
                <a:latin typeface="Palatino Linotype" panose="02040502050505030304" pitchFamily="18" charset="0"/>
              </a:rPr>
              <a:t/>
            </a:r>
            <a:br>
              <a:rPr lang="fr-FR" sz="1800" b="1" dirty="0" smtClean="0">
                <a:latin typeface="Palatino Linotype" panose="02040502050505030304" pitchFamily="18" charset="0"/>
              </a:rPr>
            </a:br>
            <a:endParaRPr lang="it-IT" sz="18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E3BC6B6-81A4-40E8-AF1B-FF871C526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90095" y="2208434"/>
            <a:ext cx="7886700" cy="2031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Ø"/>
            </a:pPr>
            <a:r>
              <a:rPr lang="en-GB" sz="1800" b="1" dirty="0">
                <a:latin typeface="Palatino Linotype" panose="02040502050505030304" pitchFamily="18" charset="0"/>
              </a:rPr>
              <a:t>This device can be competitive with conventional diagnostic methods </a:t>
            </a:r>
            <a:r>
              <a:rPr lang="en-GB" sz="1800" b="1" dirty="0" smtClean="0">
                <a:latin typeface="Palatino Linotype" panose="02040502050505030304" pitchFamily="18" charset="0"/>
              </a:rPr>
              <a:t>for costs and </a:t>
            </a:r>
            <a:r>
              <a:rPr lang="en-GB" sz="1800" b="1" dirty="0">
                <a:latin typeface="Palatino Linotype" panose="02040502050505030304" pitchFamily="18" charset="0"/>
              </a:rPr>
              <a:t>portability, making the difference in real time detection of the pathogens.</a:t>
            </a:r>
            <a:endParaRPr lang="fr-FR" sz="1800" b="1" dirty="0">
              <a:latin typeface="Palatino Linotype" panose="0204050205050503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0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87"/>
    </mc:Choice>
    <mc:Fallback xmlns="">
      <p:transition spd="slow" advTm="24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01436" y="5519218"/>
            <a:ext cx="5782289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THANKS FOR </a:t>
            </a:r>
          </a:p>
          <a:p>
            <a:pPr algn="ctr"/>
            <a:r>
              <a:rPr lang="it-IT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alatino Linotype" panose="02040502050505030304" pitchFamily="18" charset="0"/>
              </a:rPr>
              <a:t>YOUR ATTENTION!</a:t>
            </a:r>
            <a:endParaRPr lang="it-IT" sz="4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8"/>
    </mc:Choice>
    <mc:Fallback xmlns="">
      <p:transition spd="slow" advTm="4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431" y="210026"/>
            <a:ext cx="8153400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Palatino Linotype" panose="02040502050505030304" pitchFamily="18" charset="0"/>
              </a:rPr>
              <a:t>Supplementary</a:t>
            </a:r>
            <a:r>
              <a:rPr lang="fr-FR" sz="2400" b="1" dirty="0">
                <a:latin typeface="Palatino Linotype" panose="02040502050505030304" pitchFamily="18" charset="0"/>
              </a:rPr>
              <a:t> </a:t>
            </a:r>
            <a:r>
              <a:rPr lang="fr-FR" sz="2400" b="1" dirty="0" err="1" smtClean="0">
                <a:latin typeface="Palatino Linotype" panose="02040502050505030304" pitchFamily="18" charset="0"/>
              </a:rPr>
              <a:t>Materials</a:t>
            </a:r>
            <a:endParaRPr lang="fr-FR" sz="2400" b="1" dirty="0" smtClean="0">
              <a:latin typeface="Palatino Linotype" panose="02040502050505030304" pitchFamily="18" charset="0"/>
            </a:endParaRPr>
          </a:p>
          <a:p>
            <a:endParaRPr lang="fr-FR" sz="2400" b="1" dirty="0">
              <a:latin typeface="Palatino Linotype" panose="02040502050505030304" pitchFamily="18" charset="0"/>
            </a:endParaRPr>
          </a:p>
          <a:p>
            <a:r>
              <a:rPr lang="fr-FR" dirty="0" smtClean="0">
                <a:latin typeface="Palatino Linotype" panose="02040502050505030304" pitchFamily="18" charset="0"/>
              </a:rPr>
              <a:t>Links:</a:t>
            </a:r>
          </a:p>
          <a:p>
            <a:endParaRPr lang="fr-FR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Palatino Linotype" panose="02040502050505030304" pitchFamily="18" charset="0"/>
              </a:rPr>
              <a:t>Maree</a:t>
            </a:r>
            <a:r>
              <a:rPr lang="it-IT" sz="1600" dirty="0">
                <a:latin typeface="Palatino Linotype" panose="02040502050505030304" pitchFamily="18" charset="0"/>
              </a:rPr>
              <a:t>, H. J.; </a:t>
            </a:r>
            <a:r>
              <a:rPr lang="it-IT" sz="1600" dirty="0" err="1">
                <a:latin typeface="Palatino Linotype" panose="02040502050505030304" pitchFamily="18" charset="0"/>
              </a:rPr>
              <a:t>Almeida</a:t>
            </a:r>
            <a:r>
              <a:rPr lang="it-IT" sz="1600" dirty="0">
                <a:latin typeface="Palatino Linotype" panose="02040502050505030304" pitchFamily="18" charset="0"/>
              </a:rPr>
              <a:t>, R. P. P.; </a:t>
            </a:r>
            <a:r>
              <a:rPr lang="it-IT" sz="1600" dirty="0" err="1">
                <a:latin typeface="Palatino Linotype" panose="02040502050505030304" pitchFamily="18" charset="0"/>
              </a:rPr>
              <a:t>Bester</a:t>
            </a:r>
            <a:r>
              <a:rPr lang="it-IT" sz="1600" dirty="0">
                <a:latin typeface="Palatino Linotype" panose="02040502050505030304" pitchFamily="18" charset="0"/>
              </a:rPr>
              <a:t>, R.; </a:t>
            </a:r>
            <a:r>
              <a:rPr lang="it-IT" sz="1600" dirty="0" err="1">
                <a:latin typeface="Palatino Linotype" panose="02040502050505030304" pitchFamily="18" charset="0"/>
              </a:rPr>
              <a:t>Chooi</a:t>
            </a:r>
            <a:r>
              <a:rPr lang="it-IT" sz="1600" dirty="0">
                <a:latin typeface="Palatino Linotype" panose="02040502050505030304" pitchFamily="18" charset="0"/>
              </a:rPr>
              <a:t>, K. M.; Cohen, D.; </a:t>
            </a:r>
            <a:r>
              <a:rPr lang="it-IT" sz="1600" dirty="0" err="1">
                <a:latin typeface="Palatino Linotype" panose="02040502050505030304" pitchFamily="18" charset="0"/>
              </a:rPr>
              <a:t>Dolja</a:t>
            </a:r>
            <a:r>
              <a:rPr lang="it-IT" sz="1600" dirty="0">
                <a:latin typeface="Palatino Linotype" panose="02040502050505030304" pitchFamily="18" charset="0"/>
              </a:rPr>
              <a:t>, V. V.; </a:t>
            </a:r>
            <a:r>
              <a:rPr lang="it-IT" sz="1600" dirty="0" err="1">
                <a:latin typeface="Palatino Linotype" panose="02040502050505030304" pitchFamily="18" charset="0"/>
              </a:rPr>
              <a:t>Fuchs</a:t>
            </a:r>
            <a:r>
              <a:rPr lang="it-IT" sz="1600" dirty="0">
                <a:latin typeface="Palatino Linotype" panose="02040502050505030304" pitchFamily="18" charset="0"/>
              </a:rPr>
              <a:t>, M. F.; Golino, D. A.; </a:t>
            </a:r>
            <a:r>
              <a:rPr lang="it-IT" sz="1600" dirty="0" err="1">
                <a:latin typeface="Palatino Linotype" panose="02040502050505030304" pitchFamily="18" charset="0"/>
              </a:rPr>
              <a:t>Jooste</a:t>
            </a:r>
            <a:r>
              <a:rPr lang="it-IT" sz="1600" dirty="0">
                <a:latin typeface="Palatino Linotype" panose="02040502050505030304" pitchFamily="18" charset="0"/>
              </a:rPr>
              <a:t>, A. E. C.; Martelli, G. P.; </a:t>
            </a:r>
            <a:r>
              <a:rPr lang="it-IT" sz="1600" dirty="0" err="1">
                <a:latin typeface="Palatino Linotype" panose="02040502050505030304" pitchFamily="18" charset="0"/>
              </a:rPr>
              <a:t>Naidu</a:t>
            </a:r>
            <a:r>
              <a:rPr lang="it-IT" sz="1600" dirty="0">
                <a:latin typeface="Palatino Linotype" panose="02040502050505030304" pitchFamily="18" charset="0"/>
              </a:rPr>
              <a:t>, R. A.; </a:t>
            </a:r>
            <a:r>
              <a:rPr lang="it-IT" sz="1600" dirty="0" err="1">
                <a:latin typeface="Palatino Linotype" panose="02040502050505030304" pitchFamily="18" charset="0"/>
              </a:rPr>
              <a:t>Rowhani</a:t>
            </a:r>
            <a:r>
              <a:rPr lang="it-IT" sz="1600" dirty="0">
                <a:latin typeface="Palatino Linotype" panose="02040502050505030304" pitchFamily="18" charset="0"/>
              </a:rPr>
              <a:t>, A.; </a:t>
            </a:r>
            <a:r>
              <a:rPr lang="it-IT" sz="1600" dirty="0" err="1">
                <a:latin typeface="Palatino Linotype" panose="02040502050505030304" pitchFamily="18" charset="0"/>
              </a:rPr>
              <a:t>Saldarelli</a:t>
            </a:r>
            <a:r>
              <a:rPr lang="it-IT" sz="1600" dirty="0">
                <a:latin typeface="Palatino Linotype" panose="02040502050505030304" pitchFamily="18" charset="0"/>
              </a:rPr>
              <a:t>, P.; </a:t>
            </a:r>
            <a:r>
              <a:rPr lang="it-IT" sz="1600" dirty="0" err="1">
                <a:latin typeface="Palatino Linotype" panose="02040502050505030304" pitchFamily="18" charset="0"/>
              </a:rPr>
              <a:t>Burger</a:t>
            </a:r>
            <a:r>
              <a:rPr lang="it-IT" sz="1600" dirty="0">
                <a:latin typeface="Palatino Linotype" panose="02040502050505030304" pitchFamily="18" charset="0"/>
              </a:rPr>
              <a:t>, J. </a:t>
            </a:r>
            <a:r>
              <a:rPr lang="it-IT" sz="1600" dirty="0" err="1">
                <a:latin typeface="Palatino Linotype" panose="02040502050505030304" pitchFamily="18" charset="0"/>
              </a:rPr>
              <a:t>Grapevine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Leafroll-Associated</a:t>
            </a:r>
            <a:r>
              <a:rPr lang="it-IT" sz="1600" dirty="0">
                <a:latin typeface="Palatino Linotype" panose="02040502050505030304" pitchFamily="18" charset="0"/>
              </a:rPr>
              <a:t> Virus 3. </a:t>
            </a:r>
            <a:r>
              <a:rPr lang="it-IT" sz="1600" i="1" dirty="0">
                <a:latin typeface="Palatino Linotype" panose="02040502050505030304" pitchFamily="18" charset="0"/>
              </a:rPr>
              <a:t>Front. </a:t>
            </a:r>
            <a:r>
              <a:rPr lang="it-IT" sz="1600" i="1" dirty="0" err="1">
                <a:latin typeface="Palatino Linotype" panose="02040502050505030304" pitchFamily="18" charset="0"/>
              </a:rPr>
              <a:t>Microbiol</a:t>
            </a:r>
            <a:r>
              <a:rPr lang="it-IT" sz="1600" i="1" dirty="0">
                <a:latin typeface="Palatino Linotype" panose="02040502050505030304" pitchFamily="18" charset="0"/>
              </a:rPr>
              <a:t>.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b="1" dirty="0">
                <a:latin typeface="Palatino Linotype" panose="02040502050505030304" pitchFamily="18" charset="0"/>
              </a:rPr>
              <a:t>2013</a:t>
            </a:r>
            <a:r>
              <a:rPr lang="it-IT" sz="1600" dirty="0">
                <a:latin typeface="Palatino Linotype" panose="02040502050505030304" pitchFamily="18" charset="0"/>
              </a:rPr>
              <a:t>, </a:t>
            </a:r>
            <a:r>
              <a:rPr lang="it-IT" sz="1600" i="1" dirty="0">
                <a:latin typeface="Palatino Linotype" panose="02040502050505030304" pitchFamily="18" charset="0"/>
              </a:rPr>
              <a:t>4</a:t>
            </a:r>
            <a:r>
              <a:rPr lang="it-IT" sz="1600" dirty="0">
                <a:latin typeface="Palatino Linotype" panose="02040502050505030304" pitchFamily="18" charset="0"/>
              </a:rPr>
              <a:t>. </a:t>
            </a:r>
            <a:r>
              <a:rPr lang="it-IT" sz="1600" dirty="0">
                <a:latin typeface="Palatino Linotype" panose="02040502050505030304" pitchFamily="18" charset="0"/>
                <a:hlinkClick r:id="rId2"/>
              </a:rPr>
              <a:t>https://doi.org/10.3389/fmicb.2013.00082</a:t>
            </a:r>
            <a:r>
              <a:rPr lang="it-IT" sz="1600" dirty="0" smtClean="0">
                <a:latin typeface="Palatino Linotype" panose="0204050205050503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Palatino Linotype" panose="02040502050505030304" pitchFamily="18" charset="0"/>
              </a:rPr>
              <a:t>Scagliusi</a:t>
            </a:r>
            <a:r>
              <a:rPr lang="it-IT" sz="1600" dirty="0">
                <a:latin typeface="Palatino Linotype" panose="02040502050505030304" pitchFamily="18" charset="0"/>
              </a:rPr>
              <a:t>, S. M. M.; Vega, J.; </a:t>
            </a:r>
            <a:r>
              <a:rPr lang="it-IT" sz="1600" dirty="0" err="1">
                <a:latin typeface="Palatino Linotype" panose="02040502050505030304" pitchFamily="18" charset="0"/>
              </a:rPr>
              <a:t>Kuniyuki</a:t>
            </a:r>
            <a:r>
              <a:rPr lang="it-IT" sz="1600" dirty="0">
                <a:latin typeface="Palatino Linotype" panose="02040502050505030304" pitchFamily="18" charset="0"/>
              </a:rPr>
              <a:t>, H. </a:t>
            </a:r>
            <a:r>
              <a:rPr lang="it-IT" sz="1600" dirty="0" err="1">
                <a:latin typeface="Palatino Linotype" panose="02040502050505030304" pitchFamily="18" charset="0"/>
              </a:rPr>
              <a:t>Cytopathology</a:t>
            </a:r>
            <a:r>
              <a:rPr lang="it-IT" sz="1600" dirty="0">
                <a:latin typeface="Palatino Linotype" panose="02040502050505030304" pitchFamily="18" charset="0"/>
              </a:rPr>
              <a:t> of </a:t>
            </a:r>
            <a:r>
              <a:rPr lang="it-IT" sz="1600" dirty="0" err="1">
                <a:latin typeface="Palatino Linotype" panose="02040502050505030304" pitchFamily="18" charset="0"/>
              </a:rPr>
              <a:t>Callus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Cells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Infected</a:t>
            </a:r>
            <a:r>
              <a:rPr lang="it-IT" sz="1600" dirty="0">
                <a:latin typeface="Palatino Linotype" panose="02040502050505030304" pitchFamily="18" charset="0"/>
              </a:rPr>
              <a:t> with </a:t>
            </a:r>
            <a:r>
              <a:rPr lang="it-IT" sz="1600" dirty="0" err="1">
                <a:latin typeface="Palatino Linotype" panose="02040502050505030304" pitchFamily="18" charset="0"/>
              </a:rPr>
              <a:t>Grapevine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Leafroll-Associated</a:t>
            </a:r>
            <a:r>
              <a:rPr lang="it-IT" sz="1600" dirty="0">
                <a:latin typeface="Palatino Linotype" panose="02040502050505030304" pitchFamily="18" charset="0"/>
              </a:rPr>
              <a:t> Virus 3. </a:t>
            </a:r>
            <a:r>
              <a:rPr lang="it-IT" sz="1600" i="1" dirty="0">
                <a:latin typeface="Palatino Linotype" panose="02040502050505030304" pitchFamily="18" charset="0"/>
              </a:rPr>
              <a:t>Fitopatologia Brasileira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b="1" dirty="0">
                <a:latin typeface="Palatino Linotype" panose="02040502050505030304" pitchFamily="18" charset="0"/>
              </a:rPr>
              <a:t>2002</a:t>
            </a:r>
            <a:r>
              <a:rPr lang="it-IT" sz="1600" dirty="0">
                <a:latin typeface="Palatino Linotype" panose="02040502050505030304" pitchFamily="18" charset="0"/>
              </a:rPr>
              <a:t>, </a:t>
            </a:r>
            <a:r>
              <a:rPr lang="it-IT" sz="1600" i="1" dirty="0">
                <a:latin typeface="Palatino Linotype" panose="02040502050505030304" pitchFamily="18" charset="0"/>
              </a:rPr>
              <a:t>27</a:t>
            </a:r>
            <a:r>
              <a:rPr lang="it-IT" sz="1600" dirty="0">
                <a:latin typeface="Palatino Linotype" panose="02040502050505030304" pitchFamily="18" charset="0"/>
              </a:rPr>
              <a:t> (4), 384–388. </a:t>
            </a:r>
            <a:r>
              <a:rPr lang="it-IT" sz="1600" dirty="0">
                <a:latin typeface="Palatino Linotype" panose="02040502050505030304" pitchFamily="18" charset="0"/>
                <a:hlinkClick r:id="rId3"/>
              </a:rPr>
              <a:t>https://doi.org/10.1590/S0100-41582002000400008</a:t>
            </a:r>
            <a:r>
              <a:rPr lang="it-IT" sz="1600" dirty="0" smtClean="0">
                <a:latin typeface="Palatino Linotype" panose="02040502050505030304" pitchFamily="18" charset="0"/>
              </a:rPr>
              <a:t>. </a:t>
            </a:r>
          </a:p>
          <a:p>
            <a:endParaRPr lang="it-IT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Palatino Linotype" panose="02040502050505030304" pitchFamily="18" charset="0"/>
              </a:rPr>
              <a:t>Atallah</a:t>
            </a:r>
            <a:r>
              <a:rPr lang="it-IT" sz="1600" dirty="0">
                <a:latin typeface="Palatino Linotype" panose="02040502050505030304" pitchFamily="18" charset="0"/>
              </a:rPr>
              <a:t>, S. S.; </a:t>
            </a:r>
            <a:r>
              <a:rPr lang="it-IT" sz="1600" dirty="0" err="1">
                <a:latin typeface="Palatino Linotype" panose="02040502050505030304" pitchFamily="18" charset="0"/>
              </a:rPr>
              <a:t>Gómez</a:t>
            </a:r>
            <a:r>
              <a:rPr lang="it-IT" sz="1600" dirty="0">
                <a:latin typeface="Palatino Linotype" panose="02040502050505030304" pitchFamily="18" charset="0"/>
              </a:rPr>
              <a:t>, M. I.; </a:t>
            </a:r>
            <a:r>
              <a:rPr lang="it-IT" sz="1600" dirty="0" err="1">
                <a:latin typeface="Palatino Linotype" panose="02040502050505030304" pitchFamily="18" charset="0"/>
              </a:rPr>
              <a:t>Fuchs</a:t>
            </a:r>
            <a:r>
              <a:rPr lang="it-IT" sz="1600" dirty="0">
                <a:latin typeface="Palatino Linotype" panose="02040502050505030304" pitchFamily="18" charset="0"/>
              </a:rPr>
              <a:t>, M. F.; </a:t>
            </a:r>
            <a:r>
              <a:rPr lang="it-IT" sz="1600" dirty="0" err="1">
                <a:latin typeface="Palatino Linotype" panose="02040502050505030304" pitchFamily="18" charset="0"/>
              </a:rPr>
              <a:t>Martinson</a:t>
            </a:r>
            <a:r>
              <a:rPr lang="it-IT" sz="1600" dirty="0">
                <a:latin typeface="Palatino Linotype" panose="02040502050505030304" pitchFamily="18" charset="0"/>
              </a:rPr>
              <a:t>, T. E. </a:t>
            </a:r>
            <a:r>
              <a:rPr lang="it-IT" sz="1600" dirty="0" err="1">
                <a:latin typeface="Palatino Linotype" panose="02040502050505030304" pitchFamily="18" charset="0"/>
              </a:rPr>
              <a:t>Economic</a:t>
            </a:r>
            <a:r>
              <a:rPr lang="it-IT" sz="1600" dirty="0">
                <a:latin typeface="Palatino Linotype" panose="02040502050505030304" pitchFamily="18" charset="0"/>
              </a:rPr>
              <a:t> Impact of </a:t>
            </a:r>
            <a:r>
              <a:rPr lang="it-IT" sz="1600" dirty="0" err="1">
                <a:latin typeface="Palatino Linotype" panose="02040502050505030304" pitchFamily="18" charset="0"/>
              </a:rPr>
              <a:t>Grapevine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Leafroll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Disease</a:t>
            </a:r>
            <a:r>
              <a:rPr lang="it-IT" sz="1600" dirty="0">
                <a:latin typeface="Palatino Linotype" panose="02040502050505030304" pitchFamily="18" charset="0"/>
              </a:rPr>
              <a:t> on </a:t>
            </a:r>
            <a:r>
              <a:rPr lang="it-IT" sz="1600" dirty="0" err="1">
                <a:latin typeface="Palatino Linotype" panose="02040502050505030304" pitchFamily="18" charset="0"/>
              </a:rPr>
              <a:t>Vitis</a:t>
            </a:r>
            <a:r>
              <a:rPr lang="it-IT" sz="1600" dirty="0">
                <a:latin typeface="Palatino Linotype" panose="02040502050505030304" pitchFamily="18" charset="0"/>
              </a:rPr>
              <a:t> Vinifera Cv. Cabernet </a:t>
            </a:r>
            <a:r>
              <a:rPr lang="it-IT" sz="1600" dirty="0" err="1">
                <a:latin typeface="Palatino Linotype" panose="02040502050505030304" pitchFamily="18" charset="0"/>
              </a:rPr>
              <a:t>Franc</a:t>
            </a:r>
            <a:r>
              <a:rPr lang="it-IT" sz="1600" dirty="0">
                <a:latin typeface="Palatino Linotype" panose="02040502050505030304" pitchFamily="18" charset="0"/>
              </a:rPr>
              <a:t> in Finger </a:t>
            </a:r>
            <a:r>
              <a:rPr lang="it-IT" sz="1600" dirty="0" err="1">
                <a:latin typeface="Palatino Linotype" panose="02040502050505030304" pitchFamily="18" charset="0"/>
              </a:rPr>
              <a:t>Lakes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Vineyards</a:t>
            </a:r>
            <a:r>
              <a:rPr lang="it-IT" sz="1600" dirty="0">
                <a:latin typeface="Palatino Linotype" panose="02040502050505030304" pitchFamily="18" charset="0"/>
              </a:rPr>
              <a:t> of New York. </a:t>
            </a:r>
            <a:r>
              <a:rPr lang="it-IT" sz="1600" i="1" dirty="0" err="1">
                <a:latin typeface="Palatino Linotype" panose="02040502050505030304" pitchFamily="18" charset="0"/>
              </a:rPr>
              <a:t>Am</a:t>
            </a:r>
            <a:r>
              <a:rPr lang="it-IT" sz="1600" i="1" dirty="0">
                <a:latin typeface="Palatino Linotype" panose="02040502050505030304" pitchFamily="18" charset="0"/>
              </a:rPr>
              <a:t> J </a:t>
            </a:r>
            <a:r>
              <a:rPr lang="it-IT" sz="1600" i="1" dirty="0" err="1">
                <a:latin typeface="Palatino Linotype" panose="02040502050505030304" pitchFamily="18" charset="0"/>
              </a:rPr>
              <a:t>Enol</a:t>
            </a:r>
            <a:r>
              <a:rPr lang="it-IT" sz="1600" i="1" dirty="0">
                <a:latin typeface="Palatino Linotype" panose="02040502050505030304" pitchFamily="18" charset="0"/>
              </a:rPr>
              <a:t> </a:t>
            </a:r>
            <a:r>
              <a:rPr lang="it-IT" sz="1600" i="1" dirty="0" err="1">
                <a:latin typeface="Palatino Linotype" panose="02040502050505030304" pitchFamily="18" charset="0"/>
              </a:rPr>
              <a:t>Vitic</a:t>
            </a:r>
            <a:r>
              <a:rPr lang="it-IT" sz="1600" i="1" dirty="0">
                <a:latin typeface="Palatino Linotype" panose="02040502050505030304" pitchFamily="18" charset="0"/>
              </a:rPr>
              <a:t>.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b="1" dirty="0">
                <a:latin typeface="Palatino Linotype" panose="02040502050505030304" pitchFamily="18" charset="0"/>
              </a:rPr>
              <a:t>2012</a:t>
            </a:r>
            <a:r>
              <a:rPr lang="it-IT" sz="1600" dirty="0">
                <a:latin typeface="Palatino Linotype" panose="02040502050505030304" pitchFamily="18" charset="0"/>
              </a:rPr>
              <a:t>, </a:t>
            </a:r>
            <a:r>
              <a:rPr lang="it-IT" sz="1600" i="1" dirty="0">
                <a:latin typeface="Palatino Linotype" panose="02040502050505030304" pitchFamily="18" charset="0"/>
              </a:rPr>
              <a:t>63</a:t>
            </a:r>
            <a:r>
              <a:rPr lang="it-IT" sz="1600" dirty="0">
                <a:latin typeface="Palatino Linotype" panose="02040502050505030304" pitchFamily="18" charset="0"/>
              </a:rPr>
              <a:t> (1), 73–79. </a:t>
            </a:r>
            <a:r>
              <a:rPr lang="it-IT" sz="1600" dirty="0">
                <a:latin typeface="Palatino Linotype" panose="02040502050505030304" pitchFamily="18" charset="0"/>
                <a:hlinkClick r:id="rId4"/>
              </a:rPr>
              <a:t>https://doi.org/10.5344/ajev.2011.11055</a:t>
            </a:r>
            <a:r>
              <a:rPr lang="it-IT" sz="1600" dirty="0">
                <a:latin typeface="Palatino Linotype" panose="02040502050505030304" pitchFamily="18" charset="0"/>
              </a:rPr>
              <a:t>.</a:t>
            </a:r>
          </a:p>
          <a:p>
            <a:endParaRPr lang="it-IT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Palatino Linotype" panose="02040502050505030304" pitchFamily="18" charset="0"/>
              </a:rPr>
              <a:t>Buja, I.; Sabella, E.; Monteduro, A. G.; </a:t>
            </a:r>
            <a:r>
              <a:rPr lang="it-IT" sz="1600" dirty="0" err="1">
                <a:latin typeface="Palatino Linotype" panose="02040502050505030304" pitchFamily="18" charset="0"/>
              </a:rPr>
              <a:t>Chiriacò</a:t>
            </a:r>
            <a:r>
              <a:rPr lang="it-IT" sz="1600" dirty="0">
                <a:latin typeface="Palatino Linotype" panose="02040502050505030304" pitchFamily="18" charset="0"/>
              </a:rPr>
              <a:t>, M. S.; De </a:t>
            </a:r>
            <a:r>
              <a:rPr lang="it-IT" sz="1600" dirty="0" err="1">
                <a:latin typeface="Palatino Linotype" panose="02040502050505030304" pitchFamily="18" charset="0"/>
              </a:rPr>
              <a:t>Bellis</a:t>
            </a:r>
            <a:r>
              <a:rPr lang="it-IT" sz="1600" dirty="0">
                <a:latin typeface="Palatino Linotype" panose="02040502050505030304" pitchFamily="18" charset="0"/>
              </a:rPr>
              <a:t>, L.; </a:t>
            </a:r>
            <a:r>
              <a:rPr lang="it-IT" sz="1600" dirty="0" err="1">
                <a:latin typeface="Palatino Linotype" panose="02040502050505030304" pitchFamily="18" charset="0"/>
              </a:rPr>
              <a:t>Luvisi</a:t>
            </a:r>
            <a:r>
              <a:rPr lang="it-IT" sz="1600" dirty="0">
                <a:latin typeface="Palatino Linotype" panose="02040502050505030304" pitchFamily="18" charset="0"/>
              </a:rPr>
              <a:t>, A.; Maruccio, G. </a:t>
            </a:r>
            <a:r>
              <a:rPr lang="it-IT" sz="1600" dirty="0" err="1">
                <a:latin typeface="Palatino Linotype" panose="02040502050505030304" pitchFamily="18" charset="0"/>
              </a:rPr>
              <a:t>Advances</a:t>
            </a:r>
            <a:r>
              <a:rPr lang="it-IT" sz="1600" dirty="0">
                <a:latin typeface="Palatino Linotype" panose="02040502050505030304" pitchFamily="18" charset="0"/>
              </a:rPr>
              <a:t> in </a:t>
            </a:r>
            <a:r>
              <a:rPr lang="it-IT" sz="1600" dirty="0" err="1">
                <a:latin typeface="Palatino Linotype" panose="02040502050505030304" pitchFamily="18" charset="0"/>
              </a:rPr>
              <a:t>Plant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Disease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Detection</a:t>
            </a:r>
            <a:r>
              <a:rPr lang="it-IT" sz="1600" dirty="0">
                <a:latin typeface="Palatino Linotype" panose="02040502050505030304" pitchFamily="18" charset="0"/>
              </a:rPr>
              <a:t> and </a:t>
            </a:r>
            <a:r>
              <a:rPr lang="it-IT" sz="1600" dirty="0" err="1">
                <a:latin typeface="Palatino Linotype" panose="02040502050505030304" pitchFamily="18" charset="0"/>
              </a:rPr>
              <a:t>Monitoring</a:t>
            </a:r>
            <a:r>
              <a:rPr lang="it-IT" sz="1600" dirty="0">
                <a:latin typeface="Palatino Linotype" panose="02040502050505030304" pitchFamily="18" charset="0"/>
              </a:rPr>
              <a:t>: From </a:t>
            </a:r>
            <a:r>
              <a:rPr lang="it-IT" sz="1600" dirty="0" err="1">
                <a:latin typeface="Palatino Linotype" panose="02040502050505030304" pitchFamily="18" charset="0"/>
              </a:rPr>
              <a:t>Traditional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Assays</a:t>
            </a:r>
            <a:r>
              <a:rPr lang="it-IT" sz="1600" dirty="0">
                <a:latin typeface="Palatino Linotype" panose="02040502050505030304" pitchFamily="18" charset="0"/>
              </a:rPr>
              <a:t> to In-Field </a:t>
            </a:r>
            <a:r>
              <a:rPr lang="it-IT" sz="1600" dirty="0" err="1">
                <a:latin typeface="Palatino Linotype" panose="02040502050505030304" pitchFamily="18" charset="0"/>
              </a:rPr>
              <a:t>Diagnostics</a:t>
            </a:r>
            <a:r>
              <a:rPr lang="it-IT" sz="1600" dirty="0">
                <a:latin typeface="Palatino Linotype" panose="02040502050505030304" pitchFamily="18" charset="0"/>
              </a:rPr>
              <a:t>. </a:t>
            </a:r>
            <a:r>
              <a:rPr lang="it-IT" sz="1600" i="1" dirty="0" err="1">
                <a:latin typeface="Palatino Linotype" panose="02040502050505030304" pitchFamily="18" charset="0"/>
              </a:rPr>
              <a:t>Sensors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b="1" dirty="0">
                <a:latin typeface="Palatino Linotype" panose="02040502050505030304" pitchFamily="18" charset="0"/>
              </a:rPr>
              <a:t>2021</a:t>
            </a:r>
            <a:r>
              <a:rPr lang="it-IT" sz="1600" dirty="0">
                <a:latin typeface="Palatino Linotype" panose="02040502050505030304" pitchFamily="18" charset="0"/>
              </a:rPr>
              <a:t>, </a:t>
            </a:r>
            <a:r>
              <a:rPr lang="it-IT" sz="1600" i="1" dirty="0">
                <a:latin typeface="Palatino Linotype" panose="02040502050505030304" pitchFamily="18" charset="0"/>
              </a:rPr>
              <a:t>21</a:t>
            </a:r>
            <a:r>
              <a:rPr lang="it-IT" sz="1600" dirty="0">
                <a:latin typeface="Palatino Linotype" panose="02040502050505030304" pitchFamily="18" charset="0"/>
              </a:rPr>
              <a:t> (6), 2129. </a:t>
            </a:r>
            <a:r>
              <a:rPr lang="it-IT" sz="1600" dirty="0">
                <a:latin typeface="Palatino Linotype" panose="02040502050505030304" pitchFamily="18" charset="0"/>
                <a:hlinkClick r:id="rId5"/>
              </a:rPr>
              <a:t>https://doi.org/10.3390/s21062129</a:t>
            </a:r>
            <a:r>
              <a:rPr lang="it-IT" sz="1600" dirty="0" smtClean="0">
                <a:latin typeface="Palatino Linotype" panose="0204050205050503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Palatino Linotype" panose="02040502050505030304" pitchFamily="18" charset="0"/>
            </a:endParaRPr>
          </a:p>
          <a:p>
            <a:endParaRPr lang="it-IT" dirty="0">
              <a:latin typeface="Palatino Linotype" panose="02040502050505030304" pitchFamily="18" charset="0"/>
            </a:endParaRPr>
          </a:p>
          <a:p>
            <a:endParaRPr lang="it-IT" dirty="0">
              <a:latin typeface="Palatino Linotype" panose="02040502050505030304" pitchFamily="18" charset="0"/>
            </a:endParaRPr>
          </a:p>
          <a:p>
            <a:endParaRPr lang="it-IT" dirty="0">
              <a:latin typeface="Palatino Linotype" panose="02040502050505030304" pitchFamily="18" charset="0"/>
            </a:endParaRPr>
          </a:p>
          <a:p>
            <a:endParaRPr lang="it-IT" dirty="0">
              <a:latin typeface="Palatino Linotype" panose="02040502050505030304" pitchFamily="18" charset="0"/>
            </a:endParaRPr>
          </a:p>
          <a:p>
            <a:endParaRPr lang="fr-FR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7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C8284-A4AC-47C8-8F50-A7D264AC6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31" y="5715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431" y="210026"/>
            <a:ext cx="81534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Palatino Linotype" panose="02040502050505030304" pitchFamily="18" charset="0"/>
              </a:rPr>
              <a:t>Supplementary</a:t>
            </a:r>
            <a:r>
              <a:rPr lang="fr-FR" sz="2400" b="1" dirty="0">
                <a:latin typeface="Palatino Linotype" panose="02040502050505030304" pitchFamily="18" charset="0"/>
              </a:rPr>
              <a:t> </a:t>
            </a:r>
            <a:r>
              <a:rPr lang="fr-FR" sz="2400" b="1" dirty="0" err="1" smtClean="0">
                <a:latin typeface="Palatino Linotype" panose="02040502050505030304" pitchFamily="18" charset="0"/>
              </a:rPr>
              <a:t>Materials</a:t>
            </a:r>
            <a:endParaRPr lang="fr-FR" sz="2400" b="1" dirty="0" smtClean="0">
              <a:latin typeface="Palatino Linotype" panose="02040502050505030304" pitchFamily="18" charset="0"/>
            </a:endParaRPr>
          </a:p>
          <a:p>
            <a:endParaRPr lang="fr-FR" sz="2400" b="1" dirty="0">
              <a:latin typeface="Palatino Linotype" panose="02040502050505030304" pitchFamily="18" charset="0"/>
            </a:endParaRPr>
          </a:p>
          <a:p>
            <a:r>
              <a:rPr lang="fr-FR" dirty="0" smtClean="0">
                <a:latin typeface="Palatino Linotype" panose="02040502050505030304" pitchFamily="18" charset="0"/>
              </a:rPr>
              <a:t>Links:</a:t>
            </a:r>
          </a:p>
          <a:p>
            <a:endParaRPr lang="fr-FR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Palatino Linotype" panose="02040502050505030304" pitchFamily="18" charset="0"/>
              </a:rPr>
              <a:t>Blouin</a:t>
            </a:r>
            <a:r>
              <a:rPr lang="it-IT" sz="1600" dirty="0">
                <a:latin typeface="Palatino Linotype" panose="02040502050505030304" pitchFamily="18" charset="0"/>
              </a:rPr>
              <a:t>, A. G.; </a:t>
            </a:r>
            <a:r>
              <a:rPr lang="it-IT" sz="1600" dirty="0" err="1">
                <a:latin typeface="Palatino Linotype" panose="02040502050505030304" pitchFamily="18" charset="0"/>
              </a:rPr>
              <a:t>Chooi</a:t>
            </a:r>
            <a:r>
              <a:rPr lang="it-IT" sz="1600" dirty="0">
                <a:latin typeface="Palatino Linotype" panose="02040502050505030304" pitchFamily="18" charset="0"/>
              </a:rPr>
              <a:t>, K. M.; Cohen, D.; </a:t>
            </a:r>
            <a:r>
              <a:rPr lang="it-IT" sz="1600" dirty="0" err="1">
                <a:latin typeface="Palatino Linotype" panose="02040502050505030304" pitchFamily="18" charset="0"/>
              </a:rPr>
              <a:t>MacDiarmid</a:t>
            </a:r>
            <a:r>
              <a:rPr lang="it-IT" sz="1600" dirty="0">
                <a:latin typeface="Palatino Linotype" panose="02040502050505030304" pitchFamily="18" charset="0"/>
              </a:rPr>
              <a:t>, R. M. </a:t>
            </a:r>
            <a:r>
              <a:rPr lang="it-IT" sz="1600" dirty="0" err="1" smtClean="0">
                <a:latin typeface="Palatino Linotype" panose="02040502050505030304" pitchFamily="18" charset="0"/>
              </a:rPr>
              <a:t>Serological</a:t>
            </a:r>
            <a:r>
              <a:rPr lang="it-IT" sz="1600" dirty="0" smtClean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Methods</a:t>
            </a:r>
            <a:r>
              <a:rPr lang="it-IT" sz="1600" dirty="0">
                <a:latin typeface="Palatino Linotype" panose="02040502050505030304" pitchFamily="18" charset="0"/>
              </a:rPr>
              <a:t> for the </a:t>
            </a:r>
            <a:r>
              <a:rPr lang="it-IT" sz="1600" dirty="0" err="1">
                <a:latin typeface="Palatino Linotype" panose="02040502050505030304" pitchFamily="18" charset="0"/>
              </a:rPr>
              <a:t>Detection</a:t>
            </a:r>
            <a:r>
              <a:rPr lang="it-IT" sz="1600" dirty="0">
                <a:latin typeface="Palatino Linotype" panose="02040502050505030304" pitchFamily="18" charset="0"/>
              </a:rPr>
              <a:t> of Major </a:t>
            </a:r>
            <a:r>
              <a:rPr lang="it-IT" sz="1600" dirty="0" err="1">
                <a:latin typeface="Palatino Linotype" panose="02040502050505030304" pitchFamily="18" charset="0"/>
              </a:rPr>
              <a:t>Grapevine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Viruses</a:t>
            </a:r>
            <a:r>
              <a:rPr lang="it-IT" sz="1600" dirty="0">
                <a:latin typeface="Palatino Linotype" panose="02040502050505030304" pitchFamily="18" charset="0"/>
              </a:rPr>
              <a:t>. In </a:t>
            </a:r>
            <a:r>
              <a:rPr lang="it-IT" sz="1600" i="1" dirty="0" err="1">
                <a:latin typeface="Palatino Linotype" panose="02040502050505030304" pitchFamily="18" charset="0"/>
              </a:rPr>
              <a:t>Grapevine</a:t>
            </a:r>
            <a:r>
              <a:rPr lang="it-IT" sz="1600" i="1" dirty="0">
                <a:latin typeface="Palatino Linotype" panose="02040502050505030304" pitchFamily="18" charset="0"/>
              </a:rPr>
              <a:t> </a:t>
            </a:r>
            <a:r>
              <a:rPr lang="it-IT" sz="1600" i="1" dirty="0" err="1">
                <a:latin typeface="Palatino Linotype" panose="02040502050505030304" pitchFamily="18" charset="0"/>
              </a:rPr>
              <a:t>Viruses</a:t>
            </a:r>
            <a:r>
              <a:rPr lang="it-IT" sz="1600" i="1" dirty="0">
                <a:latin typeface="Palatino Linotype" panose="02040502050505030304" pitchFamily="18" charset="0"/>
              </a:rPr>
              <a:t>: </a:t>
            </a:r>
            <a:r>
              <a:rPr lang="it-IT" sz="1600" i="1" dirty="0" err="1">
                <a:latin typeface="Palatino Linotype" panose="02040502050505030304" pitchFamily="18" charset="0"/>
              </a:rPr>
              <a:t>Molecular</a:t>
            </a:r>
            <a:r>
              <a:rPr lang="it-IT" sz="1600" i="1" dirty="0">
                <a:latin typeface="Palatino Linotype" panose="02040502050505030304" pitchFamily="18" charset="0"/>
              </a:rPr>
              <a:t> </a:t>
            </a:r>
            <a:r>
              <a:rPr lang="it-IT" sz="1600" i="1" dirty="0" err="1">
                <a:latin typeface="Palatino Linotype" panose="02040502050505030304" pitchFamily="18" charset="0"/>
              </a:rPr>
              <a:t>Biology</a:t>
            </a:r>
            <a:r>
              <a:rPr lang="it-IT" sz="1600" i="1" dirty="0">
                <a:latin typeface="Palatino Linotype" panose="02040502050505030304" pitchFamily="18" charset="0"/>
              </a:rPr>
              <a:t>, </a:t>
            </a:r>
            <a:r>
              <a:rPr lang="it-IT" sz="1600" i="1" dirty="0" err="1">
                <a:latin typeface="Palatino Linotype" panose="02040502050505030304" pitchFamily="18" charset="0"/>
              </a:rPr>
              <a:t>Diagnostics</a:t>
            </a:r>
            <a:r>
              <a:rPr lang="it-IT" sz="1600" i="1" dirty="0">
                <a:latin typeface="Palatino Linotype" panose="02040502050505030304" pitchFamily="18" charset="0"/>
              </a:rPr>
              <a:t> and Management</a:t>
            </a:r>
            <a:r>
              <a:rPr lang="it-IT" sz="1600" dirty="0">
                <a:latin typeface="Palatino Linotype" panose="02040502050505030304" pitchFamily="18" charset="0"/>
              </a:rPr>
              <a:t>; </a:t>
            </a:r>
            <a:r>
              <a:rPr lang="it-IT" sz="1600" dirty="0" err="1">
                <a:latin typeface="Palatino Linotype" panose="02040502050505030304" pitchFamily="18" charset="0"/>
              </a:rPr>
              <a:t>Meng</a:t>
            </a:r>
            <a:r>
              <a:rPr lang="it-IT" sz="1600" dirty="0">
                <a:latin typeface="Palatino Linotype" panose="02040502050505030304" pitchFamily="18" charset="0"/>
              </a:rPr>
              <a:t>, B., Martelli, G. P., Golino, D. A., </a:t>
            </a:r>
            <a:r>
              <a:rPr lang="it-IT" sz="1600" dirty="0" err="1">
                <a:latin typeface="Palatino Linotype" panose="02040502050505030304" pitchFamily="18" charset="0"/>
              </a:rPr>
              <a:t>Fuchs</a:t>
            </a:r>
            <a:r>
              <a:rPr lang="it-IT" sz="1600" dirty="0">
                <a:latin typeface="Palatino Linotype" panose="02040502050505030304" pitchFamily="18" charset="0"/>
              </a:rPr>
              <a:t>, M., </a:t>
            </a:r>
            <a:r>
              <a:rPr lang="it-IT" sz="1600" dirty="0" err="1">
                <a:latin typeface="Palatino Linotype" panose="02040502050505030304" pitchFamily="18" charset="0"/>
              </a:rPr>
              <a:t>Eds</a:t>
            </a:r>
            <a:r>
              <a:rPr lang="it-IT" sz="1600" dirty="0">
                <a:latin typeface="Palatino Linotype" panose="02040502050505030304" pitchFamily="18" charset="0"/>
              </a:rPr>
              <a:t>.; </a:t>
            </a:r>
            <a:r>
              <a:rPr lang="it-IT" sz="1600" dirty="0" err="1">
                <a:latin typeface="Palatino Linotype" panose="02040502050505030304" pitchFamily="18" charset="0"/>
              </a:rPr>
              <a:t>Springer</a:t>
            </a:r>
            <a:r>
              <a:rPr lang="it-IT" sz="1600" dirty="0">
                <a:latin typeface="Palatino Linotype" panose="02040502050505030304" pitchFamily="18" charset="0"/>
              </a:rPr>
              <a:t> International Publishing: Cham, 2017; </a:t>
            </a:r>
            <a:r>
              <a:rPr lang="it-IT" sz="1600" dirty="0" err="1">
                <a:latin typeface="Palatino Linotype" panose="02040502050505030304" pitchFamily="18" charset="0"/>
              </a:rPr>
              <a:t>pp</a:t>
            </a:r>
            <a:r>
              <a:rPr lang="it-IT" sz="1600" dirty="0">
                <a:latin typeface="Palatino Linotype" panose="02040502050505030304" pitchFamily="18" charset="0"/>
              </a:rPr>
              <a:t> 409–429. </a:t>
            </a:r>
            <a:r>
              <a:rPr lang="it-IT" sz="1600" dirty="0">
                <a:latin typeface="Palatino Linotype" panose="02040502050505030304" pitchFamily="18" charset="0"/>
                <a:hlinkClick r:id="rId2"/>
              </a:rPr>
              <a:t>https://doi.org/10.1007/978-3-319-57706-7_21</a:t>
            </a:r>
            <a:r>
              <a:rPr lang="it-IT" sz="1600" dirty="0">
                <a:latin typeface="Palatino Linotype" panose="02040502050505030304" pitchFamily="18" charset="0"/>
              </a:rPr>
              <a:t>.</a:t>
            </a:r>
          </a:p>
          <a:p>
            <a:endParaRPr lang="it-IT" sz="16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Palatino Linotype" panose="02040502050505030304" pitchFamily="18" charset="0"/>
              </a:rPr>
              <a:t>Rowhani</a:t>
            </a:r>
            <a:r>
              <a:rPr lang="it-IT" sz="1600" dirty="0">
                <a:latin typeface="Palatino Linotype" panose="02040502050505030304" pitchFamily="18" charset="0"/>
              </a:rPr>
              <a:t>, A.; </a:t>
            </a:r>
            <a:r>
              <a:rPr lang="it-IT" sz="1600" dirty="0" err="1">
                <a:latin typeface="Palatino Linotype" panose="02040502050505030304" pitchFamily="18" charset="0"/>
              </a:rPr>
              <a:t>Osman</a:t>
            </a:r>
            <a:r>
              <a:rPr lang="it-IT" sz="1600" dirty="0">
                <a:latin typeface="Palatino Linotype" panose="02040502050505030304" pitchFamily="18" charset="0"/>
              </a:rPr>
              <a:t>, F.; </a:t>
            </a:r>
            <a:r>
              <a:rPr lang="it-IT" sz="1600" dirty="0" err="1">
                <a:latin typeface="Palatino Linotype" panose="02040502050505030304" pitchFamily="18" charset="0"/>
              </a:rPr>
              <a:t>Daubert</a:t>
            </a:r>
            <a:r>
              <a:rPr lang="it-IT" sz="1600" dirty="0">
                <a:latin typeface="Palatino Linotype" panose="02040502050505030304" pitchFamily="18" charset="0"/>
              </a:rPr>
              <a:t>, S. D.; Al </a:t>
            </a:r>
            <a:r>
              <a:rPr lang="it-IT" sz="1600" dirty="0" err="1">
                <a:latin typeface="Palatino Linotype" panose="02040502050505030304" pitchFamily="18" charset="0"/>
              </a:rPr>
              <a:t>Rwahnih</a:t>
            </a:r>
            <a:r>
              <a:rPr lang="it-IT" sz="1600" dirty="0">
                <a:latin typeface="Palatino Linotype" panose="02040502050505030304" pitchFamily="18" charset="0"/>
              </a:rPr>
              <a:t>, M.; </a:t>
            </a:r>
            <a:r>
              <a:rPr lang="it-IT" sz="1600" dirty="0" err="1">
                <a:latin typeface="Palatino Linotype" panose="02040502050505030304" pitchFamily="18" charset="0"/>
              </a:rPr>
              <a:t>Saldarelli</a:t>
            </a:r>
            <a:r>
              <a:rPr lang="it-IT" sz="1600" dirty="0">
                <a:latin typeface="Palatino Linotype" panose="02040502050505030304" pitchFamily="18" charset="0"/>
              </a:rPr>
              <a:t>, P. </a:t>
            </a:r>
            <a:r>
              <a:rPr lang="it-IT" sz="1600" dirty="0" err="1" smtClean="0">
                <a:latin typeface="Palatino Linotype" panose="02040502050505030304" pitchFamily="18" charset="0"/>
              </a:rPr>
              <a:t>Polymerase</a:t>
            </a:r>
            <a:r>
              <a:rPr lang="it-IT" sz="1600" dirty="0" smtClean="0">
                <a:latin typeface="Palatino Linotype" panose="02040502050505030304" pitchFamily="18" charset="0"/>
              </a:rPr>
              <a:t> </a:t>
            </a:r>
            <a:r>
              <a:rPr lang="it-IT" sz="1600" dirty="0">
                <a:latin typeface="Palatino Linotype" panose="02040502050505030304" pitchFamily="18" charset="0"/>
              </a:rPr>
              <a:t>Chain </a:t>
            </a:r>
            <a:r>
              <a:rPr lang="it-IT" sz="1600" dirty="0" err="1">
                <a:latin typeface="Palatino Linotype" panose="02040502050505030304" pitchFamily="18" charset="0"/>
              </a:rPr>
              <a:t>Reaction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Methods</a:t>
            </a:r>
            <a:r>
              <a:rPr lang="it-IT" sz="1600" dirty="0">
                <a:latin typeface="Palatino Linotype" panose="02040502050505030304" pitchFamily="18" charset="0"/>
              </a:rPr>
              <a:t> for the </a:t>
            </a:r>
            <a:r>
              <a:rPr lang="it-IT" sz="1600" dirty="0" err="1">
                <a:latin typeface="Palatino Linotype" panose="02040502050505030304" pitchFamily="18" charset="0"/>
              </a:rPr>
              <a:t>Detection</a:t>
            </a:r>
            <a:r>
              <a:rPr lang="it-IT" sz="1600" dirty="0">
                <a:latin typeface="Palatino Linotype" panose="02040502050505030304" pitchFamily="18" charset="0"/>
              </a:rPr>
              <a:t> of </a:t>
            </a:r>
            <a:r>
              <a:rPr lang="it-IT" sz="1600" dirty="0" err="1">
                <a:latin typeface="Palatino Linotype" panose="02040502050505030304" pitchFamily="18" charset="0"/>
              </a:rPr>
              <a:t>Grapevine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Viruses</a:t>
            </a:r>
            <a:r>
              <a:rPr lang="it-IT" sz="1600" dirty="0">
                <a:latin typeface="Palatino Linotype" panose="02040502050505030304" pitchFamily="18" charset="0"/>
              </a:rPr>
              <a:t> and </a:t>
            </a:r>
            <a:r>
              <a:rPr lang="it-IT" sz="1600" dirty="0" err="1">
                <a:latin typeface="Palatino Linotype" panose="02040502050505030304" pitchFamily="18" charset="0"/>
              </a:rPr>
              <a:t>Viroids</a:t>
            </a:r>
            <a:r>
              <a:rPr lang="it-IT" sz="1600" dirty="0">
                <a:latin typeface="Palatino Linotype" panose="02040502050505030304" pitchFamily="18" charset="0"/>
              </a:rPr>
              <a:t>. In </a:t>
            </a:r>
            <a:r>
              <a:rPr lang="it-IT" sz="1600" i="1" dirty="0" err="1">
                <a:latin typeface="Palatino Linotype" panose="02040502050505030304" pitchFamily="18" charset="0"/>
              </a:rPr>
              <a:t>Grapevine</a:t>
            </a:r>
            <a:r>
              <a:rPr lang="it-IT" sz="1600" i="1" dirty="0">
                <a:latin typeface="Palatino Linotype" panose="02040502050505030304" pitchFamily="18" charset="0"/>
              </a:rPr>
              <a:t> </a:t>
            </a:r>
            <a:r>
              <a:rPr lang="it-IT" sz="1600" i="1" dirty="0" err="1">
                <a:latin typeface="Palatino Linotype" panose="02040502050505030304" pitchFamily="18" charset="0"/>
              </a:rPr>
              <a:t>Viruses</a:t>
            </a:r>
            <a:r>
              <a:rPr lang="it-IT" sz="1600" i="1" dirty="0">
                <a:latin typeface="Palatino Linotype" panose="02040502050505030304" pitchFamily="18" charset="0"/>
              </a:rPr>
              <a:t>: </a:t>
            </a:r>
            <a:r>
              <a:rPr lang="it-IT" sz="1600" i="1" dirty="0" err="1">
                <a:latin typeface="Palatino Linotype" panose="02040502050505030304" pitchFamily="18" charset="0"/>
              </a:rPr>
              <a:t>Molecular</a:t>
            </a:r>
            <a:r>
              <a:rPr lang="it-IT" sz="1600" i="1" dirty="0">
                <a:latin typeface="Palatino Linotype" panose="02040502050505030304" pitchFamily="18" charset="0"/>
              </a:rPr>
              <a:t> </a:t>
            </a:r>
            <a:r>
              <a:rPr lang="it-IT" sz="1600" i="1" dirty="0" err="1">
                <a:latin typeface="Palatino Linotype" panose="02040502050505030304" pitchFamily="18" charset="0"/>
              </a:rPr>
              <a:t>Biology</a:t>
            </a:r>
            <a:r>
              <a:rPr lang="it-IT" sz="1600" i="1" dirty="0">
                <a:latin typeface="Palatino Linotype" panose="02040502050505030304" pitchFamily="18" charset="0"/>
              </a:rPr>
              <a:t>, </a:t>
            </a:r>
            <a:r>
              <a:rPr lang="it-IT" sz="1600" i="1" dirty="0" err="1">
                <a:latin typeface="Palatino Linotype" panose="02040502050505030304" pitchFamily="18" charset="0"/>
              </a:rPr>
              <a:t>Diagnostics</a:t>
            </a:r>
            <a:r>
              <a:rPr lang="it-IT" sz="1600" i="1" dirty="0">
                <a:latin typeface="Palatino Linotype" panose="02040502050505030304" pitchFamily="18" charset="0"/>
              </a:rPr>
              <a:t> and Management</a:t>
            </a:r>
            <a:r>
              <a:rPr lang="it-IT" sz="1600" dirty="0">
                <a:latin typeface="Palatino Linotype" panose="02040502050505030304" pitchFamily="18" charset="0"/>
              </a:rPr>
              <a:t>; </a:t>
            </a:r>
            <a:r>
              <a:rPr lang="it-IT" sz="1600" dirty="0" err="1">
                <a:latin typeface="Palatino Linotype" panose="02040502050505030304" pitchFamily="18" charset="0"/>
              </a:rPr>
              <a:t>Meng</a:t>
            </a:r>
            <a:r>
              <a:rPr lang="it-IT" sz="1600" dirty="0">
                <a:latin typeface="Palatino Linotype" panose="02040502050505030304" pitchFamily="18" charset="0"/>
              </a:rPr>
              <a:t>, B., Martelli, G. P., Golino, D. A., </a:t>
            </a:r>
            <a:r>
              <a:rPr lang="it-IT" sz="1600" dirty="0" err="1">
                <a:latin typeface="Palatino Linotype" panose="02040502050505030304" pitchFamily="18" charset="0"/>
              </a:rPr>
              <a:t>Fuchs</a:t>
            </a:r>
            <a:r>
              <a:rPr lang="it-IT" sz="1600" dirty="0">
                <a:latin typeface="Palatino Linotype" panose="02040502050505030304" pitchFamily="18" charset="0"/>
              </a:rPr>
              <a:t>, M., </a:t>
            </a:r>
            <a:r>
              <a:rPr lang="it-IT" sz="1600" dirty="0" err="1">
                <a:latin typeface="Palatino Linotype" panose="02040502050505030304" pitchFamily="18" charset="0"/>
              </a:rPr>
              <a:t>Eds</a:t>
            </a:r>
            <a:r>
              <a:rPr lang="it-IT" sz="1600" dirty="0">
                <a:latin typeface="Palatino Linotype" panose="02040502050505030304" pitchFamily="18" charset="0"/>
              </a:rPr>
              <a:t>.; </a:t>
            </a:r>
            <a:r>
              <a:rPr lang="it-IT" sz="1600" dirty="0" err="1">
                <a:latin typeface="Palatino Linotype" panose="02040502050505030304" pitchFamily="18" charset="0"/>
              </a:rPr>
              <a:t>Springer</a:t>
            </a:r>
            <a:r>
              <a:rPr lang="it-IT" sz="1600" dirty="0">
                <a:latin typeface="Palatino Linotype" panose="02040502050505030304" pitchFamily="18" charset="0"/>
              </a:rPr>
              <a:t> International Publishing: Cham, 2017; </a:t>
            </a:r>
            <a:r>
              <a:rPr lang="it-IT" sz="1600" dirty="0" err="1">
                <a:latin typeface="Palatino Linotype" panose="02040502050505030304" pitchFamily="18" charset="0"/>
              </a:rPr>
              <a:t>pp</a:t>
            </a:r>
            <a:r>
              <a:rPr lang="it-IT" sz="1600" dirty="0">
                <a:latin typeface="Palatino Linotype" panose="02040502050505030304" pitchFamily="18" charset="0"/>
              </a:rPr>
              <a:t> 431–450. </a:t>
            </a:r>
            <a:r>
              <a:rPr lang="it-IT" sz="1600" dirty="0">
                <a:latin typeface="Palatino Linotype" panose="02040502050505030304" pitchFamily="18" charset="0"/>
                <a:hlinkClick r:id="rId3"/>
              </a:rPr>
              <a:t>https://doi.org/10.1007/978-3-319-57706-7_22</a:t>
            </a:r>
            <a:r>
              <a:rPr lang="it-IT" sz="1600" dirty="0" smtClean="0">
                <a:latin typeface="Palatino Linotype" panose="0204050205050503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Palatino Linotype" panose="02040502050505030304" pitchFamily="18" charset="0"/>
              </a:rPr>
              <a:t>Bendel</a:t>
            </a:r>
            <a:r>
              <a:rPr lang="it-IT" sz="1600" dirty="0">
                <a:latin typeface="Palatino Linotype" panose="02040502050505030304" pitchFamily="18" charset="0"/>
              </a:rPr>
              <a:t>, N.; </a:t>
            </a:r>
            <a:r>
              <a:rPr lang="it-IT" sz="1600" dirty="0" err="1">
                <a:latin typeface="Palatino Linotype" panose="02040502050505030304" pitchFamily="18" charset="0"/>
              </a:rPr>
              <a:t>Kicherer</a:t>
            </a:r>
            <a:r>
              <a:rPr lang="it-IT" sz="1600" dirty="0">
                <a:latin typeface="Palatino Linotype" panose="02040502050505030304" pitchFamily="18" charset="0"/>
              </a:rPr>
              <a:t>, A.; </a:t>
            </a:r>
            <a:r>
              <a:rPr lang="it-IT" sz="1600" dirty="0" err="1">
                <a:latin typeface="Palatino Linotype" panose="02040502050505030304" pitchFamily="18" charset="0"/>
              </a:rPr>
              <a:t>Backhaus</a:t>
            </a:r>
            <a:r>
              <a:rPr lang="it-IT" sz="1600" dirty="0">
                <a:latin typeface="Palatino Linotype" panose="02040502050505030304" pitchFamily="18" charset="0"/>
              </a:rPr>
              <a:t>, A.; </a:t>
            </a:r>
            <a:r>
              <a:rPr lang="it-IT" sz="1600" dirty="0" err="1">
                <a:latin typeface="Palatino Linotype" panose="02040502050505030304" pitchFamily="18" charset="0"/>
              </a:rPr>
              <a:t>Köckerling</a:t>
            </a:r>
            <a:r>
              <a:rPr lang="it-IT" sz="1600" dirty="0">
                <a:latin typeface="Palatino Linotype" panose="02040502050505030304" pitchFamily="18" charset="0"/>
              </a:rPr>
              <a:t>, J.; </a:t>
            </a:r>
            <a:r>
              <a:rPr lang="it-IT" sz="1600" dirty="0" err="1">
                <a:latin typeface="Palatino Linotype" panose="02040502050505030304" pitchFamily="18" charset="0"/>
              </a:rPr>
              <a:t>Maixner</a:t>
            </a:r>
            <a:r>
              <a:rPr lang="it-IT" sz="1600" dirty="0">
                <a:latin typeface="Palatino Linotype" panose="02040502050505030304" pitchFamily="18" charset="0"/>
              </a:rPr>
              <a:t>, M.; </a:t>
            </a:r>
            <a:r>
              <a:rPr lang="it-IT" sz="1600" dirty="0" err="1">
                <a:latin typeface="Palatino Linotype" panose="02040502050505030304" pitchFamily="18" charset="0"/>
              </a:rPr>
              <a:t>Bleser</a:t>
            </a:r>
            <a:r>
              <a:rPr lang="it-IT" sz="1600" dirty="0">
                <a:latin typeface="Palatino Linotype" panose="02040502050505030304" pitchFamily="18" charset="0"/>
              </a:rPr>
              <a:t>, E.; </a:t>
            </a:r>
            <a:r>
              <a:rPr lang="it-IT" sz="1600" dirty="0" err="1">
                <a:latin typeface="Palatino Linotype" panose="02040502050505030304" pitchFamily="18" charset="0"/>
              </a:rPr>
              <a:t>Klück</a:t>
            </a:r>
            <a:r>
              <a:rPr lang="it-IT" sz="1600" dirty="0">
                <a:latin typeface="Palatino Linotype" panose="02040502050505030304" pitchFamily="18" charset="0"/>
              </a:rPr>
              <a:t>, H.-C.; </a:t>
            </a:r>
            <a:r>
              <a:rPr lang="it-IT" sz="1600" dirty="0" err="1">
                <a:latin typeface="Palatino Linotype" panose="02040502050505030304" pitchFamily="18" charset="0"/>
              </a:rPr>
              <a:t>Seiffert</a:t>
            </a:r>
            <a:r>
              <a:rPr lang="it-IT" sz="1600" dirty="0">
                <a:latin typeface="Palatino Linotype" panose="02040502050505030304" pitchFamily="18" charset="0"/>
              </a:rPr>
              <a:t>, U.; </a:t>
            </a:r>
            <a:r>
              <a:rPr lang="it-IT" sz="1600" dirty="0" err="1">
                <a:latin typeface="Palatino Linotype" panose="02040502050505030304" pitchFamily="18" charset="0"/>
              </a:rPr>
              <a:t>Voegele</a:t>
            </a:r>
            <a:r>
              <a:rPr lang="it-IT" sz="1600" dirty="0">
                <a:latin typeface="Palatino Linotype" panose="02040502050505030304" pitchFamily="18" charset="0"/>
              </a:rPr>
              <a:t>, R. T.; </a:t>
            </a:r>
            <a:r>
              <a:rPr lang="it-IT" sz="1600" dirty="0" err="1">
                <a:latin typeface="Palatino Linotype" panose="02040502050505030304" pitchFamily="18" charset="0"/>
              </a:rPr>
              <a:t>Töpfer</a:t>
            </a:r>
            <a:r>
              <a:rPr lang="it-IT" sz="1600" dirty="0">
                <a:latin typeface="Palatino Linotype" panose="02040502050505030304" pitchFamily="18" charset="0"/>
              </a:rPr>
              <a:t>, R</a:t>
            </a:r>
            <a:r>
              <a:rPr lang="it-IT" sz="1600" dirty="0" smtClean="0">
                <a:latin typeface="Palatino Linotype" panose="02040502050505030304" pitchFamily="18" charset="0"/>
              </a:rPr>
              <a:t>. </a:t>
            </a:r>
            <a:r>
              <a:rPr lang="it-IT" sz="1600" dirty="0" err="1">
                <a:latin typeface="Palatino Linotype" panose="02040502050505030304" pitchFamily="18" charset="0"/>
              </a:rPr>
              <a:t>Detection</a:t>
            </a:r>
            <a:r>
              <a:rPr lang="it-IT" sz="1600" dirty="0">
                <a:latin typeface="Palatino Linotype" panose="02040502050505030304" pitchFamily="18" charset="0"/>
              </a:rPr>
              <a:t> of </a:t>
            </a:r>
            <a:r>
              <a:rPr lang="it-IT" sz="1600" dirty="0" err="1">
                <a:latin typeface="Palatino Linotype" panose="02040502050505030304" pitchFamily="18" charset="0"/>
              </a:rPr>
              <a:t>Grapevine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Leafroll-Associated</a:t>
            </a:r>
            <a:r>
              <a:rPr lang="it-IT" sz="1600" dirty="0">
                <a:latin typeface="Palatino Linotype" panose="02040502050505030304" pitchFamily="18" charset="0"/>
              </a:rPr>
              <a:t> Virus 1 and 3 in White and </a:t>
            </a:r>
            <a:r>
              <a:rPr lang="it-IT" sz="1600" dirty="0" err="1">
                <a:latin typeface="Palatino Linotype" panose="02040502050505030304" pitchFamily="18" charset="0"/>
              </a:rPr>
              <a:t>Red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Grapevine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Cultivars</a:t>
            </a:r>
            <a:r>
              <a:rPr lang="it-IT" sz="1600" dirty="0">
                <a:latin typeface="Palatino Linotype" panose="02040502050505030304" pitchFamily="18" charset="0"/>
              </a:rPr>
              <a:t> Using </a:t>
            </a:r>
            <a:r>
              <a:rPr lang="it-IT" sz="1600" dirty="0" err="1">
                <a:latin typeface="Palatino Linotype" panose="02040502050505030304" pitchFamily="18" charset="0"/>
              </a:rPr>
              <a:t>Hyperspectral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dirty="0" err="1">
                <a:latin typeface="Palatino Linotype" panose="02040502050505030304" pitchFamily="18" charset="0"/>
              </a:rPr>
              <a:t>Imaging</a:t>
            </a:r>
            <a:r>
              <a:rPr lang="it-IT" sz="1600" dirty="0">
                <a:latin typeface="Palatino Linotype" panose="02040502050505030304" pitchFamily="18" charset="0"/>
              </a:rPr>
              <a:t>. </a:t>
            </a:r>
            <a:r>
              <a:rPr lang="it-IT" sz="1600" i="1" dirty="0">
                <a:latin typeface="Palatino Linotype" panose="02040502050505030304" pitchFamily="18" charset="0"/>
              </a:rPr>
              <a:t>Remote </a:t>
            </a:r>
            <a:r>
              <a:rPr lang="it-IT" sz="1600" i="1" dirty="0" err="1">
                <a:latin typeface="Palatino Linotype" panose="02040502050505030304" pitchFamily="18" charset="0"/>
              </a:rPr>
              <a:t>Sensing</a:t>
            </a:r>
            <a:r>
              <a:rPr lang="it-IT" sz="1600" dirty="0">
                <a:latin typeface="Palatino Linotype" panose="02040502050505030304" pitchFamily="18" charset="0"/>
              </a:rPr>
              <a:t> </a:t>
            </a:r>
            <a:r>
              <a:rPr lang="it-IT" sz="1600" b="1" dirty="0">
                <a:latin typeface="Palatino Linotype" panose="02040502050505030304" pitchFamily="18" charset="0"/>
              </a:rPr>
              <a:t>2020</a:t>
            </a:r>
            <a:r>
              <a:rPr lang="it-IT" sz="1600" dirty="0">
                <a:latin typeface="Palatino Linotype" panose="02040502050505030304" pitchFamily="18" charset="0"/>
              </a:rPr>
              <a:t>, </a:t>
            </a:r>
            <a:r>
              <a:rPr lang="it-IT" sz="1600" i="1" dirty="0">
                <a:latin typeface="Palatino Linotype" panose="02040502050505030304" pitchFamily="18" charset="0"/>
              </a:rPr>
              <a:t>12</a:t>
            </a:r>
            <a:r>
              <a:rPr lang="it-IT" sz="1600" dirty="0">
                <a:latin typeface="Palatino Linotype" panose="02040502050505030304" pitchFamily="18" charset="0"/>
              </a:rPr>
              <a:t> (10), 1693. </a:t>
            </a:r>
            <a:r>
              <a:rPr lang="it-IT" sz="1600" dirty="0">
                <a:latin typeface="Palatino Linotype" panose="02040502050505030304" pitchFamily="18" charset="0"/>
                <a:hlinkClick r:id="rId4"/>
              </a:rPr>
              <a:t>https://doi.org/10.3390/rs12101693</a:t>
            </a:r>
            <a:r>
              <a:rPr lang="it-IT" sz="1600" dirty="0">
                <a:latin typeface="Palatino Linotype" panose="02040502050505030304" pitchFamily="18" charset="0"/>
              </a:rPr>
              <a:t>.</a:t>
            </a:r>
          </a:p>
          <a:p>
            <a:endParaRPr lang="it-IT" dirty="0">
              <a:latin typeface="Palatino Linotype" panose="02040502050505030304" pitchFamily="18" charset="0"/>
            </a:endParaRPr>
          </a:p>
          <a:p>
            <a:endParaRPr lang="it-IT" dirty="0">
              <a:latin typeface="Palatino Linotype" panose="02040502050505030304" pitchFamily="18" charset="0"/>
            </a:endParaRPr>
          </a:p>
          <a:p>
            <a:endParaRPr lang="it-IT" dirty="0">
              <a:latin typeface="Palatino Linotype" panose="02040502050505030304" pitchFamily="18" charset="0"/>
            </a:endParaRPr>
          </a:p>
          <a:p>
            <a:endParaRPr lang="it-IT" dirty="0">
              <a:latin typeface="Palatino Linotype" panose="02040502050505030304" pitchFamily="18" charset="0"/>
            </a:endParaRPr>
          </a:p>
          <a:p>
            <a:endParaRPr lang="fr-FR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8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C8284-A4AC-47C8-8F50-A7D264AC61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31" y="5715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6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8153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Palatino Linotype" panose="02040502050505030304" pitchFamily="18" charset="0"/>
              </a:rPr>
              <a:t>Acknowledgments</a:t>
            </a:r>
            <a:endParaRPr lang="fr-FR" sz="2400" b="1" dirty="0">
              <a:latin typeface="Palatino Linotype" panose="02040502050505030304" pitchFamily="18" charset="0"/>
            </a:endParaRPr>
          </a:p>
          <a:p>
            <a:endParaRPr lang="fr-FR" sz="2400" b="1" dirty="0">
              <a:latin typeface="Palatino Linotype" panose="02040502050505030304" pitchFamily="18" charset="0"/>
            </a:endParaRPr>
          </a:p>
          <a:p>
            <a:r>
              <a:rPr lang="en-GB" dirty="0">
                <a:latin typeface="Palatino Linotype" panose="02040502050505030304" pitchFamily="18" charset="0"/>
              </a:rPr>
              <a:t>This work was supported by PON FSE—FESR 2014–2020 (CCI 2014IT16M2OP005)—Axis I “Investments in Human Capital” Action I.1 “Innovative PhDs with industrial characterization”—project DOT1712250 code 1 and by the Italian National FISR-CIPE Project “</a:t>
            </a:r>
            <a:r>
              <a:rPr lang="en-GB" dirty="0" err="1">
                <a:latin typeface="Palatino Linotype" panose="02040502050505030304" pitchFamily="18" charset="0"/>
              </a:rPr>
              <a:t>Inno</a:t>
            </a:r>
            <a:r>
              <a:rPr lang="en-GB" dirty="0">
                <a:latin typeface="Palatino Linotype" panose="02040502050505030304" pitchFamily="18" charset="0"/>
              </a:rPr>
              <a:t>-Sense”: Development of an innovative sensing platform for on-field analysis and monitoring (</a:t>
            </a:r>
            <a:r>
              <a:rPr lang="en-GB" dirty="0" err="1">
                <a:latin typeface="Palatino Linotype" panose="02040502050505030304" pitchFamily="18" charset="0"/>
              </a:rPr>
              <a:t>delibera</a:t>
            </a:r>
            <a:r>
              <a:rPr lang="en-GB" dirty="0">
                <a:latin typeface="Palatino Linotype" panose="02040502050505030304" pitchFamily="18" charset="0"/>
              </a:rPr>
              <a:t> CIPE n.78 del 07/08/2017).</a:t>
            </a:r>
            <a:endParaRPr lang="fr-FR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>
                <a:latin typeface="Palatino Linotype" panose="02040502050505030304" pitchFamily="18" charset="0"/>
              </a:rPr>
              <a:pPr/>
              <a:t>9</a:t>
            </a:fld>
            <a:endParaRPr lang="fr-FR"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CA830-67CA-4EF6-8A35-12214F7DF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8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2.7|10.8|3.3|26.8|13.5|5.6|8.5|1.7|1.7|0.8|4.9|2.4|22.8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.3|1|5.5|2.9|6.6|3.9|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1844</TotalTime>
  <Words>1010</Words>
  <Application>Microsoft Office PowerPoint</Application>
  <PresentationFormat>Presentazione su schermo (4:3)</PresentationFormat>
  <Paragraphs>111</Paragraphs>
  <Slides>9</Slides>
  <Notes>4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Palatino Linotype</vt:lpstr>
      <vt:lpstr>Times New Roman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Conclusions 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MDPI</dc:creator>
  <cp:lastModifiedBy>Ilaria Buja</cp:lastModifiedBy>
  <cp:revision>204</cp:revision>
  <dcterms:created xsi:type="dcterms:W3CDTF">2017-05-27T02:37:01Z</dcterms:created>
  <dcterms:modified xsi:type="dcterms:W3CDTF">2021-04-07T08:57:37Z</dcterms:modified>
</cp:coreProperties>
</file>