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Lst>
  <p:sldSz cx="43524488" cy="511921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a Bacic" initials="MB" lastIdx="1" clrIdx="0">
    <p:extLst>
      <p:ext uri="{19B8F6BF-5375-455C-9EA6-DF929625EA0E}">
        <p15:presenceInfo xmlns:p15="http://schemas.microsoft.com/office/powerpoint/2012/main" userId="c500342ad261387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043"/>
    <a:srgbClr val="FFB108"/>
    <a:srgbClr val="708FC8"/>
    <a:srgbClr val="92B7E3"/>
    <a:srgbClr val="EBEBEB"/>
    <a:srgbClr val="E7A932"/>
    <a:srgbClr val="00609E"/>
    <a:srgbClr val="5E5E5E"/>
    <a:srgbClr val="003067"/>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62" autoAdjust="0"/>
    <p:restoredTop sz="94609" autoAdjust="0"/>
  </p:normalViewPr>
  <p:slideViewPr>
    <p:cSldViewPr snapToGrid="0">
      <p:cViewPr>
        <p:scale>
          <a:sx n="10" d="100"/>
          <a:sy n="10" d="100"/>
        </p:scale>
        <p:origin x="2298" y="22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64337" y="8377972"/>
            <a:ext cx="36995815" cy="17822439"/>
          </a:xfrm>
        </p:spPr>
        <p:txBody>
          <a:bodyPr anchor="b"/>
          <a:lstStyle>
            <a:lvl1pPr algn="ctr">
              <a:defRPr sz="28559"/>
            </a:lvl1pPr>
          </a:lstStyle>
          <a:p>
            <a:r>
              <a:rPr lang="en-US"/>
              <a:t>Click to edit Master title style</a:t>
            </a:r>
            <a:endParaRPr lang="en-US" dirty="0"/>
          </a:p>
        </p:txBody>
      </p:sp>
      <p:sp>
        <p:nvSpPr>
          <p:cNvPr id="3" name="Subtitle 2"/>
          <p:cNvSpPr>
            <a:spLocks noGrp="1"/>
          </p:cNvSpPr>
          <p:nvPr>
            <p:ph type="subTitle" idx="1"/>
          </p:nvPr>
        </p:nvSpPr>
        <p:spPr>
          <a:xfrm>
            <a:off x="5440561" y="26887713"/>
            <a:ext cx="32643366" cy="12359574"/>
          </a:xfrm>
        </p:spPr>
        <p:txBody>
          <a:bodyPr/>
          <a:lstStyle>
            <a:lvl1pPr marL="0" indent="0" algn="ctr">
              <a:buNone/>
              <a:defRPr sz="11424"/>
            </a:lvl1pPr>
            <a:lvl2pPr marL="2176226" indent="0" algn="ctr">
              <a:buNone/>
              <a:defRPr sz="9520"/>
            </a:lvl2pPr>
            <a:lvl3pPr marL="4352453" indent="0" algn="ctr">
              <a:buNone/>
              <a:defRPr sz="8568"/>
            </a:lvl3pPr>
            <a:lvl4pPr marL="6528679" indent="0" algn="ctr">
              <a:buNone/>
              <a:defRPr sz="7616"/>
            </a:lvl4pPr>
            <a:lvl5pPr marL="8704905" indent="0" algn="ctr">
              <a:buNone/>
              <a:defRPr sz="7616"/>
            </a:lvl5pPr>
            <a:lvl6pPr marL="10881131" indent="0" algn="ctr">
              <a:buNone/>
              <a:defRPr sz="7616"/>
            </a:lvl6pPr>
            <a:lvl7pPr marL="13057358" indent="0" algn="ctr">
              <a:buNone/>
              <a:defRPr sz="7616"/>
            </a:lvl7pPr>
            <a:lvl8pPr marL="15233584" indent="0" algn="ctr">
              <a:buNone/>
              <a:defRPr sz="7616"/>
            </a:lvl8pPr>
            <a:lvl9pPr marL="17409810" indent="0" algn="ctr">
              <a:buNone/>
              <a:defRPr sz="761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F34B45-F9C9-4BD8-8347-3EA624D66215}" type="datetimeFigureOut">
              <a:rPr lang="hr-HR" smtClean="0"/>
              <a:t>6.4.2021.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406732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F34B45-F9C9-4BD8-8347-3EA624D66215}" type="datetimeFigureOut">
              <a:rPr lang="hr-HR" smtClean="0"/>
              <a:t>6.4.2021.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239776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7214" y="2725506"/>
            <a:ext cx="9384968" cy="433829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311" y="2725506"/>
            <a:ext cx="27610847" cy="4338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F34B45-F9C9-4BD8-8347-3EA624D66215}" type="datetimeFigureOut">
              <a:rPr lang="hr-HR" smtClean="0"/>
              <a:t>6.4.2021.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382141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F34B45-F9C9-4BD8-8347-3EA624D66215}" type="datetimeFigureOut">
              <a:rPr lang="hr-HR" smtClean="0"/>
              <a:t>6.4.2021.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390481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642" y="12762493"/>
            <a:ext cx="37539871" cy="21294493"/>
          </a:xfrm>
        </p:spPr>
        <p:txBody>
          <a:bodyPr anchor="b"/>
          <a:lstStyle>
            <a:lvl1pPr>
              <a:defRPr sz="28559"/>
            </a:lvl1pPr>
          </a:lstStyle>
          <a:p>
            <a:r>
              <a:rPr lang="en-US"/>
              <a:t>Click to edit Master title style</a:t>
            </a:r>
            <a:endParaRPr lang="en-US" dirty="0"/>
          </a:p>
        </p:txBody>
      </p:sp>
      <p:sp>
        <p:nvSpPr>
          <p:cNvPr id="3" name="Text Placeholder 2"/>
          <p:cNvSpPr>
            <a:spLocks noGrp="1"/>
          </p:cNvSpPr>
          <p:nvPr>
            <p:ph type="body" idx="1"/>
          </p:nvPr>
        </p:nvSpPr>
        <p:spPr>
          <a:xfrm>
            <a:off x="2969642" y="34258441"/>
            <a:ext cx="37539871" cy="11198271"/>
          </a:xfrm>
        </p:spPr>
        <p:txBody>
          <a:bodyPr/>
          <a:lstStyle>
            <a:lvl1pPr marL="0" indent="0">
              <a:buNone/>
              <a:defRPr sz="11424">
                <a:solidFill>
                  <a:schemeClr val="tx1"/>
                </a:solidFill>
              </a:defRPr>
            </a:lvl1pPr>
            <a:lvl2pPr marL="2176226" indent="0">
              <a:buNone/>
              <a:defRPr sz="9520">
                <a:solidFill>
                  <a:schemeClr val="tx1">
                    <a:tint val="75000"/>
                  </a:schemeClr>
                </a:solidFill>
              </a:defRPr>
            </a:lvl2pPr>
            <a:lvl3pPr marL="4352453" indent="0">
              <a:buNone/>
              <a:defRPr sz="8568">
                <a:solidFill>
                  <a:schemeClr val="tx1">
                    <a:tint val="75000"/>
                  </a:schemeClr>
                </a:solidFill>
              </a:defRPr>
            </a:lvl3pPr>
            <a:lvl4pPr marL="6528679" indent="0">
              <a:buNone/>
              <a:defRPr sz="7616">
                <a:solidFill>
                  <a:schemeClr val="tx1">
                    <a:tint val="75000"/>
                  </a:schemeClr>
                </a:solidFill>
              </a:defRPr>
            </a:lvl4pPr>
            <a:lvl5pPr marL="8704905" indent="0">
              <a:buNone/>
              <a:defRPr sz="7616">
                <a:solidFill>
                  <a:schemeClr val="tx1">
                    <a:tint val="75000"/>
                  </a:schemeClr>
                </a:solidFill>
              </a:defRPr>
            </a:lvl5pPr>
            <a:lvl6pPr marL="10881131" indent="0">
              <a:buNone/>
              <a:defRPr sz="7616">
                <a:solidFill>
                  <a:schemeClr val="tx1">
                    <a:tint val="75000"/>
                  </a:schemeClr>
                </a:solidFill>
              </a:defRPr>
            </a:lvl6pPr>
            <a:lvl7pPr marL="13057358" indent="0">
              <a:buNone/>
              <a:defRPr sz="7616">
                <a:solidFill>
                  <a:schemeClr val="tx1">
                    <a:tint val="75000"/>
                  </a:schemeClr>
                </a:solidFill>
              </a:defRPr>
            </a:lvl7pPr>
            <a:lvl8pPr marL="15233584" indent="0">
              <a:buNone/>
              <a:defRPr sz="7616">
                <a:solidFill>
                  <a:schemeClr val="tx1">
                    <a:tint val="75000"/>
                  </a:schemeClr>
                </a:solidFill>
              </a:defRPr>
            </a:lvl8pPr>
            <a:lvl9pPr marL="17409810" indent="0">
              <a:buNone/>
              <a:defRPr sz="761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F34B45-F9C9-4BD8-8347-3EA624D66215}" type="datetimeFigureOut">
              <a:rPr lang="hr-HR" smtClean="0"/>
              <a:t>6.4.2021.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393806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309" y="13627530"/>
            <a:ext cx="18497907" cy="3248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4272" y="13627530"/>
            <a:ext cx="18497907" cy="3248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F34B45-F9C9-4BD8-8347-3EA624D66215}" type="datetimeFigureOut">
              <a:rPr lang="hr-HR" smtClean="0"/>
              <a:t>6.4.2021.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198822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7978" y="2725517"/>
            <a:ext cx="37539871" cy="98947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7982" y="12549181"/>
            <a:ext cx="18412896" cy="6150160"/>
          </a:xfrm>
        </p:spPr>
        <p:txBody>
          <a:bodyPr anchor="b"/>
          <a:lstStyle>
            <a:lvl1pPr marL="0" indent="0">
              <a:buNone/>
              <a:defRPr sz="11424" b="1"/>
            </a:lvl1pPr>
            <a:lvl2pPr marL="2176226" indent="0">
              <a:buNone/>
              <a:defRPr sz="9520" b="1"/>
            </a:lvl2pPr>
            <a:lvl3pPr marL="4352453" indent="0">
              <a:buNone/>
              <a:defRPr sz="8568" b="1"/>
            </a:lvl3pPr>
            <a:lvl4pPr marL="6528679" indent="0">
              <a:buNone/>
              <a:defRPr sz="7616" b="1"/>
            </a:lvl4pPr>
            <a:lvl5pPr marL="8704905" indent="0">
              <a:buNone/>
              <a:defRPr sz="7616" b="1"/>
            </a:lvl5pPr>
            <a:lvl6pPr marL="10881131" indent="0">
              <a:buNone/>
              <a:defRPr sz="7616" b="1"/>
            </a:lvl6pPr>
            <a:lvl7pPr marL="13057358" indent="0">
              <a:buNone/>
              <a:defRPr sz="7616" b="1"/>
            </a:lvl7pPr>
            <a:lvl8pPr marL="15233584" indent="0">
              <a:buNone/>
              <a:defRPr sz="7616" b="1"/>
            </a:lvl8pPr>
            <a:lvl9pPr marL="17409810" indent="0">
              <a:buNone/>
              <a:defRPr sz="7616" b="1"/>
            </a:lvl9pPr>
          </a:lstStyle>
          <a:p>
            <a:pPr lvl="0"/>
            <a:r>
              <a:rPr lang="en-US"/>
              <a:t>Click to edit Master text styles</a:t>
            </a:r>
          </a:p>
        </p:txBody>
      </p:sp>
      <p:sp>
        <p:nvSpPr>
          <p:cNvPr id="4" name="Content Placeholder 3"/>
          <p:cNvSpPr>
            <a:spLocks noGrp="1"/>
          </p:cNvSpPr>
          <p:nvPr>
            <p:ph sz="half" idx="2"/>
          </p:nvPr>
        </p:nvSpPr>
        <p:spPr>
          <a:xfrm>
            <a:off x="2997982" y="18699341"/>
            <a:ext cx="18412896" cy="275039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4275" y="12549181"/>
            <a:ext cx="18503576" cy="6150160"/>
          </a:xfrm>
        </p:spPr>
        <p:txBody>
          <a:bodyPr anchor="b"/>
          <a:lstStyle>
            <a:lvl1pPr marL="0" indent="0">
              <a:buNone/>
              <a:defRPr sz="11424" b="1"/>
            </a:lvl1pPr>
            <a:lvl2pPr marL="2176226" indent="0">
              <a:buNone/>
              <a:defRPr sz="9520" b="1"/>
            </a:lvl2pPr>
            <a:lvl3pPr marL="4352453" indent="0">
              <a:buNone/>
              <a:defRPr sz="8568" b="1"/>
            </a:lvl3pPr>
            <a:lvl4pPr marL="6528679" indent="0">
              <a:buNone/>
              <a:defRPr sz="7616" b="1"/>
            </a:lvl4pPr>
            <a:lvl5pPr marL="8704905" indent="0">
              <a:buNone/>
              <a:defRPr sz="7616" b="1"/>
            </a:lvl5pPr>
            <a:lvl6pPr marL="10881131" indent="0">
              <a:buNone/>
              <a:defRPr sz="7616" b="1"/>
            </a:lvl6pPr>
            <a:lvl7pPr marL="13057358" indent="0">
              <a:buNone/>
              <a:defRPr sz="7616" b="1"/>
            </a:lvl7pPr>
            <a:lvl8pPr marL="15233584" indent="0">
              <a:buNone/>
              <a:defRPr sz="7616" b="1"/>
            </a:lvl8pPr>
            <a:lvl9pPr marL="17409810" indent="0">
              <a:buNone/>
              <a:defRPr sz="7616" b="1"/>
            </a:lvl9pPr>
          </a:lstStyle>
          <a:p>
            <a:pPr lvl="0"/>
            <a:r>
              <a:rPr lang="en-US"/>
              <a:t>Click to edit Master text styles</a:t>
            </a:r>
          </a:p>
        </p:txBody>
      </p:sp>
      <p:sp>
        <p:nvSpPr>
          <p:cNvPr id="6" name="Content Placeholder 5"/>
          <p:cNvSpPr>
            <a:spLocks noGrp="1"/>
          </p:cNvSpPr>
          <p:nvPr>
            <p:ph sz="quarter" idx="4"/>
          </p:nvPr>
        </p:nvSpPr>
        <p:spPr>
          <a:xfrm>
            <a:off x="22034275" y="18699341"/>
            <a:ext cx="18503576" cy="275039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F34B45-F9C9-4BD8-8347-3EA624D66215}" type="datetimeFigureOut">
              <a:rPr lang="hr-HR" smtClean="0"/>
              <a:t>6.4.2021.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426862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34B45-F9C9-4BD8-8347-3EA624D66215}" type="datetimeFigureOut">
              <a:rPr lang="hr-HR" smtClean="0"/>
              <a:t>6.4.2021.</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328073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F34B45-F9C9-4BD8-8347-3EA624D66215}" type="datetimeFigureOut">
              <a:rPr lang="hr-HR" smtClean="0"/>
              <a:t>6.4.2021.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57055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7978" y="3412808"/>
            <a:ext cx="14037780" cy="11944826"/>
          </a:xfrm>
        </p:spPr>
        <p:txBody>
          <a:bodyPr anchor="b"/>
          <a:lstStyle>
            <a:lvl1pPr>
              <a:defRPr sz="15232"/>
            </a:lvl1pPr>
          </a:lstStyle>
          <a:p>
            <a:r>
              <a:rPr lang="en-US"/>
              <a:t>Click to edit Master title style</a:t>
            </a:r>
            <a:endParaRPr lang="en-US" dirty="0"/>
          </a:p>
        </p:txBody>
      </p:sp>
      <p:sp>
        <p:nvSpPr>
          <p:cNvPr id="3" name="Content Placeholder 2"/>
          <p:cNvSpPr>
            <a:spLocks noGrp="1"/>
          </p:cNvSpPr>
          <p:nvPr>
            <p:ph idx="1"/>
          </p:nvPr>
        </p:nvSpPr>
        <p:spPr>
          <a:xfrm>
            <a:off x="18503576" y="7370728"/>
            <a:ext cx="22034272" cy="36379580"/>
          </a:xfrm>
        </p:spPr>
        <p:txBody>
          <a:bodyPr/>
          <a:lstStyle>
            <a:lvl1pPr>
              <a:defRPr sz="15232"/>
            </a:lvl1pPr>
            <a:lvl2pPr>
              <a:defRPr sz="13328"/>
            </a:lvl2pPr>
            <a:lvl3pPr>
              <a:defRPr sz="11424"/>
            </a:lvl3pPr>
            <a:lvl4pPr>
              <a:defRPr sz="9520"/>
            </a:lvl4pPr>
            <a:lvl5pPr>
              <a:defRPr sz="9520"/>
            </a:lvl5pPr>
            <a:lvl6pPr>
              <a:defRPr sz="9520"/>
            </a:lvl6pPr>
            <a:lvl7pPr>
              <a:defRPr sz="9520"/>
            </a:lvl7pPr>
            <a:lvl8pPr>
              <a:defRPr sz="9520"/>
            </a:lvl8pPr>
            <a:lvl9pPr>
              <a:defRPr sz="95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7978" y="15357634"/>
            <a:ext cx="14037780" cy="28451917"/>
          </a:xfrm>
        </p:spPr>
        <p:txBody>
          <a:bodyPr/>
          <a:lstStyle>
            <a:lvl1pPr marL="0" indent="0">
              <a:buNone/>
              <a:defRPr sz="7616"/>
            </a:lvl1pPr>
            <a:lvl2pPr marL="2176226" indent="0">
              <a:buNone/>
              <a:defRPr sz="6664"/>
            </a:lvl2pPr>
            <a:lvl3pPr marL="4352453" indent="0">
              <a:buNone/>
              <a:defRPr sz="5712"/>
            </a:lvl3pPr>
            <a:lvl4pPr marL="6528679" indent="0">
              <a:buNone/>
              <a:defRPr sz="4760"/>
            </a:lvl4pPr>
            <a:lvl5pPr marL="8704905" indent="0">
              <a:buNone/>
              <a:defRPr sz="4760"/>
            </a:lvl5pPr>
            <a:lvl6pPr marL="10881131" indent="0">
              <a:buNone/>
              <a:defRPr sz="4760"/>
            </a:lvl6pPr>
            <a:lvl7pPr marL="13057358" indent="0">
              <a:buNone/>
              <a:defRPr sz="4760"/>
            </a:lvl7pPr>
            <a:lvl8pPr marL="15233584" indent="0">
              <a:buNone/>
              <a:defRPr sz="4760"/>
            </a:lvl8pPr>
            <a:lvl9pPr marL="17409810" indent="0">
              <a:buNone/>
              <a:defRPr sz="4760"/>
            </a:lvl9pPr>
          </a:lstStyle>
          <a:p>
            <a:pPr lvl="0"/>
            <a:r>
              <a:rPr lang="en-US"/>
              <a:t>Click to edit Master text styles</a:t>
            </a:r>
          </a:p>
        </p:txBody>
      </p:sp>
      <p:sp>
        <p:nvSpPr>
          <p:cNvPr id="5" name="Date Placeholder 4"/>
          <p:cNvSpPr>
            <a:spLocks noGrp="1"/>
          </p:cNvSpPr>
          <p:nvPr>
            <p:ph type="dt" sz="half" idx="10"/>
          </p:nvPr>
        </p:nvSpPr>
        <p:spPr/>
        <p:txBody>
          <a:bodyPr/>
          <a:lstStyle/>
          <a:p>
            <a:fld id="{B2F34B45-F9C9-4BD8-8347-3EA624D66215}" type="datetimeFigureOut">
              <a:rPr lang="hr-HR" smtClean="0"/>
              <a:t>6.4.2021.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80119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7978" y="3412808"/>
            <a:ext cx="14037780" cy="11944826"/>
          </a:xfrm>
        </p:spPr>
        <p:txBody>
          <a:bodyPr anchor="b"/>
          <a:lstStyle>
            <a:lvl1pPr>
              <a:defRPr sz="15232"/>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3576" y="7370728"/>
            <a:ext cx="22034272" cy="36379580"/>
          </a:xfrm>
        </p:spPr>
        <p:txBody>
          <a:bodyPr anchor="t"/>
          <a:lstStyle>
            <a:lvl1pPr marL="0" indent="0">
              <a:buNone/>
              <a:defRPr sz="15232"/>
            </a:lvl1pPr>
            <a:lvl2pPr marL="2176226" indent="0">
              <a:buNone/>
              <a:defRPr sz="13328"/>
            </a:lvl2pPr>
            <a:lvl3pPr marL="4352453" indent="0">
              <a:buNone/>
              <a:defRPr sz="11424"/>
            </a:lvl3pPr>
            <a:lvl4pPr marL="6528679" indent="0">
              <a:buNone/>
              <a:defRPr sz="9520"/>
            </a:lvl4pPr>
            <a:lvl5pPr marL="8704905" indent="0">
              <a:buNone/>
              <a:defRPr sz="9520"/>
            </a:lvl5pPr>
            <a:lvl6pPr marL="10881131" indent="0">
              <a:buNone/>
              <a:defRPr sz="9520"/>
            </a:lvl6pPr>
            <a:lvl7pPr marL="13057358" indent="0">
              <a:buNone/>
              <a:defRPr sz="9520"/>
            </a:lvl7pPr>
            <a:lvl8pPr marL="15233584" indent="0">
              <a:buNone/>
              <a:defRPr sz="9520"/>
            </a:lvl8pPr>
            <a:lvl9pPr marL="17409810" indent="0">
              <a:buNone/>
              <a:defRPr sz="9520"/>
            </a:lvl9pPr>
          </a:lstStyle>
          <a:p>
            <a:r>
              <a:rPr lang="en-US"/>
              <a:t>Click icon to add picture</a:t>
            </a:r>
            <a:endParaRPr lang="en-US" dirty="0"/>
          </a:p>
        </p:txBody>
      </p:sp>
      <p:sp>
        <p:nvSpPr>
          <p:cNvPr id="4" name="Text Placeholder 3"/>
          <p:cNvSpPr>
            <a:spLocks noGrp="1"/>
          </p:cNvSpPr>
          <p:nvPr>
            <p:ph type="body" sz="half" idx="2"/>
          </p:nvPr>
        </p:nvSpPr>
        <p:spPr>
          <a:xfrm>
            <a:off x="2997978" y="15357634"/>
            <a:ext cx="14037780" cy="28451917"/>
          </a:xfrm>
        </p:spPr>
        <p:txBody>
          <a:bodyPr/>
          <a:lstStyle>
            <a:lvl1pPr marL="0" indent="0">
              <a:buNone/>
              <a:defRPr sz="7616"/>
            </a:lvl1pPr>
            <a:lvl2pPr marL="2176226" indent="0">
              <a:buNone/>
              <a:defRPr sz="6664"/>
            </a:lvl2pPr>
            <a:lvl3pPr marL="4352453" indent="0">
              <a:buNone/>
              <a:defRPr sz="5712"/>
            </a:lvl3pPr>
            <a:lvl4pPr marL="6528679" indent="0">
              <a:buNone/>
              <a:defRPr sz="4760"/>
            </a:lvl4pPr>
            <a:lvl5pPr marL="8704905" indent="0">
              <a:buNone/>
              <a:defRPr sz="4760"/>
            </a:lvl5pPr>
            <a:lvl6pPr marL="10881131" indent="0">
              <a:buNone/>
              <a:defRPr sz="4760"/>
            </a:lvl6pPr>
            <a:lvl7pPr marL="13057358" indent="0">
              <a:buNone/>
              <a:defRPr sz="4760"/>
            </a:lvl7pPr>
            <a:lvl8pPr marL="15233584" indent="0">
              <a:buNone/>
              <a:defRPr sz="4760"/>
            </a:lvl8pPr>
            <a:lvl9pPr marL="17409810" indent="0">
              <a:buNone/>
              <a:defRPr sz="4760"/>
            </a:lvl9pPr>
          </a:lstStyle>
          <a:p>
            <a:pPr lvl="0"/>
            <a:r>
              <a:rPr lang="en-US"/>
              <a:t>Click to edit Master text styles</a:t>
            </a:r>
          </a:p>
        </p:txBody>
      </p:sp>
      <p:sp>
        <p:nvSpPr>
          <p:cNvPr id="5" name="Date Placeholder 4"/>
          <p:cNvSpPr>
            <a:spLocks noGrp="1"/>
          </p:cNvSpPr>
          <p:nvPr>
            <p:ph type="dt" sz="half" idx="10"/>
          </p:nvPr>
        </p:nvSpPr>
        <p:spPr/>
        <p:txBody>
          <a:bodyPr/>
          <a:lstStyle/>
          <a:p>
            <a:fld id="{B2F34B45-F9C9-4BD8-8347-3EA624D66215}" type="datetimeFigureOut">
              <a:rPr lang="hr-HR" smtClean="0"/>
              <a:t>6.4.2021.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2AA2E6A8-A7A4-4ABF-8716-D68455AF543A}" type="slidenum">
              <a:rPr lang="hr-HR" smtClean="0"/>
              <a:t>‹#›</a:t>
            </a:fld>
            <a:endParaRPr lang="hr-HR"/>
          </a:p>
        </p:txBody>
      </p:sp>
    </p:spTree>
    <p:extLst>
      <p:ext uri="{BB962C8B-B14F-4D97-AF65-F5344CB8AC3E}">
        <p14:creationId xmlns:p14="http://schemas.microsoft.com/office/powerpoint/2010/main" val="2407073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309" y="2725517"/>
            <a:ext cx="37539871" cy="98947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309" y="13627530"/>
            <a:ext cx="37539871" cy="324809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308" y="47447516"/>
            <a:ext cx="9793010" cy="2725506"/>
          </a:xfrm>
          <a:prstGeom prst="rect">
            <a:avLst/>
          </a:prstGeom>
        </p:spPr>
        <p:txBody>
          <a:bodyPr vert="horz" lIns="91440" tIns="45720" rIns="91440" bIns="45720" rtlCol="0" anchor="ctr"/>
          <a:lstStyle>
            <a:lvl1pPr algn="l">
              <a:defRPr sz="5712">
                <a:solidFill>
                  <a:schemeClr val="tx1">
                    <a:tint val="75000"/>
                  </a:schemeClr>
                </a:solidFill>
              </a:defRPr>
            </a:lvl1pPr>
          </a:lstStyle>
          <a:p>
            <a:fld id="{B2F34B45-F9C9-4BD8-8347-3EA624D66215}" type="datetimeFigureOut">
              <a:rPr lang="hr-HR" smtClean="0"/>
              <a:t>6.4.2021.</a:t>
            </a:fld>
            <a:endParaRPr lang="hr-HR"/>
          </a:p>
        </p:txBody>
      </p:sp>
      <p:sp>
        <p:nvSpPr>
          <p:cNvPr id="5" name="Footer Placeholder 4"/>
          <p:cNvSpPr>
            <a:spLocks noGrp="1"/>
          </p:cNvSpPr>
          <p:nvPr>
            <p:ph type="ftr" sz="quarter" idx="3"/>
          </p:nvPr>
        </p:nvSpPr>
        <p:spPr>
          <a:xfrm>
            <a:off x="14417487" y="47447516"/>
            <a:ext cx="14689515" cy="2725506"/>
          </a:xfrm>
          <a:prstGeom prst="rect">
            <a:avLst/>
          </a:prstGeom>
        </p:spPr>
        <p:txBody>
          <a:bodyPr vert="horz" lIns="91440" tIns="45720" rIns="91440" bIns="45720" rtlCol="0" anchor="ctr"/>
          <a:lstStyle>
            <a:lvl1pPr algn="ctr">
              <a:defRPr sz="5712">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30739170" y="47447516"/>
            <a:ext cx="9793010" cy="2725506"/>
          </a:xfrm>
          <a:prstGeom prst="rect">
            <a:avLst/>
          </a:prstGeom>
        </p:spPr>
        <p:txBody>
          <a:bodyPr vert="horz" lIns="91440" tIns="45720" rIns="91440" bIns="45720" rtlCol="0" anchor="ctr"/>
          <a:lstStyle>
            <a:lvl1pPr algn="r">
              <a:defRPr sz="5712">
                <a:solidFill>
                  <a:schemeClr val="tx1">
                    <a:tint val="75000"/>
                  </a:schemeClr>
                </a:solidFill>
              </a:defRPr>
            </a:lvl1pPr>
          </a:lstStyle>
          <a:p>
            <a:fld id="{2AA2E6A8-A7A4-4ABF-8716-D68455AF543A}" type="slidenum">
              <a:rPr lang="hr-HR" smtClean="0"/>
              <a:t>‹#›</a:t>
            </a:fld>
            <a:endParaRPr lang="hr-HR"/>
          </a:p>
        </p:txBody>
      </p:sp>
    </p:spTree>
    <p:extLst>
      <p:ext uri="{BB962C8B-B14F-4D97-AF65-F5344CB8AC3E}">
        <p14:creationId xmlns:p14="http://schemas.microsoft.com/office/powerpoint/2010/main" val="6739982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352453" rtl="0" eaLnBrk="1" latinLnBrk="0" hangingPunct="1">
        <a:lnSpc>
          <a:spcPct val="90000"/>
        </a:lnSpc>
        <a:spcBef>
          <a:spcPct val="0"/>
        </a:spcBef>
        <a:buNone/>
        <a:defRPr sz="20944" kern="1200">
          <a:solidFill>
            <a:schemeClr val="tx1"/>
          </a:solidFill>
          <a:latin typeface="+mj-lt"/>
          <a:ea typeface="+mj-ea"/>
          <a:cs typeface="+mj-cs"/>
        </a:defRPr>
      </a:lvl1pPr>
    </p:titleStyle>
    <p:bodyStyle>
      <a:lvl1pPr marL="1088113" indent="-1088113" algn="l" defTabSz="4352453" rtl="0" eaLnBrk="1" latinLnBrk="0" hangingPunct="1">
        <a:lnSpc>
          <a:spcPct val="90000"/>
        </a:lnSpc>
        <a:spcBef>
          <a:spcPts val="4760"/>
        </a:spcBef>
        <a:buFont typeface="Arial" panose="020B0604020202020204" pitchFamily="34" charset="0"/>
        <a:buChar char="•"/>
        <a:defRPr sz="13328" kern="1200">
          <a:solidFill>
            <a:schemeClr val="tx1"/>
          </a:solidFill>
          <a:latin typeface="+mn-lt"/>
          <a:ea typeface="+mn-ea"/>
          <a:cs typeface="+mn-cs"/>
        </a:defRPr>
      </a:lvl1pPr>
      <a:lvl2pPr marL="3264339" indent="-1088113" algn="l" defTabSz="4352453" rtl="0" eaLnBrk="1" latinLnBrk="0" hangingPunct="1">
        <a:lnSpc>
          <a:spcPct val="90000"/>
        </a:lnSpc>
        <a:spcBef>
          <a:spcPts val="2380"/>
        </a:spcBef>
        <a:buFont typeface="Arial" panose="020B0604020202020204" pitchFamily="34" charset="0"/>
        <a:buChar char="•"/>
        <a:defRPr sz="11424" kern="1200">
          <a:solidFill>
            <a:schemeClr val="tx1"/>
          </a:solidFill>
          <a:latin typeface="+mn-lt"/>
          <a:ea typeface="+mn-ea"/>
          <a:cs typeface="+mn-cs"/>
        </a:defRPr>
      </a:lvl2pPr>
      <a:lvl3pPr marL="5440566" indent="-1088113" algn="l" defTabSz="4352453" rtl="0" eaLnBrk="1" latinLnBrk="0" hangingPunct="1">
        <a:lnSpc>
          <a:spcPct val="90000"/>
        </a:lnSpc>
        <a:spcBef>
          <a:spcPts val="2380"/>
        </a:spcBef>
        <a:buFont typeface="Arial" panose="020B0604020202020204" pitchFamily="34" charset="0"/>
        <a:buChar char="•"/>
        <a:defRPr sz="9520" kern="1200">
          <a:solidFill>
            <a:schemeClr val="tx1"/>
          </a:solidFill>
          <a:latin typeface="+mn-lt"/>
          <a:ea typeface="+mn-ea"/>
          <a:cs typeface="+mn-cs"/>
        </a:defRPr>
      </a:lvl3pPr>
      <a:lvl4pPr marL="7616792" indent="-1088113" algn="l" defTabSz="4352453" rtl="0" eaLnBrk="1" latinLnBrk="0" hangingPunct="1">
        <a:lnSpc>
          <a:spcPct val="90000"/>
        </a:lnSpc>
        <a:spcBef>
          <a:spcPts val="2380"/>
        </a:spcBef>
        <a:buFont typeface="Arial" panose="020B0604020202020204" pitchFamily="34" charset="0"/>
        <a:buChar char="•"/>
        <a:defRPr sz="8568" kern="1200">
          <a:solidFill>
            <a:schemeClr val="tx1"/>
          </a:solidFill>
          <a:latin typeface="+mn-lt"/>
          <a:ea typeface="+mn-ea"/>
          <a:cs typeface="+mn-cs"/>
        </a:defRPr>
      </a:lvl4pPr>
      <a:lvl5pPr marL="9793018" indent="-1088113" algn="l" defTabSz="4352453" rtl="0" eaLnBrk="1" latinLnBrk="0" hangingPunct="1">
        <a:lnSpc>
          <a:spcPct val="90000"/>
        </a:lnSpc>
        <a:spcBef>
          <a:spcPts val="2380"/>
        </a:spcBef>
        <a:buFont typeface="Arial" panose="020B0604020202020204" pitchFamily="34" charset="0"/>
        <a:buChar char="•"/>
        <a:defRPr sz="8568" kern="1200">
          <a:solidFill>
            <a:schemeClr val="tx1"/>
          </a:solidFill>
          <a:latin typeface="+mn-lt"/>
          <a:ea typeface="+mn-ea"/>
          <a:cs typeface="+mn-cs"/>
        </a:defRPr>
      </a:lvl5pPr>
      <a:lvl6pPr marL="11969245" indent="-1088113" algn="l" defTabSz="4352453" rtl="0" eaLnBrk="1" latinLnBrk="0" hangingPunct="1">
        <a:lnSpc>
          <a:spcPct val="90000"/>
        </a:lnSpc>
        <a:spcBef>
          <a:spcPts val="2380"/>
        </a:spcBef>
        <a:buFont typeface="Arial" panose="020B0604020202020204" pitchFamily="34" charset="0"/>
        <a:buChar char="•"/>
        <a:defRPr sz="8568" kern="1200">
          <a:solidFill>
            <a:schemeClr val="tx1"/>
          </a:solidFill>
          <a:latin typeface="+mn-lt"/>
          <a:ea typeface="+mn-ea"/>
          <a:cs typeface="+mn-cs"/>
        </a:defRPr>
      </a:lvl6pPr>
      <a:lvl7pPr marL="14145471" indent="-1088113" algn="l" defTabSz="4352453" rtl="0" eaLnBrk="1" latinLnBrk="0" hangingPunct="1">
        <a:lnSpc>
          <a:spcPct val="90000"/>
        </a:lnSpc>
        <a:spcBef>
          <a:spcPts val="2380"/>
        </a:spcBef>
        <a:buFont typeface="Arial" panose="020B0604020202020204" pitchFamily="34" charset="0"/>
        <a:buChar char="•"/>
        <a:defRPr sz="8568" kern="1200">
          <a:solidFill>
            <a:schemeClr val="tx1"/>
          </a:solidFill>
          <a:latin typeface="+mn-lt"/>
          <a:ea typeface="+mn-ea"/>
          <a:cs typeface="+mn-cs"/>
        </a:defRPr>
      </a:lvl7pPr>
      <a:lvl8pPr marL="16321697" indent="-1088113" algn="l" defTabSz="4352453" rtl="0" eaLnBrk="1" latinLnBrk="0" hangingPunct="1">
        <a:lnSpc>
          <a:spcPct val="90000"/>
        </a:lnSpc>
        <a:spcBef>
          <a:spcPts val="2380"/>
        </a:spcBef>
        <a:buFont typeface="Arial" panose="020B0604020202020204" pitchFamily="34" charset="0"/>
        <a:buChar char="•"/>
        <a:defRPr sz="8568" kern="1200">
          <a:solidFill>
            <a:schemeClr val="tx1"/>
          </a:solidFill>
          <a:latin typeface="+mn-lt"/>
          <a:ea typeface="+mn-ea"/>
          <a:cs typeface="+mn-cs"/>
        </a:defRPr>
      </a:lvl8pPr>
      <a:lvl9pPr marL="18497923" indent="-1088113" algn="l" defTabSz="4352453" rtl="0" eaLnBrk="1" latinLnBrk="0" hangingPunct="1">
        <a:lnSpc>
          <a:spcPct val="90000"/>
        </a:lnSpc>
        <a:spcBef>
          <a:spcPts val="2380"/>
        </a:spcBef>
        <a:buFont typeface="Arial" panose="020B0604020202020204" pitchFamily="34" charset="0"/>
        <a:buChar char="•"/>
        <a:defRPr sz="8568" kern="1200">
          <a:solidFill>
            <a:schemeClr val="tx1"/>
          </a:solidFill>
          <a:latin typeface="+mn-lt"/>
          <a:ea typeface="+mn-ea"/>
          <a:cs typeface="+mn-cs"/>
        </a:defRPr>
      </a:lvl9pPr>
    </p:bodyStyle>
    <p:otherStyle>
      <a:defPPr>
        <a:defRPr lang="en-US"/>
      </a:defPPr>
      <a:lvl1pPr marL="0" algn="l" defTabSz="4352453" rtl="0" eaLnBrk="1" latinLnBrk="0" hangingPunct="1">
        <a:defRPr sz="8568" kern="1200">
          <a:solidFill>
            <a:schemeClr val="tx1"/>
          </a:solidFill>
          <a:latin typeface="+mn-lt"/>
          <a:ea typeface="+mn-ea"/>
          <a:cs typeface="+mn-cs"/>
        </a:defRPr>
      </a:lvl1pPr>
      <a:lvl2pPr marL="2176226" algn="l" defTabSz="4352453" rtl="0" eaLnBrk="1" latinLnBrk="0" hangingPunct="1">
        <a:defRPr sz="8568" kern="1200">
          <a:solidFill>
            <a:schemeClr val="tx1"/>
          </a:solidFill>
          <a:latin typeface="+mn-lt"/>
          <a:ea typeface="+mn-ea"/>
          <a:cs typeface="+mn-cs"/>
        </a:defRPr>
      </a:lvl2pPr>
      <a:lvl3pPr marL="4352453" algn="l" defTabSz="4352453" rtl="0" eaLnBrk="1" latinLnBrk="0" hangingPunct="1">
        <a:defRPr sz="8568" kern="1200">
          <a:solidFill>
            <a:schemeClr val="tx1"/>
          </a:solidFill>
          <a:latin typeface="+mn-lt"/>
          <a:ea typeface="+mn-ea"/>
          <a:cs typeface="+mn-cs"/>
        </a:defRPr>
      </a:lvl3pPr>
      <a:lvl4pPr marL="6528679" algn="l" defTabSz="4352453" rtl="0" eaLnBrk="1" latinLnBrk="0" hangingPunct="1">
        <a:defRPr sz="8568" kern="1200">
          <a:solidFill>
            <a:schemeClr val="tx1"/>
          </a:solidFill>
          <a:latin typeface="+mn-lt"/>
          <a:ea typeface="+mn-ea"/>
          <a:cs typeface="+mn-cs"/>
        </a:defRPr>
      </a:lvl4pPr>
      <a:lvl5pPr marL="8704905" algn="l" defTabSz="4352453" rtl="0" eaLnBrk="1" latinLnBrk="0" hangingPunct="1">
        <a:defRPr sz="8568" kern="1200">
          <a:solidFill>
            <a:schemeClr val="tx1"/>
          </a:solidFill>
          <a:latin typeface="+mn-lt"/>
          <a:ea typeface="+mn-ea"/>
          <a:cs typeface="+mn-cs"/>
        </a:defRPr>
      </a:lvl5pPr>
      <a:lvl6pPr marL="10881131" algn="l" defTabSz="4352453" rtl="0" eaLnBrk="1" latinLnBrk="0" hangingPunct="1">
        <a:defRPr sz="8568" kern="1200">
          <a:solidFill>
            <a:schemeClr val="tx1"/>
          </a:solidFill>
          <a:latin typeface="+mn-lt"/>
          <a:ea typeface="+mn-ea"/>
          <a:cs typeface="+mn-cs"/>
        </a:defRPr>
      </a:lvl6pPr>
      <a:lvl7pPr marL="13057358" algn="l" defTabSz="4352453" rtl="0" eaLnBrk="1" latinLnBrk="0" hangingPunct="1">
        <a:defRPr sz="8568" kern="1200">
          <a:solidFill>
            <a:schemeClr val="tx1"/>
          </a:solidFill>
          <a:latin typeface="+mn-lt"/>
          <a:ea typeface="+mn-ea"/>
          <a:cs typeface="+mn-cs"/>
        </a:defRPr>
      </a:lvl7pPr>
      <a:lvl8pPr marL="15233584" algn="l" defTabSz="4352453" rtl="0" eaLnBrk="1" latinLnBrk="0" hangingPunct="1">
        <a:defRPr sz="8568" kern="1200">
          <a:solidFill>
            <a:schemeClr val="tx1"/>
          </a:solidFill>
          <a:latin typeface="+mn-lt"/>
          <a:ea typeface="+mn-ea"/>
          <a:cs typeface="+mn-cs"/>
        </a:defRPr>
      </a:lvl8pPr>
      <a:lvl9pPr marL="17409810" algn="l" defTabSz="4352453" rtl="0" eaLnBrk="1" latinLnBrk="0" hangingPunct="1">
        <a:defRPr sz="85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0.svg"/><Relationship Id="rId3" Type="http://schemas.openxmlformats.org/officeDocument/2006/relationships/image" Target="../media/image2.jpg"/><Relationship Id="rId21" Type="http://schemas.openxmlformats.org/officeDocument/2006/relationships/hyperlink" Target="mailto:bzelic@fkit.hr" TargetMode="Externa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19.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hyperlink" Target="mailto:mbacic@fkit.hr" TargetMode="External"/><Relationship Id="rId29"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hyperlink" Target="mailto:iskoric@fkit.hr" TargetMode="External"/><Relationship Id="rId28" Type="http://schemas.openxmlformats.org/officeDocument/2006/relationships/image" Target="../media/image22.jpeg"/><Relationship Id="rId10" Type="http://schemas.openxmlformats.org/officeDocument/2006/relationships/image" Target="../media/image9.svg"/><Relationship Id="rId19" Type="http://schemas.openxmlformats.org/officeDocument/2006/relationships/hyperlink" Target="mailto:asalic@fkit.hr" TargetMode="External"/><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hyperlink" Target="mailto:mdragojev@fkit.hr" TargetMode="External"/><Relationship Id="rId27" Type="http://schemas.openxmlformats.org/officeDocument/2006/relationships/image" Target="../media/image21.jpeg"/><Relationship Id="rId3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1" name="Connector: Elbow 220">
            <a:extLst>
              <a:ext uri="{FF2B5EF4-FFF2-40B4-BE49-F238E27FC236}">
                <a16:creationId xmlns:a16="http://schemas.microsoft.com/office/drawing/2014/main" id="{95AA7EBC-1A7F-460A-80FA-392A0E75F0B8}"/>
              </a:ext>
            </a:extLst>
          </p:cNvPr>
          <p:cNvCxnSpPr/>
          <p:nvPr/>
        </p:nvCxnSpPr>
        <p:spPr>
          <a:xfrm rot="16200000" flipH="1">
            <a:off x="4948790" y="22223699"/>
            <a:ext cx="3613759" cy="1858018"/>
          </a:xfrm>
          <a:prstGeom prst="bentConnector3">
            <a:avLst>
              <a:gd name="adj1" fmla="val 56326"/>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0B65C22C-2593-4358-BAD9-7ECB9B2F1111}"/>
              </a:ext>
            </a:extLst>
          </p:cNvPr>
          <p:cNvSpPr/>
          <p:nvPr/>
        </p:nvSpPr>
        <p:spPr>
          <a:xfrm>
            <a:off x="21503418" y="23550301"/>
            <a:ext cx="3803948" cy="746890"/>
          </a:xfrm>
          <a:prstGeom prst="ellipse">
            <a:avLst/>
          </a:prstGeom>
          <a:gradFill flip="none" rotWithShape="1">
            <a:gsLst>
              <a:gs pos="0">
                <a:schemeClr val="tx1">
                  <a:lumMod val="75000"/>
                  <a:lumOff val="2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1310255">
              <a:defRPr/>
            </a:pPr>
            <a:endParaRPr lang="en-US" sz="2580" kern="0" dirty="0">
              <a:solidFill>
                <a:sysClr val="window" lastClr="FFFFFF"/>
              </a:solidFill>
              <a:latin typeface="Calibri"/>
            </a:endParaRPr>
          </a:p>
        </p:txBody>
      </p:sp>
      <p:pic>
        <p:nvPicPr>
          <p:cNvPr id="188" name="Picture 187" descr="Diagram&#10;&#10;Description automatically generated">
            <a:extLst>
              <a:ext uri="{FF2B5EF4-FFF2-40B4-BE49-F238E27FC236}">
                <a16:creationId xmlns:a16="http://schemas.microsoft.com/office/drawing/2014/main" id="{4347DAED-4A1F-4252-9A48-3618D1934B6E}"/>
              </a:ext>
            </a:extLst>
          </p:cNvPr>
          <p:cNvPicPr>
            <a:picLocks noChangeAspect="1"/>
          </p:cNvPicPr>
          <p:nvPr/>
        </p:nvPicPr>
        <p:blipFill rotWithShape="1">
          <a:blip r:embed="rId2">
            <a:extLst>
              <a:ext uri="{28A0092B-C50C-407E-A947-70E740481C1C}">
                <a14:useLocalDpi xmlns:a14="http://schemas.microsoft.com/office/drawing/2010/main" val="0"/>
              </a:ext>
            </a:extLst>
          </a:blip>
          <a:srcRect l="5155" r="17080"/>
          <a:stretch/>
        </p:blipFill>
        <p:spPr>
          <a:xfrm>
            <a:off x="22531688" y="13689219"/>
            <a:ext cx="6181187" cy="6567220"/>
          </a:xfrm>
          <a:prstGeom prst="rect">
            <a:avLst/>
          </a:prstGeom>
        </p:spPr>
      </p:pic>
      <p:pic>
        <p:nvPicPr>
          <p:cNvPr id="183" name="Picture 182" descr="Diagram&#10;&#10;Description automatically generated">
            <a:extLst>
              <a:ext uri="{FF2B5EF4-FFF2-40B4-BE49-F238E27FC236}">
                <a16:creationId xmlns:a16="http://schemas.microsoft.com/office/drawing/2014/main" id="{B229041F-E9DF-4594-B2FF-AB17B0BD971F}"/>
              </a:ext>
            </a:extLst>
          </p:cNvPr>
          <p:cNvPicPr>
            <a:picLocks noChangeAspect="1"/>
          </p:cNvPicPr>
          <p:nvPr/>
        </p:nvPicPr>
        <p:blipFill rotWithShape="1">
          <a:blip r:embed="rId3">
            <a:extLst>
              <a:ext uri="{28A0092B-C50C-407E-A947-70E740481C1C}">
                <a14:useLocalDpi xmlns:a14="http://schemas.microsoft.com/office/drawing/2010/main" val="0"/>
              </a:ext>
            </a:extLst>
          </a:blip>
          <a:srcRect r="17080" b="7534"/>
          <a:stretch/>
        </p:blipFill>
        <p:spPr>
          <a:xfrm>
            <a:off x="15094464" y="15774206"/>
            <a:ext cx="7041607" cy="6296590"/>
          </a:xfrm>
          <a:prstGeom prst="rect">
            <a:avLst/>
          </a:prstGeom>
        </p:spPr>
      </p:pic>
      <p:pic>
        <p:nvPicPr>
          <p:cNvPr id="5" name="Picture 4">
            <a:extLst>
              <a:ext uri="{FF2B5EF4-FFF2-40B4-BE49-F238E27FC236}">
                <a16:creationId xmlns:a16="http://schemas.microsoft.com/office/drawing/2014/main" id="{9D5C1907-9D54-47BD-B79C-48099C413ED9}"/>
              </a:ext>
            </a:extLst>
          </p:cNvPr>
          <p:cNvPicPr>
            <a:picLocks noChangeAspect="1"/>
          </p:cNvPicPr>
          <p:nvPr/>
        </p:nvPicPr>
        <p:blipFill>
          <a:blip r:embed="rId4"/>
          <a:stretch>
            <a:fillRect/>
          </a:stretch>
        </p:blipFill>
        <p:spPr>
          <a:xfrm>
            <a:off x="-48034" y="16576"/>
            <a:ext cx="6287509" cy="6287509"/>
          </a:xfrm>
          <a:prstGeom prst="rect">
            <a:avLst/>
          </a:prstGeom>
        </p:spPr>
      </p:pic>
      <p:sp>
        <p:nvSpPr>
          <p:cNvPr id="4" name="TextBox 3">
            <a:extLst>
              <a:ext uri="{FF2B5EF4-FFF2-40B4-BE49-F238E27FC236}">
                <a16:creationId xmlns:a16="http://schemas.microsoft.com/office/drawing/2014/main" id="{493048AC-6A3C-4C83-B62D-2182D873B268}"/>
              </a:ext>
            </a:extLst>
          </p:cNvPr>
          <p:cNvSpPr txBox="1"/>
          <p:nvPr/>
        </p:nvSpPr>
        <p:spPr>
          <a:xfrm>
            <a:off x="5136433" y="438413"/>
            <a:ext cx="39312935" cy="3170099"/>
          </a:xfrm>
          <a:prstGeom prst="rect">
            <a:avLst/>
          </a:prstGeom>
          <a:noFill/>
        </p:spPr>
        <p:txBody>
          <a:bodyPr wrap="square" rtlCol="0">
            <a:spAutoFit/>
          </a:bodyPr>
          <a:lstStyle/>
          <a:p>
            <a:pPr algn="ctr"/>
            <a:r>
              <a:rPr lang="en-GB" sz="100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Photocatalytic oxygenation of </a:t>
            </a:r>
            <a:r>
              <a:rPr lang="en-GB" sz="10000" b="1" dirty="0" err="1">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heterostilbenes</a:t>
            </a:r>
            <a:r>
              <a:rPr lang="en-GB" sz="100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rPr>
              <a:t> in microflow reactors</a:t>
            </a:r>
            <a:endParaRPr lang="hr-HR" sz="10000" b="1" dirty="0">
              <a:solidFill>
                <a:srgbClr val="000000"/>
              </a:solidFill>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981BEC44-0099-46F4-A47C-A6FF575B6C0B}"/>
              </a:ext>
            </a:extLst>
          </p:cNvPr>
          <p:cNvSpPr/>
          <p:nvPr/>
        </p:nvSpPr>
        <p:spPr>
          <a:xfrm>
            <a:off x="-53644" y="6539926"/>
            <a:ext cx="43524488" cy="5714160"/>
          </a:xfrm>
          <a:prstGeom prst="rect">
            <a:avLst/>
          </a:prstGeom>
          <a:solidFill>
            <a:srgbClr val="FCAF17"/>
          </a:solidFill>
          <a:ln w="57150">
            <a:solidFill>
              <a:srgbClr val="FCAF17"/>
            </a:solidFill>
            <a:prstDash val="lgDashDotDot"/>
          </a:ln>
        </p:spPr>
        <p:style>
          <a:lnRef idx="2">
            <a:schemeClr val="accent6"/>
          </a:lnRef>
          <a:fillRef idx="1">
            <a:schemeClr val="lt1"/>
          </a:fillRef>
          <a:effectRef idx="0">
            <a:schemeClr val="accent6"/>
          </a:effectRef>
          <a:fontRef idx="minor">
            <a:schemeClr val="dk1"/>
          </a:fontRef>
        </p:style>
        <p:txBody>
          <a:bodyPr rtlCol="0" anchor="t"/>
          <a:lstStyle/>
          <a:p>
            <a:pPr algn="just"/>
            <a:r>
              <a:rPr lang="en-US" sz="4000" b="1" dirty="0">
                <a:latin typeface="Arial Narrow" panose="020B0606020202030204" pitchFamily="34" charset="0"/>
              </a:rPr>
              <a:t>In recent years, photochemistry in microreactors receives a lot of attention from both, researchers in academia and industry area, as this technology provides reduced reaction times, higher selectivity, straightforward scalability, and the possibility to safely use hazardous intermediates and gaseous reactants. Generally, providing photochemistry in a batch reactor is limited by poor light penetration, therefore, scaling up to larger batch reactors is impractical. Consequently, performing photochemistry in a continuous flow has been indicated as a widely suitable method to perform photochemical reactions on larger scales. In the past decade, microscale technology has enormously improved, using the features proper to the microscale, such as small amounts of fluid, short molecular diffusion distance, intensified heat and mass transfers, safety to upgrade reaction selectivity and yield. For photochemistry, microreactors offer additional advantages, namely higher spatial illumination homogeneity and better light penetration throughout the entire reactor depth than in large-scale reactors. Promising results are obtained in reactions where porphyrin complexes coordinated with certain metals are used as catalysts and the most common one, that is also used for these reactions, are manganese porphyrins. A significant shift in photochemical synthesis can be noticed as a result of microreactor technology application (reduction of reaction time, the minimum amount of different by-products,.. ). In this research, a total of four different tubular microflow reactors (one with winding geometry and three with straight microchannel) were studied and compared with results obtained in a batch reactor based on substrate conversion and reaction time.</a:t>
            </a:r>
            <a:endParaRPr lang="hr-HR" sz="4000" b="1" dirty="0">
              <a:latin typeface="Arial Narrow" panose="020B0606020202030204" pitchFamily="34" charset="0"/>
            </a:endParaRPr>
          </a:p>
        </p:txBody>
      </p:sp>
      <p:grpSp>
        <p:nvGrpSpPr>
          <p:cNvPr id="7" name="Group 6">
            <a:extLst>
              <a:ext uri="{FF2B5EF4-FFF2-40B4-BE49-F238E27FC236}">
                <a16:creationId xmlns:a16="http://schemas.microsoft.com/office/drawing/2014/main" id="{0838F44B-5A15-4B12-B9C4-31D5E278C21B}"/>
              </a:ext>
            </a:extLst>
          </p:cNvPr>
          <p:cNvGrpSpPr/>
          <p:nvPr/>
        </p:nvGrpSpPr>
        <p:grpSpPr>
          <a:xfrm>
            <a:off x="439537" y="14443872"/>
            <a:ext cx="7041607" cy="6147413"/>
            <a:chOff x="1895747" y="152400"/>
            <a:chExt cx="5505893" cy="5410200"/>
          </a:xfrm>
        </p:grpSpPr>
        <p:sp>
          <p:nvSpPr>
            <p:cNvPr id="8" name="Flowchart: Delay 7">
              <a:extLst>
                <a:ext uri="{FF2B5EF4-FFF2-40B4-BE49-F238E27FC236}">
                  <a16:creationId xmlns:a16="http://schemas.microsoft.com/office/drawing/2014/main" id="{99A676CB-3F8C-4923-AF1F-2AA0C213A93B}"/>
                </a:ext>
              </a:extLst>
            </p:cNvPr>
            <p:cNvSpPr/>
            <p:nvPr/>
          </p:nvSpPr>
          <p:spPr>
            <a:xfrm rot="5400000">
              <a:off x="3210640" y="3733800"/>
              <a:ext cx="1905000" cy="1752600"/>
            </a:xfrm>
            <a:prstGeom prst="flowChartDelay">
              <a:avLst/>
            </a:prstGeom>
            <a:solidFill>
              <a:srgbClr val="FFB41D"/>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580" dirty="0"/>
            </a:p>
          </p:txBody>
        </p:sp>
        <p:sp>
          <p:nvSpPr>
            <p:cNvPr id="9" name="Rectangle 8">
              <a:extLst>
                <a:ext uri="{FF2B5EF4-FFF2-40B4-BE49-F238E27FC236}">
                  <a16:creationId xmlns:a16="http://schemas.microsoft.com/office/drawing/2014/main" id="{2BEF5228-AF04-45EC-A8D6-568EDEE2DECE}"/>
                </a:ext>
              </a:extLst>
            </p:cNvPr>
            <p:cNvSpPr/>
            <p:nvPr/>
          </p:nvSpPr>
          <p:spPr>
            <a:xfrm>
              <a:off x="3286840" y="2971800"/>
              <a:ext cx="1752600" cy="762000"/>
            </a:xfrm>
            <a:prstGeom prst="rect">
              <a:avLst/>
            </a:prstGeom>
            <a:solidFill>
              <a:srgbClr val="FFB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580" dirty="0"/>
            </a:p>
          </p:txBody>
        </p:sp>
        <p:cxnSp>
          <p:nvCxnSpPr>
            <p:cNvPr id="10" name="Straight Connector 9">
              <a:extLst>
                <a:ext uri="{FF2B5EF4-FFF2-40B4-BE49-F238E27FC236}">
                  <a16:creationId xmlns:a16="http://schemas.microsoft.com/office/drawing/2014/main" id="{A7D5C66D-8197-4F6F-A0EA-B4A4D9F16478}"/>
                </a:ext>
              </a:extLst>
            </p:cNvPr>
            <p:cNvCxnSpPr/>
            <p:nvPr/>
          </p:nvCxnSpPr>
          <p:spPr>
            <a:xfrm flipV="1">
              <a:off x="3286840" y="2743200"/>
              <a:ext cx="0" cy="106680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91139E1C-34E5-4A17-93AA-94AE9DCFE3B0}"/>
                </a:ext>
              </a:extLst>
            </p:cNvPr>
            <p:cNvCxnSpPr/>
            <p:nvPr/>
          </p:nvCxnSpPr>
          <p:spPr>
            <a:xfrm flipV="1">
              <a:off x="5039440" y="2743200"/>
              <a:ext cx="0" cy="114300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BBBB12BB-BFEC-40A8-812F-285844E883E1}"/>
                </a:ext>
              </a:extLst>
            </p:cNvPr>
            <p:cNvCxnSpPr/>
            <p:nvPr/>
          </p:nvCxnSpPr>
          <p:spPr>
            <a:xfrm>
              <a:off x="2753440" y="1981200"/>
              <a:ext cx="9906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35B3007F-5B86-47D0-89AE-DCDFC1735E24}"/>
                </a:ext>
              </a:extLst>
            </p:cNvPr>
            <p:cNvCxnSpPr/>
            <p:nvPr/>
          </p:nvCxnSpPr>
          <p:spPr>
            <a:xfrm>
              <a:off x="2753440" y="1828800"/>
              <a:ext cx="990600" cy="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A36D2974-8D26-42F8-938D-B0D7CF3C4B20}"/>
                </a:ext>
              </a:extLst>
            </p:cNvPr>
            <p:cNvCxnSpPr/>
            <p:nvPr/>
          </p:nvCxnSpPr>
          <p:spPr>
            <a:xfrm>
              <a:off x="4582240" y="1981200"/>
              <a:ext cx="990600"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5DC0194F-B519-4EE3-8FE2-681695C09821}"/>
                </a:ext>
              </a:extLst>
            </p:cNvPr>
            <p:cNvCxnSpPr/>
            <p:nvPr/>
          </p:nvCxnSpPr>
          <p:spPr>
            <a:xfrm>
              <a:off x="4582240" y="1828800"/>
              <a:ext cx="9906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105184CA-3083-4DFF-936A-131D227926C7}"/>
                </a:ext>
              </a:extLst>
            </p:cNvPr>
            <p:cNvCxnSpPr/>
            <p:nvPr/>
          </p:nvCxnSpPr>
          <p:spPr>
            <a:xfrm flipV="1">
              <a:off x="3286840" y="1371600"/>
              <a:ext cx="0" cy="45720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A18A76DD-9545-4FFE-9A0F-826601590859}"/>
                </a:ext>
              </a:extLst>
            </p:cNvPr>
            <p:cNvCxnSpPr/>
            <p:nvPr/>
          </p:nvCxnSpPr>
          <p:spPr>
            <a:xfrm flipV="1">
              <a:off x="5039440" y="1371600"/>
              <a:ext cx="0" cy="457200"/>
            </a:xfrm>
            <a:prstGeom prst="line">
              <a:avLst/>
            </a:prstGeom>
          </p:spPr>
          <p:style>
            <a:lnRef idx="2">
              <a:schemeClr val="dk1"/>
            </a:lnRef>
            <a:fillRef idx="0">
              <a:schemeClr val="dk1"/>
            </a:fillRef>
            <a:effectRef idx="1">
              <a:schemeClr val="dk1"/>
            </a:effectRef>
            <a:fontRef idx="minor">
              <a:schemeClr val="tx1"/>
            </a:fontRef>
          </p:style>
        </p:cxnSp>
        <p:sp>
          <p:nvSpPr>
            <p:cNvPr id="18" name="Flowchart: Delay 17">
              <a:extLst>
                <a:ext uri="{FF2B5EF4-FFF2-40B4-BE49-F238E27FC236}">
                  <a16:creationId xmlns:a16="http://schemas.microsoft.com/office/drawing/2014/main" id="{4AA435BB-8EA2-4E73-AC5F-FFBA64AEF9DD}"/>
                </a:ext>
              </a:extLst>
            </p:cNvPr>
            <p:cNvSpPr/>
            <p:nvPr/>
          </p:nvSpPr>
          <p:spPr>
            <a:xfrm rot="5400000">
              <a:off x="3467100" y="4076700"/>
              <a:ext cx="1371600" cy="838200"/>
            </a:xfrm>
            <a:prstGeom prst="flowChartDelay">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580" dirty="0"/>
            </a:p>
          </p:txBody>
        </p:sp>
        <p:sp>
          <p:nvSpPr>
            <p:cNvPr id="19" name="Rectangle 18">
              <a:extLst>
                <a:ext uri="{FF2B5EF4-FFF2-40B4-BE49-F238E27FC236}">
                  <a16:creationId xmlns:a16="http://schemas.microsoft.com/office/drawing/2014/main" id="{5EC4C7BB-C5FC-4FC9-83D7-145EF83A8D54}"/>
                </a:ext>
              </a:extLst>
            </p:cNvPr>
            <p:cNvSpPr/>
            <p:nvPr/>
          </p:nvSpPr>
          <p:spPr>
            <a:xfrm>
              <a:off x="3744040" y="2720438"/>
              <a:ext cx="827960" cy="1241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580" dirty="0"/>
            </a:p>
          </p:txBody>
        </p:sp>
        <p:cxnSp>
          <p:nvCxnSpPr>
            <p:cNvPr id="20" name="Straight Connector 19">
              <a:extLst>
                <a:ext uri="{FF2B5EF4-FFF2-40B4-BE49-F238E27FC236}">
                  <a16:creationId xmlns:a16="http://schemas.microsoft.com/office/drawing/2014/main" id="{D785638C-9DE9-47D3-9B01-D276A27F014E}"/>
                </a:ext>
              </a:extLst>
            </p:cNvPr>
            <p:cNvCxnSpPr/>
            <p:nvPr/>
          </p:nvCxnSpPr>
          <p:spPr>
            <a:xfrm flipV="1">
              <a:off x="3733800" y="1981200"/>
              <a:ext cx="0" cy="205740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EE90AEC7-E3F9-4252-ADDB-98B0716012C7}"/>
                </a:ext>
              </a:extLst>
            </p:cNvPr>
            <p:cNvCxnSpPr/>
            <p:nvPr/>
          </p:nvCxnSpPr>
          <p:spPr>
            <a:xfrm flipV="1">
              <a:off x="4572000" y="1981200"/>
              <a:ext cx="0" cy="2057400"/>
            </a:xfrm>
            <a:prstGeom prst="line">
              <a:avLst/>
            </a:prstGeom>
          </p:spPr>
          <p:style>
            <a:lnRef idx="2">
              <a:schemeClr val="dk1"/>
            </a:lnRef>
            <a:fillRef idx="0">
              <a:schemeClr val="dk1"/>
            </a:fillRef>
            <a:effectRef idx="1">
              <a:schemeClr val="dk1"/>
            </a:effectRef>
            <a:fontRef idx="minor">
              <a:schemeClr val="tx1"/>
            </a:fontRef>
          </p:style>
        </p:cxnSp>
        <p:sp>
          <p:nvSpPr>
            <p:cNvPr id="22" name="Flowchart: Delay 21">
              <a:extLst>
                <a:ext uri="{FF2B5EF4-FFF2-40B4-BE49-F238E27FC236}">
                  <a16:creationId xmlns:a16="http://schemas.microsoft.com/office/drawing/2014/main" id="{7F674044-0326-411C-A17E-2E11F36A59C5}"/>
                </a:ext>
              </a:extLst>
            </p:cNvPr>
            <p:cNvSpPr/>
            <p:nvPr/>
          </p:nvSpPr>
          <p:spPr>
            <a:xfrm rot="5400000">
              <a:off x="3606807" y="4206167"/>
              <a:ext cx="1102426" cy="543640"/>
            </a:xfrm>
            <a:prstGeom prst="flowChartDelay">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580" dirty="0"/>
            </a:p>
          </p:txBody>
        </p:sp>
        <p:sp>
          <p:nvSpPr>
            <p:cNvPr id="23" name="Rectangle 22">
              <a:extLst>
                <a:ext uri="{FF2B5EF4-FFF2-40B4-BE49-F238E27FC236}">
                  <a16:creationId xmlns:a16="http://schemas.microsoft.com/office/drawing/2014/main" id="{06D68B0E-7260-49A7-B89A-FBF15D35C127}"/>
                </a:ext>
              </a:extLst>
            </p:cNvPr>
            <p:cNvSpPr/>
            <p:nvPr/>
          </p:nvSpPr>
          <p:spPr>
            <a:xfrm>
              <a:off x="3820240" y="2971800"/>
              <a:ext cx="6858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580" dirty="0"/>
            </a:p>
          </p:txBody>
        </p:sp>
        <p:cxnSp>
          <p:nvCxnSpPr>
            <p:cNvPr id="24" name="Straight Connector 23">
              <a:extLst>
                <a:ext uri="{FF2B5EF4-FFF2-40B4-BE49-F238E27FC236}">
                  <a16:creationId xmlns:a16="http://schemas.microsoft.com/office/drawing/2014/main" id="{8311EBF1-DE6F-44FC-948A-33B378B59F57}"/>
                </a:ext>
              </a:extLst>
            </p:cNvPr>
            <p:cNvCxnSpPr/>
            <p:nvPr/>
          </p:nvCxnSpPr>
          <p:spPr>
            <a:xfrm flipV="1">
              <a:off x="4429840" y="1371600"/>
              <a:ext cx="0" cy="266700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CE8737D1-DDCE-44A0-88C9-66B3879F9DFA}"/>
                </a:ext>
              </a:extLst>
            </p:cNvPr>
            <p:cNvCxnSpPr/>
            <p:nvPr/>
          </p:nvCxnSpPr>
          <p:spPr>
            <a:xfrm flipV="1">
              <a:off x="3886200" y="1371600"/>
              <a:ext cx="0" cy="266700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FB9A7EC1-3195-44A1-8C43-71C98AF3FE74}"/>
                </a:ext>
              </a:extLst>
            </p:cNvPr>
            <p:cNvCxnSpPr/>
            <p:nvPr/>
          </p:nvCxnSpPr>
          <p:spPr>
            <a:xfrm flipV="1">
              <a:off x="3744040" y="1371600"/>
              <a:ext cx="0" cy="45720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3A24404C-DF5B-4034-91F2-C5FF58946338}"/>
                </a:ext>
              </a:extLst>
            </p:cNvPr>
            <p:cNvCxnSpPr/>
            <p:nvPr/>
          </p:nvCxnSpPr>
          <p:spPr>
            <a:xfrm flipV="1">
              <a:off x="4582240" y="1371600"/>
              <a:ext cx="0" cy="4572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D6D99172-82FB-4BCB-BBDF-C72AA1F71F77}"/>
                </a:ext>
              </a:extLst>
            </p:cNvPr>
            <p:cNvCxnSpPr/>
            <p:nvPr/>
          </p:nvCxnSpPr>
          <p:spPr>
            <a:xfrm>
              <a:off x="3286840" y="1371600"/>
              <a:ext cx="1752600" cy="0"/>
            </a:xfrm>
            <a:prstGeom prst="line">
              <a:avLst/>
            </a:prstGeom>
          </p:spPr>
          <p:style>
            <a:lnRef idx="2">
              <a:schemeClr val="dk1"/>
            </a:lnRef>
            <a:fillRef idx="0">
              <a:schemeClr val="dk1"/>
            </a:fillRef>
            <a:effectRef idx="1">
              <a:schemeClr val="dk1"/>
            </a:effectRef>
            <a:fontRef idx="minor">
              <a:schemeClr val="tx1"/>
            </a:fontRef>
          </p:style>
        </p:cxnSp>
        <p:sp>
          <p:nvSpPr>
            <p:cNvPr id="29" name="Rectangle 28">
              <a:extLst>
                <a:ext uri="{FF2B5EF4-FFF2-40B4-BE49-F238E27FC236}">
                  <a16:creationId xmlns:a16="http://schemas.microsoft.com/office/drawing/2014/main" id="{EDBA5637-1DBF-4537-8011-C47C11B6B46D}"/>
                </a:ext>
              </a:extLst>
            </p:cNvPr>
            <p:cNvSpPr/>
            <p:nvPr/>
          </p:nvSpPr>
          <p:spPr>
            <a:xfrm>
              <a:off x="3820240" y="1143000"/>
              <a:ext cx="685800" cy="228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hr-HR" sz="2580" dirty="0"/>
            </a:p>
          </p:txBody>
        </p:sp>
        <p:sp>
          <p:nvSpPr>
            <p:cNvPr id="30" name="Rectangle 29">
              <a:extLst>
                <a:ext uri="{FF2B5EF4-FFF2-40B4-BE49-F238E27FC236}">
                  <a16:creationId xmlns:a16="http://schemas.microsoft.com/office/drawing/2014/main" id="{35AF1EB9-5673-43F1-B212-BDEA912BBB0E}"/>
                </a:ext>
              </a:extLst>
            </p:cNvPr>
            <p:cNvSpPr/>
            <p:nvPr/>
          </p:nvSpPr>
          <p:spPr>
            <a:xfrm flipV="1">
              <a:off x="3972640" y="838200"/>
              <a:ext cx="3810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hr-HR" sz="2580" dirty="0"/>
            </a:p>
          </p:txBody>
        </p:sp>
        <p:sp>
          <p:nvSpPr>
            <p:cNvPr id="31" name="Flowchart: Delay 30">
              <a:extLst>
                <a:ext uri="{FF2B5EF4-FFF2-40B4-BE49-F238E27FC236}">
                  <a16:creationId xmlns:a16="http://schemas.microsoft.com/office/drawing/2014/main" id="{D0E59E5F-4795-4AF0-9507-DEFB4A7F3308}"/>
                </a:ext>
              </a:extLst>
            </p:cNvPr>
            <p:cNvSpPr/>
            <p:nvPr/>
          </p:nvSpPr>
          <p:spPr>
            <a:xfrm rot="5400000">
              <a:off x="3058240" y="3657600"/>
              <a:ext cx="2209800" cy="228600"/>
            </a:xfrm>
            <a:prstGeom prst="flowChartDelay">
              <a:avLst/>
            </a:prstGeom>
            <a:solidFill>
              <a:schemeClr val="accent4">
                <a:lumMod val="40000"/>
                <a:lumOff val="60000"/>
              </a:schemeClr>
            </a:solidFill>
            <a:ln>
              <a:solidFill>
                <a:schemeClr val="accent4">
                  <a:lumMod val="60000"/>
                  <a:lumOff val="40000"/>
                </a:schemeClr>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580" dirty="0"/>
            </a:p>
          </p:txBody>
        </p:sp>
        <p:cxnSp>
          <p:nvCxnSpPr>
            <p:cNvPr id="32" name="Straight Connector 31">
              <a:extLst>
                <a:ext uri="{FF2B5EF4-FFF2-40B4-BE49-F238E27FC236}">
                  <a16:creationId xmlns:a16="http://schemas.microsoft.com/office/drawing/2014/main" id="{30AACCEE-067D-4AF6-AB7A-A2595368D0DC}"/>
                </a:ext>
              </a:extLst>
            </p:cNvPr>
            <p:cNvCxnSpPr/>
            <p:nvPr/>
          </p:nvCxnSpPr>
          <p:spPr>
            <a:xfrm flipV="1">
              <a:off x="5039440" y="1981200"/>
              <a:ext cx="0" cy="533400"/>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219C5800-716D-40DD-9B47-159C922E6DB2}"/>
                </a:ext>
              </a:extLst>
            </p:cNvPr>
            <p:cNvCxnSpPr/>
            <p:nvPr/>
          </p:nvCxnSpPr>
          <p:spPr>
            <a:xfrm flipV="1">
              <a:off x="5039440" y="2286000"/>
              <a:ext cx="228600" cy="228600"/>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0FB39D4E-7826-41DE-ADC3-FE17FDB0408D}"/>
                </a:ext>
              </a:extLst>
            </p:cNvPr>
            <p:cNvCxnSpPr/>
            <p:nvPr/>
          </p:nvCxnSpPr>
          <p:spPr>
            <a:xfrm flipV="1">
              <a:off x="5039440" y="2438400"/>
              <a:ext cx="304800" cy="30480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0A7737F3-EFD7-45BB-9BD6-DAFDDFC34E3C}"/>
                </a:ext>
              </a:extLst>
            </p:cNvPr>
            <p:cNvCxnSpPr/>
            <p:nvPr/>
          </p:nvCxnSpPr>
          <p:spPr>
            <a:xfrm flipV="1">
              <a:off x="3286840" y="1981200"/>
              <a:ext cx="0" cy="53340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F1C0759A-B29A-4A45-BC10-E892AF2E3086}"/>
                </a:ext>
              </a:extLst>
            </p:cNvPr>
            <p:cNvCxnSpPr/>
            <p:nvPr/>
          </p:nvCxnSpPr>
          <p:spPr>
            <a:xfrm flipH="1" flipV="1">
              <a:off x="2982040" y="2514600"/>
              <a:ext cx="304800" cy="22860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DAF8C356-AE17-4230-8375-BEE121F2A17C}"/>
                </a:ext>
              </a:extLst>
            </p:cNvPr>
            <p:cNvCxnSpPr/>
            <p:nvPr/>
          </p:nvCxnSpPr>
          <p:spPr>
            <a:xfrm flipH="1" flipV="1">
              <a:off x="2982040" y="2286000"/>
              <a:ext cx="304800" cy="228600"/>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A069BD97-8A81-44B3-BAA1-98F1890D5CF1}"/>
                </a:ext>
              </a:extLst>
            </p:cNvPr>
            <p:cNvCxnSpPr/>
            <p:nvPr/>
          </p:nvCxnSpPr>
          <p:spPr>
            <a:xfrm flipV="1">
              <a:off x="4125040" y="381000"/>
              <a:ext cx="0" cy="45720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A76A830B-ECB7-4C49-A840-063BD41E6754}"/>
                </a:ext>
              </a:extLst>
            </p:cNvPr>
            <p:cNvCxnSpPr/>
            <p:nvPr/>
          </p:nvCxnSpPr>
          <p:spPr>
            <a:xfrm>
              <a:off x="4125040" y="381000"/>
              <a:ext cx="2057400" cy="0"/>
            </a:xfrm>
            <a:prstGeom prst="line">
              <a:avLst/>
            </a:prstGeom>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E4AD8BC9-FEB6-4C4D-A7CC-229C4BDD8200}"/>
                </a:ext>
              </a:extLst>
            </p:cNvPr>
            <p:cNvSpPr/>
            <p:nvPr/>
          </p:nvSpPr>
          <p:spPr>
            <a:xfrm>
              <a:off x="6182440" y="152400"/>
              <a:ext cx="12192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hr-HR" sz="2580" dirty="0"/>
            </a:p>
          </p:txBody>
        </p:sp>
        <p:sp>
          <p:nvSpPr>
            <p:cNvPr id="41" name="Oval 40">
              <a:extLst>
                <a:ext uri="{FF2B5EF4-FFF2-40B4-BE49-F238E27FC236}">
                  <a16:creationId xmlns:a16="http://schemas.microsoft.com/office/drawing/2014/main" id="{29BE16F6-CAD0-42CA-A4CA-2303E24C016C}"/>
                </a:ext>
              </a:extLst>
            </p:cNvPr>
            <p:cNvSpPr/>
            <p:nvPr/>
          </p:nvSpPr>
          <p:spPr>
            <a:xfrm>
              <a:off x="6334840" y="457200"/>
              <a:ext cx="1524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42" name="Oval 41">
              <a:extLst>
                <a:ext uri="{FF2B5EF4-FFF2-40B4-BE49-F238E27FC236}">
                  <a16:creationId xmlns:a16="http://schemas.microsoft.com/office/drawing/2014/main" id="{FAB3273F-D308-4183-A174-81D841E84002}"/>
                </a:ext>
              </a:extLst>
            </p:cNvPr>
            <p:cNvSpPr/>
            <p:nvPr/>
          </p:nvSpPr>
          <p:spPr>
            <a:xfrm>
              <a:off x="7096840" y="457200"/>
              <a:ext cx="1524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43" name="Rectangle 42">
              <a:extLst>
                <a:ext uri="{FF2B5EF4-FFF2-40B4-BE49-F238E27FC236}">
                  <a16:creationId xmlns:a16="http://schemas.microsoft.com/office/drawing/2014/main" id="{8B57FF0B-3A3D-42A0-BBCE-1405FB81D587}"/>
                </a:ext>
              </a:extLst>
            </p:cNvPr>
            <p:cNvSpPr/>
            <p:nvPr/>
          </p:nvSpPr>
          <p:spPr>
            <a:xfrm>
              <a:off x="6563440" y="228600"/>
              <a:ext cx="457200" cy="152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hr-HR" sz="2580" dirty="0"/>
            </a:p>
          </p:txBody>
        </p:sp>
        <p:sp>
          <p:nvSpPr>
            <p:cNvPr id="44" name="Oval 43">
              <a:extLst>
                <a:ext uri="{FF2B5EF4-FFF2-40B4-BE49-F238E27FC236}">
                  <a16:creationId xmlns:a16="http://schemas.microsoft.com/office/drawing/2014/main" id="{C1039646-FBFC-482E-84BD-370629E2A8BE}"/>
                </a:ext>
              </a:extLst>
            </p:cNvPr>
            <p:cNvSpPr/>
            <p:nvPr/>
          </p:nvSpPr>
          <p:spPr>
            <a:xfrm>
              <a:off x="4201240" y="52578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45" name="Oval 44">
              <a:extLst>
                <a:ext uri="{FF2B5EF4-FFF2-40B4-BE49-F238E27FC236}">
                  <a16:creationId xmlns:a16="http://schemas.microsoft.com/office/drawing/2014/main" id="{D549D657-8793-4892-991B-E0B2D6A475AF}"/>
                </a:ext>
              </a:extLst>
            </p:cNvPr>
            <p:cNvSpPr/>
            <p:nvPr/>
          </p:nvSpPr>
          <p:spPr>
            <a:xfrm>
              <a:off x="3972640" y="52578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46" name="Oval 45">
              <a:extLst>
                <a:ext uri="{FF2B5EF4-FFF2-40B4-BE49-F238E27FC236}">
                  <a16:creationId xmlns:a16="http://schemas.microsoft.com/office/drawing/2014/main" id="{65E09FB3-BA8B-4061-864C-43AFE373DB82}"/>
                </a:ext>
              </a:extLst>
            </p:cNvPr>
            <p:cNvSpPr/>
            <p:nvPr/>
          </p:nvSpPr>
          <p:spPr>
            <a:xfrm>
              <a:off x="4048840" y="53340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47" name="Oval 46">
              <a:extLst>
                <a:ext uri="{FF2B5EF4-FFF2-40B4-BE49-F238E27FC236}">
                  <a16:creationId xmlns:a16="http://schemas.microsoft.com/office/drawing/2014/main" id="{42DFE45C-C9B3-4150-8A53-39B890A192A6}"/>
                </a:ext>
              </a:extLst>
            </p:cNvPr>
            <p:cNvSpPr/>
            <p:nvPr/>
          </p:nvSpPr>
          <p:spPr>
            <a:xfrm>
              <a:off x="4658440" y="48006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48" name="Oval 47">
              <a:extLst>
                <a:ext uri="{FF2B5EF4-FFF2-40B4-BE49-F238E27FC236}">
                  <a16:creationId xmlns:a16="http://schemas.microsoft.com/office/drawing/2014/main" id="{DE19CC2A-5B82-4796-A5F3-B2D2A9FE4DA6}"/>
                </a:ext>
              </a:extLst>
            </p:cNvPr>
            <p:cNvSpPr/>
            <p:nvPr/>
          </p:nvSpPr>
          <p:spPr>
            <a:xfrm>
              <a:off x="3667840" y="48006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49" name="Oval 48">
              <a:extLst>
                <a:ext uri="{FF2B5EF4-FFF2-40B4-BE49-F238E27FC236}">
                  <a16:creationId xmlns:a16="http://schemas.microsoft.com/office/drawing/2014/main" id="{0D0B2630-7F1E-4A93-BAA2-A48A8C1DB6B2}"/>
                </a:ext>
              </a:extLst>
            </p:cNvPr>
            <p:cNvSpPr/>
            <p:nvPr/>
          </p:nvSpPr>
          <p:spPr>
            <a:xfrm>
              <a:off x="3515440" y="44196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0" name="Oval 49">
              <a:extLst>
                <a:ext uri="{FF2B5EF4-FFF2-40B4-BE49-F238E27FC236}">
                  <a16:creationId xmlns:a16="http://schemas.microsoft.com/office/drawing/2014/main" id="{ABD7E60F-4599-4CBF-8699-429EE13564EA}"/>
                </a:ext>
              </a:extLst>
            </p:cNvPr>
            <p:cNvSpPr/>
            <p:nvPr/>
          </p:nvSpPr>
          <p:spPr>
            <a:xfrm>
              <a:off x="3515440" y="48768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1" name="Oval 50">
              <a:extLst>
                <a:ext uri="{FF2B5EF4-FFF2-40B4-BE49-F238E27FC236}">
                  <a16:creationId xmlns:a16="http://schemas.microsoft.com/office/drawing/2014/main" id="{7C443DD8-77EB-4F85-B746-696927F9A6F0}"/>
                </a:ext>
              </a:extLst>
            </p:cNvPr>
            <p:cNvSpPr/>
            <p:nvPr/>
          </p:nvSpPr>
          <p:spPr>
            <a:xfrm>
              <a:off x="4658440" y="41910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2" name="Oval 51">
              <a:extLst>
                <a:ext uri="{FF2B5EF4-FFF2-40B4-BE49-F238E27FC236}">
                  <a16:creationId xmlns:a16="http://schemas.microsoft.com/office/drawing/2014/main" id="{9CC89A7C-D31F-4918-9633-5BF8D0635E96}"/>
                </a:ext>
              </a:extLst>
            </p:cNvPr>
            <p:cNvSpPr/>
            <p:nvPr/>
          </p:nvSpPr>
          <p:spPr>
            <a:xfrm>
              <a:off x="3515440" y="38100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3" name="Oval 52">
              <a:extLst>
                <a:ext uri="{FF2B5EF4-FFF2-40B4-BE49-F238E27FC236}">
                  <a16:creationId xmlns:a16="http://schemas.microsoft.com/office/drawing/2014/main" id="{D2D58766-A642-430F-89FF-52808E1E8A29}"/>
                </a:ext>
              </a:extLst>
            </p:cNvPr>
            <p:cNvSpPr/>
            <p:nvPr/>
          </p:nvSpPr>
          <p:spPr>
            <a:xfrm>
              <a:off x="3439240" y="32004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4" name="Oval 53">
              <a:extLst>
                <a:ext uri="{FF2B5EF4-FFF2-40B4-BE49-F238E27FC236}">
                  <a16:creationId xmlns:a16="http://schemas.microsoft.com/office/drawing/2014/main" id="{20473566-9F52-49D0-8BDA-CC66072FAB5F}"/>
                </a:ext>
              </a:extLst>
            </p:cNvPr>
            <p:cNvSpPr/>
            <p:nvPr/>
          </p:nvSpPr>
          <p:spPr>
            <a:xfrm>
              <a:off x="4125040" y="51816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5" name="Oval 54">
              <a:extLst>
                <a:ext uri="{FF2B5EF4-FFF2-40B4-BE49-F238E27FC236}">
                  <a16:creationId xmlns:a16="http://schemas.microsoft.com/office/drawing/2014/main" id="{E736C57A-A4BB-4F91-8010-F5F325E3E4F4}"/>
                </a:ext>
              </a:extLst>
            </p:cNvPr>
            <p:cNvSpPr/>
            <p:nvPr/>
          </p:nvSpPr>
          <p:spPr>
            <a:xfrm>
              <a:off x="4658440" y="36576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6" name="Oval 55">
              <a:extLst>
                <a:ext uri="{FF2B5EF4-FFF2-40B4-BE49-F238E27FC236}">
                  <a16:creationId xmlns:a16="http://schemas.microsoft.com/office/drawing/2014/main" id="{D90609B1-B448-415A-8C42-7E72D9EA4E60}"/>
                </a:ext>
              </a:extLst>
            </p:cNvPr>
            <p:cNvSpPr/>
            <p:nvPr/>
          </p:nvSpPr>
          <p:spPr>
            <a:xfrm>
              <a:off x="4125040" y="53340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7" name="Oval 56">
              <a:extLst>
                <a:ext uri="{FF2B5EF4-FFF2-40B4-BE49-F238E27FC236}">
                  <a16:creationId xmlns:a16="http://schemas.microsoft.com/office/drawing/2014/main" id="{7855C86F-9E97-4928-90E2-C55112BE1E41}"/>
                </a:ext>
              </a:extLst>
            </p:cNvPr>
            <p:cNvSpPr/>
            <p:nvPr/>
          </p:nvSpPr>
          <p:spPr>
            <a:xfrm>
              <a:off x="4734640" y="44196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8" name="Oval 57">
              <a:extLst>
                <a:ext uri="{FF2B5EF4-FFF2-40B4-BE49-F238E27FC236}">
                  <a16:creationId xmlns:a16="http://schemas.microsoft.com/office/drawing/2014/main" id="{A448BF36-D524-4F8A-BFF7-30B5950DB7B9}"/>
                </a:ext>
              </a:extLst>
            </p:cNvPr>
            <p:cNvSpPr/>
            <p:nvPr/>
          </p:nvSpPr>
          <p:spPr>
            <a:xfrm>
              <a:off x="3363040" y="46482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59" name="Oval 58">
              <a:extLst>
                <a:ext uri="{FF2B5EF4-FFF2-40B4-BE49-F238E27FC236}">
                  <a16:creationId xmlns:a16="http://schemas.microsoft.com/office/drawing/2014/main" id="{F272486A-8AB9-4783-89CB-8A0CBD70C85F}"/>
                </a:ext>
              </a:extLst>
            </p:cNvPr>
            <p:cNvSpPr/>
            <p:nvPr/>
          </p:nvSpPr>
          <p:spPr>
            <a:xfrm>
              <a:off x="3667840" y="51054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60" name="Oval 59">
              <a:extLst>
                <a:ext uri="{FF2B5EF4-FFF2-40B4-BE49-F238E27FC236}">
                  <a16:creationId xmlns:a16="http://schemas.microsoft.com/office/drawing/2014/main" id="{1380B78F-C507-4B5A-8811-3A14E5A810B7}"/>
                </a:ext>
              </a:extLst>
            </p:cNvPr>
            <p:cNvSpPr/>
            <p:nvPr/>
          </p:nvSpPr>
          <p:spPr>
            <a:xfrm>
              <a:off x="3439240" y="42672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61" name="Oval 60">
              <a:extLst>
                <a:ext uri="{FF2B5EF4-FFF2-40B4-BE49-F238E27FC236}">
                  <a16:creationId xmlns:a16="http://schemas.microsoft.com/office/drawing/2014/main" id="{AC3826A3-D7C5-431B-ACCB-7B9F1AC0BFAC}"/>
                </a:ext>
              </a:extLst>
            </p:cNvPr>
            <p:cNvSpPr/>
            <p:nvPr/>
          </p:nvSpPr>
          <p:spPr>
            <a:xfrm>
              <a:off x="3820240" y="5181600"/>
              <a:ext cx="76200" cy="76200"/>
            </a:xfrm>
            <a:prstGeom prst="ellipse">
              <a:avLst/>
            </a:prstGeom>
            <a:solidFill>
              <a:srgbClr val="FF9900"/>
            </a:solidFill>
            <a:ln>
              <a:solidFill>
                <a:srgbClr val="FF990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hr-HR" sz="2580" dirty="0"/>
            </a:p>
          </p:txBody>
        </p:sp>
        <p:sp>
          <p:nvSpPr>
            <p:cNvPr id="62" name="Can 105">
              <a:extLst>
                <a:ext uri="{FF2B5EF4-FFF2-40B4-BE49-F238E27FC236}">
                  <a16:creationId xmlns:a16="http://schemas.microsoft.com/office/drawing/2014/main" id="{E53DC703-6D5E-4632-8DE6-28C32BA40306}"/>
                </a:ext>
              </a:extLst>
            </p:cNvPr>
            <p:cNvSpPr/>
            <p:nvPr/>
          </p:nvSpPr>
          <p:spPr>
            <a:xfrm rot="13360673">
              <a:off x="5086380" y="2120717"/>
              <a:ext cx="64628" cy="838200"/>
            </a:xfrm>
            <a:prstGeom prst="can">
              <a:avLst/>
            </a:prstGeom>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r-HR" sz="2580" dirty="0"/>
            </a:p>
          </p:txBody>
        </p:sp>
        <p:sp>
          <p:nvSpPr>
            <p:cNvPr id="63" name="Can 106">
              <a:extLst>
                <a:ext uri="{FF2B5EF4-FFF2-40B4-BE49-F238E27FC236}">
                  <a16:creationId xmlns:a16="http://schemas.microsoft.com/office/drawing/2014/main" id="{22DBAD2C-B619-4500-8137-B7F1894D1A00}"/>
                </a:ext>
              </a:extLst>
            </p:cNvPr>
            <p:cNvSpPr/>
            <p:nvPr/>
          </p:nvSpPr>
          <p:spPr>
            <a:xfrm rot="10800000">
              <a:off x="4810840" y="2819400"/>
              <a:ext cx="76200" cy="1981200"/>
            </a:xfrm>
            <a:prstGeom prst="can">
              <a:avLst/>
            </a:prstGeom>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r-HR" sz="2580" dirty="0"/>
            </a:p>
          </p:txBody>
        </p:sp>
        <p:sp>
          <p:nvSpPr>
            <p:cNvPr id="64" name="Can 99">
              <a:extLst>
                <a:ext uri="{FF2B5EF4-FFF2-40B4-BE49-F238E27FC236}">
                  <a16:creationId xmlns:a16="http://schemas.microsoft.com/office/drawing/2014/main" id="{9FC5163F-D242-404A-BA02-A98240D6A21D}"/>
                </a:ext>
              </a:extLst>
            </p:cNvPr>
            <p:cNvSpPr/>
            <p:nvPr/>
          </p:nvSpPr>
          <p:spPr>
            <a:xfrm rot="13360673">
              <a:off x="4546871" y="4661082"/>
              <a:ext cx="64628" cy="838200"/>
            </a:xfrm>
            <a:prstGeom prst="can">
              <a:avLst/>
            </a:prstGeom>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r-HR" sz="2580" dirty="0"/>
            </a:p>
          </p:txBody>
        </p:sp>
        <p:cxnSp>
          <p:nvCxnSpPr>
            <p:cNvPr id="65" name="Straight Arrow Connector 64">
              <a:extLst>
                <a:ext uri="{FF2B5EF4-FFF2-40B4-BE49-F238E27FC236}">
                  <a16:creationId xmlns:a16="http://schemas.microsoft.com/office/drawing/2014/main" id="{D1A681D5-110B-4B27-8C7E-F7BCC6968C96}"/>
                </a:ext>
              </a:extLst>
            </p:cNvPr>
            <p:cNvCxnSpPr/>
            <p:nvPr/>
          </p:nvCxnSpPr>
          <p:spPr>
            <a:xfrm>
              <a:off x="2143840" y="1905000"/>
              <a:ext cx="609600" cy="0"/>
            </a:xfrm>
            <a:prstGeom prst="straightConnector1">
              <a:avLst/>
            </a:prstGeom>
            <a:ln>
              <a:tailEnd type="stealth" w="sm" len="lg"/>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6B31B1F8-0F80-478E-AE28-E2BC6DB858E4}"/>
                </a:ext>
              </a:extLst>
            </p:cNvPr>
            <p:cNvCxnSpPr/>
            <p:nvPr/>
          </p:nvCxnSpPr>
          <p:spPr>
            <a:xfrm flipV="1">
              <a:off x="4125040" y="1371600"/>
              <a:ext cx="0" cy="1219200"/>
            </a:xfrm>
            <a:prstGeom prst="line">
              <a:avLst/>
            </a:prstGeom>
          </p:spPr>
          <p:style>
            <a:lnRef idx="1">
              <a:schemeClr val="dk1"/>
            </a:lnRef>
            <a:fillRef idx="0">
              <a:schemeClr val="dk1"/>
            </a:fillRef>
            <a:effectRef idx="0">
              <a:schemeClr val="dk1"/>
            </a:effectRef>
            <a:fontRef idx="minor">
              <a:schemeClr val="tx1"/>
            </a:fontRef>
          </p:style>
        </p:cxnSp>
        <p:sp>
          <p:nvSpPr>
            <p:cNvPr id="67" name="TextBox 66">
              <a:extLst>
                <a:ext uri="{FF2B5EF4-FFF2-40B4-BE49-F238E27FC236}">
                  <a16:creationId xmlns:a16="http://schemas.microsoft.com/office/drawing/2014/main" id="{0E3F0410-FDB5-4228-AF82-34324C0F0B3B}"/>
                </a:ext>
              </a:extLst>
            </p:cNvPr>
            <p:cNvSpPr txBox="1"/>
            <p:nvPr/>
          </p:nvSpPr>
          <p:spPr>
            <a:xfrm>
              <a:off x="6182440" y="685800"/>
              <a:ext cx="920416" cy="230774"/>
            </a:xfrm>
            <a:prstGeom prst="rect">
              <a:avLst/>
            </a:prstGeom>
            <a:noFill/>
          </p:spPr>
          <p:txBody>
            <a:bodyPr wrap="none" rtlCol="0">
              <a:spAutoFit/>
            </a:bodyPr>
            <a:lstStyle/>
            <a:p>
              <a:r>
                <a:rPr lang="hr-HR" sz="2005" dirty="0">
                  <a:latin typeface="Palatino Linotype" panose="02040502050505030304" pitchFamily="18" charset="0"/>
                </a:rPr>
                <a:t>Power </a:t>
              </a:r>
              <a:r>
                <a:rPr lang="hr-HR" sz="2005" dirty="0" err="1">
                  <a:latin typeface="Palatino Linotype" panose="02040502050505030304" pitchFamily="18" charset="0"/>
                </a:rPr>
                <a:t>supply</a:t>
              </a:r>
              <a:endParaRPr lang="hr-HR" sz="2005" dirty="0">
                <a:latin typeface="Palatino Linotype" panose="02040502050505030304" pitchFamily="18" charset="0"/>
              </a:endParaRPr>
            </a:p>
          </p:txBody>
        </p:sp>
        <p:sp>
          <p:nvSpPr>
            <p:cNvPr id="68" name="TextBox 67">
              <a:extLst>
                <a:ext uri="{FF2B5EF4-FFF2-40B4-BE49-F238E27FC236}">
                  <a16:creationId xmlns:a16="http://schemas.microsoft.com/office/drawing/2014/main" id="{117BD8D3-70FA-4E78-9383-D520AFB1D47A}"/>
                </a:ext>
              </a:extLst>
            </p:cNvPr>
            <p:cNvSpPr txBox="1"/>
            <p:nvPr/>
          </p:nvSpPr>
          <p:spPr>
            <a:xfrm>
              <a:off x="1920556" y="2362200"/>
              <a:ext cx="697579" cy="408394"/>
            </a:xfrm>
            <a:prstGeom prst="rect">
              <a:avLst/>
            </a:prstGeom>
            <a:noFill/>
          </p:spPr>
          <p:txBody>
            <a:bodyPr wrap="none" rtlCol="0">
              <a:spAutoFit/>
            </a:bodyPr>
            <a:lstStyle/>
            <a:p>
              <a:r>
                <a:rPr lang="hr-HR" sz="2005" dirty="0" err="1">
                  <a:latin typeface="Palatino Linotype" panose="02040502050505030304" pitchFamily="18" charset="0"/>
                </a:rPr>
                <a:t>Sampling</a:t>
              </a:r>
              <a:r>
                <a:rPr lang="hr-HR" sz="2005" dirty="0">
                  <a:latin typeface="Palatino Linotype" panose="02040502050505030304" pitchFamily="18" charset="0"/>
                </a:rPr>
                <a:t> </a:t>
              </a:r>
            </a:p>
            <a:p>
              <a:r>
                <a:rPr lang="hr-HR" sz="2005" dirty="0" err="1">
                  <a:latin typeface="Palatino Linotype" panose="02040502050505030304" pitchFamily="18" charset="0"/>
                </a:rPr>
                <a:t>port</a:t>
              </a:r>
              <a:endParaRPr lang="hr-HR" sz="2005" dirty="0">
                <a:latin typeface="Palatino Linotype" panose="02040502050505030304" pitchFamily="18" charset="0"/>
              </a:endParaRPr>
            </a:p>
          </p:txBody>
        </p:sp>
        <p:sp>
          <p:nvSpPr>
            <p:cNvPr id="69" name="TextBox 68">
              <a:extLst>
                <a:ext uri="{FF2B5EF4-FFF2-40B4-BE49-F238E27FC236}">
                  <a16:creationId xmlns:a16="http://schemas.microsoft.com/office/drawing/2014/main" id="{8660C791-B4B7-48C6-8051-C08C0B540E10}"/>
                </a:ext>
              </a:extLst>
            </p:cNvPr>
            <p:cNvSpPr txBox="1"/>
            <p:nvPr/>
          </p:nvSpPr>
          <p:spPr>
            <a:xfrm>
              <a:off x="5420440" y="2209800"/>
              <a:ext cx="544367" cy="230774"/>
            </a:xfrm>
            <a:prstGeom prst="rect">
              <a:avLst/>
            </a:prstGeom>
            <a:noFill/>
          </p:spPr>
          <p:txBody>
            <a:bodyPr wrap="none" rtlCol="0">
              <a:spAutoFit/>
            </a:bodyPr>
            <a:lstStyle/>
            <a:p>
              <a:r>
                <a:rPr lang="hr-HR" sz="2005" dirty="0">
                  <a:latin typeface="Palatino Linotype" panose="02040502050505030304" pitchFamily="18" charset="0"/>
                </a:rPr>
                <a:t>O</a:t>
              </a:r>
              <a:r>
                <a:rPr lang="hr-HR" sz="2005" baseline="-25000" dirty="0">
                  <a:latin typeface="Palatino Linotype" panose="02040502050505030304" pitchFamily="18" charset="0"/>
                </a:rPr>
                <a:t>2</a:t>
              </a:r>
              <a:r>
                <a:rPr lang="hr-HR" sz="2005" dirty="0">
                  <a:latin typeface="Palatino Linotype" panose="02040502050505030304" pitchFamily="18" charset="0"/>
                </a:rPr>
                <a:t> </a:t>
              </a:r>
              <a:r>
                <a:rPr lang="hr-HR" sz="2005" dirty="0" err="1">
                  <a:latin typeface="Palatino Linotype" panose="02040502050505030304" pitchFamily="18" charset="0"/>
                </a:rPr>
                <a:t>inlet</a:t>
              </a:r>
              <a:endParaRPr lang="hr-HR" sz="2005" dirty="0">
                <a:latin typeface="Palatino Linotype" panose="02040502050505030304" pitchFamily="18" charset="0"/>
              </a:endParaRPr>
            </a:p>
          </p:txBody>
        </p:sp>
        <p:sp>
          <p:nvSpPr>
            <p:cNvPr id="70" name="TextBox 69">
              <a:extLst>
                <a:ext uri="{FF2B5EF4-FFF2-40B4-BE49-F238E27FC236}">
                  <a16:creationId xmlns:a16="http://schemas.microsoft.com/office/drawing/2014/main" id="{193A5DEA-F397-46BA-93EC-643C30FE9135}"/>
                </a:ext>
              </a:extLst>
            </p:cNvPr>
            <p:cNvSpPr txBox="1"/>
            <p:nvPr/>
          </p:nvSpPr>
          <p:spPr>
            <a:xfrm>
              <a:off x="1895747" y="1524000"/>
              <a:ext cx="746674" cy="230774"/>
            </a:xfrm>
            <a:prstGeom prst="rect">
              <a:avLst/>
            </a:prstGeom>
            <a:noFill/>
          </p:spPr>
          <p:txBody>
            <a:bodyPr wrap="none" rtlCol="0">
              <a:spAutoFit/>
            </a:bodyPr>
            <a:lstStyle/>
            <a:p>
              <a:r>
                <a:rPr lang="hr-HR" sz="2005" dirty="0" err="1">
                  <a:latin typeface="Palatino Linotype" panose="02040502050505030304" pitchFamily="18" charset="0"/>
                </a:rPr>
                <a:t>Water</a:t>
              </a:r>
              <a:r>
                <a:rPr lang="hr-HR" sz="2005" dirty="0">
                  <a:latin typeface="Palatino Linotype" panose="02040502050505030304" pitchFamily="18" charset="0"/>
                </a:rPr>
                <a:t> </a:t>
              </a:r>
              <a:r>
                <a:rPr lang="hr-HR" sz="2005" dirty="0" err="1">
                  <a:latin typeface="Palatino Linotype" panose="02040502050505030304" pitchFamily="18" charset="0"/>
                </a:rPr>
                <a:t>inlet</a:t>
              </a:r>
              <a:endParaRPr lang="hr-HR" sz="2005" dirty="0">
                <a:latin typeface="Palatino Linotype" panose="02040502050505030304" pitchFamily="18" charset="0"/>
              </a:endParaRPr>
            </a:p>
          </p:txBody>
        </p:sp>
        <p:cxnSp>
          <p:nvCxnSpPr>
            <p:cNvPr id="71" name="Straight Arrow Connector 70">
              <a:extLst>
                <a:ext uri="{FF2B5EF4-FFF2-40B4-BE49-F238E27FC236}">
                  <a16:creationId xmlns:a16="http://schemas.microsoft.com/office/drawing/2014/main" id="{A0AD6939-B1BA-4C45-B1B7-A27AEE2E45CC}"/>
                </a:ext>
              </a:extLst>
            </p:cNvPr>
            <p:cNvCxnSpPr/>
            <p:nvPr/>
          </p:nvCxnSpPr>
          <p:spPr>
            <a:xfrm>
              <a:off x="5649040" y="1905000"/>
              <a:ext cx="609600" cy="0"/>
            </a:xfrm>
            <a:prstGeom prst="straightConnector1">
              <a:avLst/>
            </a:prstGeom>
            <a:ln>
              <a:tailEnd type="stealth" w="sm" len="lg"/>
            </a:ln>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AFE8582A-706B-4BE2-8418-7BF485736E7C}"/>
                </a:ext>
              </a:extLst>
            </p:cNvPr>
            <p:cNvSpPr txBox="1"/>
            <p:nvPr/>
          </p:nvSpPr>
          <p:spPr>
            <a:xfrm>
              <a:off x="5400947" y="1524000"/>
              <a:ext cx="827886" cy="230774"/>
            </a:xfrm>
            <a:prstGeom prst="rect">
              <a:avLst/>
            </a:prstGeom>
            <a:noFill/>
          </p:spPr>
          <p:txBody>
            <a:bodyPr wrap="none" rtlCol="0">
              <a:spAutoFit/>
            </a:bodyPr>
            <a:lstStyle/>
            <a:p>
              <a:r>
                <a:rPr lang="hr-HR" sz="2005" dirty="0" err="1">
                  <a:latin typeface="Palatino Linotype" panose="02040502050505030304" pitchFamily="18" charset="0"/>
                </a:rPr>
                <a:t>Water</a:t>
              </a:r>
              <a:r>
                <a:rPr lang="hr-HR" sz="2005" dirty="0">
                  <a:latin typeface="Palatino Linotype" panose="02040502050505030304" pitchFamily="18" charset="0"/>
                </a:rPr>
                <a:t> </a:t>
              </a:r>
              <a:r>
                <a:rPr lang="hr-HR" sz="2005" dirty="0" err="1">
                  <a:latin typeface="Palatino Linotype" panose="02040502050505030304" pitchFamily="18" charset="0"/>
                </a:rPr>
                <a:t>outlet</a:t>
              </a:r>
              <a:endParaRPr lang="hr-HR" sz="2005" dirty="0">
                <a:latin typeface="Palatino Linotype" panose="02040502050505030304" pitchFamily="18" charset="0"/>
              </a:endParaRPr>
            </a:p>
          </p:txBody>
        </p:sp>
        <p:sp>
          <p:nvSpPr>
            <p:cNvPr id="73" name="TextBox 72">
              <a:extLst>
                <a:ext uri="{FF2B5EF4-FFF2-40B4-BE49-F238E27FC236}">
                  <a16:creationId xmlns:a16="http://schemas.microsoft.com/office/drawing/2014/main" id="{2F849EF6-688B-42AD-B596-22B4830F63EC}"/>
                </a:ext>
              </a:extLst>
            </p:cNvPr>
            <p:cNvSpPr txBox="1"/>
            <p:nvPr/>
          </p:nvSpPr>
          <p:spPr>
            <a:xfrm>
              <a:off x="5274819" y="3275111"/>
              <a:ext cx="637299" cy="230774"/>
            </a:xfrm>
            <a:prstGeom prst="rect">
              <a:avLst/>
            </a:prstGeom>
            <a:noFill/>
          </p:spPr>
          <p:txBody>
            <a:bodyPr wrap="none" rtlCol="0">
              <a:spAutoFit/>
            </a:bodyPr>
            <a:lstStyle/>
            <a:p>
              <a:r>
                <a:rPr lang="hr-HR" sz="2005" dirty="0">
                  <a:latin typeface="Palatino Linotype" panose="02040502050505030304" pitchFamily="18" charset="0"/>
                </a:rPr>
                <a:t>UV </a:t>
              </a:r>
              <a:r>
                <a:rPr lang="hr-HR" sz="2005" dirty="0" err="1">
                  <a:latin typeface="Palatino Linotype" panose="02040502050505030304" pitchFamily="18" charset="0"/>
                </a:rPr>
                <a:t>lamp</a:t>
              </a:r>
              <a:endParaRPr lang="hr-HR" sz="2005" dirty="0">
                <a:latin typeface="Palatino Linotype" panose="02040502050505030304" pitchFamily="18" charset="0"/>
              </a:endParaRPr>
            </a:p>
          </p:txBody>
        </p:sp>
        <p:cxnSp>
          <p:nvCxnSpPr>
            <p:cNvPr id="74" name="Straight Arrow Connector 73">
              <a:extLst>
                <a:ext uri="{FF2B5EF4-FFF2-40B4-BE49-F238E27FC236}">
                  <a16:creationId xmlns:a16="http://schemas.microsoft.com/office/drawing/2014/main" id="{33CA0645-B3BF-4D86-A0D2-547EA43D6ECC}"/>
                </a:ext>
              </a:extLst>
            </p:cNvPr>
            <p:cNvCxnSpPr/>
            <p:nvPr/>
          </p:nvCxnSpPr>
          <p:spPr>
            <a:xfrm>
              <a:off x="4963240" y="4267200"/>
              <a:ext cx="609600" cy="0"/>
            </a:xfrm>
            <a:prstGeom prst="straightConnector1">
              <a:avLst/>
            </a:prstGeom>
            <a:ln>
              <a:tailEnd type="stealth" w="sm" len="lg"/>
            </a:ln>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F37CFDF8-B54B-4605-BAC8-DCD025C5D0E9}"/>
                </a:ext>
              </a:extLst>
            </p:cNvPr>
            <p:cNvSpPr txBox="1"/>
            <p:nvPr/>
          </p:nvSpPr>
          <p:spPr>
            <a:xfrm>
              <a:off x="5268040" y="3886200"/>
              <a:ext cx="1114520" cy="230774"/>
            </a:xfrm>
            <a:prstGeom prst="rect">
              <a:avLst/>
            </a:prstGeom>
            <a:noFill/>
          </p:spPr>
          <p:txBody>
            <a:bodyPr wrap="none" rtlCol="0">
              <a:spAutoFit/>
            </a:bodyPr>
            <a:lstStyle/>
            <a:p>
              <a:r>
                <a:rPr lang="hr-HR" sz="2005" dirty="0" err="1">
                  <a:latin typeface="Palatino Linotype" panose="02040502050505030304" pitchFamily="18" charset="0"/>
                </a:rPr>
                <a:t>Reaction</a:t>
              </a:r>
              <a:r>
                <a:rPr lang="hr-HR" sz="2005" dirty="0">
                  <a:latin typeface="Palatino Linotype" panose="02040502050505030304" pitchFamily="18" charset="0"/>
                </a:rPr>
                <a:t> </a:t>
              </a:r>
              <a:r>
                <a:rPr lang="hr-HR" sz="2005" dirty="0" err="1">
                  <a:latin typeface="Palatino Linotype" panose="02040502050505030304" pitchFamily="18" charset="0"/>
                </a:rPr>
                <a:t>mixture</a:t>
              </a:r>
              <a:endParaRPr lang="hr-HR" sz="2005" dirty="0">
                <a:latin typeface="Palatino Linotype" panose="02040502050505030304" pitchFamily="18" charset="0"/>
              </a:endParaRPr>
            </a:p>
          </p:txBody>
        </p:sp>
        <p:cxnSp>
          <p:nvCxnSpPr>
            <p:cNvPr id="76" name="Straight Arrow Connector 75">
              <a:extLst>
                <a:ext uri="{FF2B5EF4-FFF2-40B4-BE49-F238E27FC236}">
                  <a16:creationId xmlns:a16="http://schemas.microsoft.com/office/drawing/2014/main" id="{000CD44A-D463-4CAE-8C53-279695312700}"/>
                </a:ext>
              </a:extLst>
            </p:cNvPr>
            <p:cNvCxnSpPr/>
            <p:nvPr/>
          </p:nvCxnSpPr>
          <p:spPr>
            <a:xfrm>
              <a:off x="4353640" y="3581400"/>
              <a:ext cx="1219200" cy="0"/>
            </a:xfrm>
            <a:prstGeom prst="straightConnector1">
              <a:avLst/>
            </a:prstGeom>
            <a:ln>
              <a:tailEnd type="stealth" w="sm" len="lg"/>
            </a:ln>
          </p:spPr>
          <p:style>
            <a:lnRef idx="1">
              <a:schemeClr val="dk1"/>
            </a:lnRef>
            <a:fillRef idx="0">
              <a:schemeClr val="dk1"/>
            </a:fillRef>
            <a:effectRef idx="0">
              <a:schemeClr val="dk1"/>
            </a:effectRef>
            <a:fontRef idx="minor">
              <a:schemeClr val="tx1"/>
            </a:fontRef>
          </p:style>
        </p:cxnSp>
        <p:cxnSp>
          <p:nvCxnSpPr>
            <p:cNvPr id="77" name="Straight Arrow Connector 76">
              <a:extLst>
                <a:ext uri="{FF2B5EF4-FFF2-40B4-BE49-F238E27FC236}">
                  <a16:creationId xmlns:a16="http://schemas.microsoft.com/office/drawing/2014/main" id="{3DAC3BC9-7829-4549-819F-BE763F1F8C6D}"/>
                </a:ext>
              </a:extLst>
            </p:cNvPr>
            <p:cNvCxnSpPr/>
            <p:nvPr/>
          </p:nvCxnSpPr>
          <p:spPr>
            <a:xfrm>
              <a:off x="2143840" y="2362200"/>
              <a:ext cx="609600" cy="0"/>
            </a:xfrm>
            <a:prstGeom prst="straightConnector1">
              <a:avLst/>
            </a:prstGeom>
            <a:ln>
              <a:tailEnd type="stealth" w="sm" len="lg"/>
            </a:ln>
          </p:spPr>
          <p:style>
            <a:lnRef idx="1">
              <a:schemeClr val="dk1"/>
            </a:lnRef>
            <a:fillRef idx="0">
              <a:schemeClr val="dk1"/>
            </a:fillRef>
            <a:effectRef idx="0">
              <a:schemeClr val="dk1"/>
            </a:effectRef>
            <a:fontRef idx="minor">
              <a:schemeClr val="tx1"/>
            </a:fontRef>
          </p:style>
        </p:cxnSp>
      </p:grpSp>
      <p:sp>
        <p:nvSpPr>
          <p:cNvPr id="184" name="TextBox 183">
            <a:extLst>
              <a:ext uri="{FF2B5EF4-FFF2-40B4-BE49-F238E27FC236}">
                <a16:creationId xmlns:a16="http://schemas.microsoft.com/office/drawing/2014/main" id="{3BA4C954-8486-4A83-B4B1-E9F94F03C498}"/>
              </a:ext>
            </a:extLst>
          </p:cNvPr>
          <p:cNvSpPr txBox="1"/>
          <p:nvPr/>
        </p:nvSpPr>
        <p:spPr>
          <a:xfrm>
            <a:off x="20253620" y="25626378"/>
            <a:ext cx="7713296" cy="2032864"/>
          </a:xfrm>
          <a:prstGeom prst="rect">
            <a:avLst/>
          </a:prstGeom>
          <a:noFill/>
        </p:spPr>
        <p:txBody>
          <a:bodyPr wrap="square" rtlCol="0" anchor="ctr">
            <a:spAutoFit/>
          </a:bodyPr>
          <a:lstStyle/>
          <a:p>
            <a:pPr algn="ctr"/>
            <a:r>
              <a:rPr lang="hr-HR" sz="6305" b="1" dirty="0">
                <a:solidFill>
                  <a:schemeClr val="tx1">
                    <a:lumMod val="95000"/>
                    <a:lumOff val="5000"/>
                  </a:schemeClr>
                </a:solidFill>
                <a:latin typeface="Arial Narrow" panose="020B0606020202030204" pitchFamily="34" charset="0"/>
              </a:rPr>
              <a:t>MICROREACTOR</a:t>
            </a:r>
          </a:p>
          <a:p>
            <a:pPr algn="ctr"/>
            <a:r>
              <a:rPr lang="hr-HR" sz="6305" b="1" dirty="0">
                <a:solidFill>
                  <a:schemeClr val="tx1">
                    <a:lumMod val="95000"/>
                    <a:lumOff val="5000"/>
                  </a:schemeClr>
                </a:solidFill>
                <a:latin typeface="Arial Narrow" panose="020B0606020202030204" pitchFamily="34" charset="0"/>
              </a:rPr>
              <a:t>- </a:t>
            </a:r>
            <a:r>
              <a:rPr lang="en-US" sz="6305" b="1" dirty="0">
                <a:solidFill>
                  <a:schemeClr val="tx1">
                    <a:lumMod val="95000"/>
                    <a:lumOff val="5000"/>
                  </a:schemeClr>
                </a:solidFill>
                <a:latin typeface="Arial Narrow" panose="020B0606020202030204" pitchFamily="34" charset="0"/>
              </a:rPr>
              <a:t>WINDING GEOMETRY </a:t>
            </a:r>
            <a:endParaRPr lang="en-US" sz="5732" b="1" dirty="0">
              <a:solidFill>
                <a:schemeClr val="tx1">
                  <a:lumMod val="95000"/>
                  <a:lumOff val="5000"/>
                </a:schemeClr>
              </a:solidFill>
              <a:latin typeface="Arial Narrow" panose="020B0606020202030204" pitchFamily="34" charset="0"/>
            </a:endParaRPr>
          </a:p>
        </p:txBody>
      </p:sp>
      <p:sp>
        <p:nvSpPr>
          <p:cNvPr id="190" name="TextBox 189">
            <a:extLst>
              <a:ext uri="{FF2B5EF4-FFF2-40B4-BE49-F238E27FC236}">
                <a16:creationId xmlns:a16="http://schemas.microsoft.com/office/drawing/2014/main" id="{C9931004-F5FC-4E76-9918-D16F756672FE}"/>
              </a:ext>
            </a:extLst>
          </p:cNvPr>
          <p:cNvSpPr txBox="1"/>
          <p:nvPr/>
        </p:nvSpPr>
        <p:spPr>
          <a:xfrm>
            <a:off x="39230672" y="20260049"/>
            <a:ext cx="4446462" cy="1082297"/>
          </a:xfrm>
          <a:prstGeom prst="rect">
            <a:avLst/>
          </a:prstGeom>
          <a:noFill/>
        </p:spPr>
        <p:txBody>
          <a:bodyPr wrap="square" rtlCol="0">
            <a:spAutoFit/>
          </a:bodyPr>
          <a:lstStyle/>
          <a:p>
            <a:r>
              <a:rPr lang="hr-HR" sz="6305" b="1" dirty="0">
                <a:solidFill>
                  <a:schemeClr val="tx1">
                    <a:lumMod val="85000"/>
                    <a:lumOff val="15000"/>
                  </a:schemeClr>
                </a:solidFill>
                <a:latin typeface="Arial Narrow" panose="020B0606020202030204" pitchFamily="34" charset="0"/>
              </a:rPr>
              <a:t>PRESENT</a:t>
            </a:r>
            <a:endParaRPr lang="en-US" sz="6305" b="1" dirty="0">
              <a:solidFill>
                <a:schemeClr val="tx1">
                  <a:lumMod val="85000"/>
                  <a:lumOff val="15000"/>
                </a:schemeClr>
              </a:solidFill>
              <a:latin typeface="Arial Narrow" panose="020B0606020202030204" pitchFamily="34" charset="0"/>
            </a:endParaRPr>
          </a:p>
        </p:txBody>
      </p:sp>
      <p:pic>
        <p:nvPicPr>
          <p:cNvPr id="192" name="Graphic 191" descr="Badge 1 with solid fill">
            <a:extLst>
              <a:ext uri="{FF2B5EF4-FFF2-40B4-BE49-F238E27FC236}">
                <a16:creationId xmlns:a16="http://schemas.microsoft.com/office/drawing/2014/main" id="{8F64AAA7-D711-44C3-BD65-860C2E8FC5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8152" y="12276915"/>
            <a:ext cx="2226210" cy="2226210"/>
          </a:xfrm>
          <a:prstGeom prst="rect">
            <a:avLst/>
          </a:prstGeom>
        </p:spPr>
      </p:pic>
      <p:sp>
        <p:nvSpPr>
          <p:cNvPr id="193" name="TextBox 192">
            <a:extLst>
              <a:ext uri="{FF2B5EF4-FFF2-40B4-BE49-F238E27FC236}">
                <a16:creationId xmlns:a16="http://schemas.microsoft.com/office/drawing/2014/main" id="{DD1DBB8B-33E3-40EB-858C-6B267940DDAE}"/>
              </a:ext>
            </a:extLst>
          </p:cNvPr>
          <p:cNvSpPr txBox="1"/>
          <p:nvPr/>
        </p:nvSpPr>
        <p:spPr>
          <a:xfrm>
            <a:off x="2523150" y="12759845"/>
            <a:ext cx="15020865" cy="1323439"/>
          </a:xfrm>
          <a:prstGeom prst="rect">
            <a:avLst/>
          </a:prstGeom>
          <a:noFill/>
        </p:spPr>
        <p:txBody>
          <a:bodyPr wrap="square" rtlCol="0">
            <a:spAutoFit/>
          </a:bodyPr>
          <a:lstStyle/>
          <a:p>
            <a:r>
              <a:rPr lang="hr-HR" sz="8000" b="1" dirty="0">
                <a:solidFill>
                  <a:srgbClr val="003067"/>
                </a:solidFill>
                <a:latin typeface="Arial Black" panose="020B0A04020102020204" pitchFamily="34" charset="0"/>
              </a:rPr>
              <a:t>INVESTIGATION</a:t>
            </a:r>
          </a:p>
        </p:txBody>
      </p:sp>
      <p:pic>
        <p:nvPicPr>
          <p:cNvPr id="198" name="Picture 197" descr="A picture containing schematic&#10;&#10;Description automatically generated">
            <a:extLst>
              <a:ext uri="{FF2B5EF4-FFF2-40B4-BE49-F238E27FC236}">
                <a16:creationId xmlns:a16="http://schemas.microsoft.com/office/drawing/2014/main" id="{D193C1D8-FF2B-467C-97D8-6BE73296B188}"/>
              </a:ext>
            </a:extLst>
          </p:cNvPr>
          <p:cNvPicPr>
            <a:picLocks noChangeAspect="1"/>
          </p:cNvPicPr>
          <p:nvPr/>
        </p:nvPicPr>
        <p:blipFill rotWithShape="1">
          <a:blip r:embed="rId7">
            <a:extLst>
              <a:ext uri="{28A0092B-C50C-407E-A947-70E740481C1C}">
                <a14:useLocalDpi xmlns:a14="http://schemas.microsoft.com/office/drawing/2010/main" val="0"/>
              </a:ext>
            </a:extLst>
          </a:blip>
          <a:srcRect l="11687" t="72935" r="46980" b="6485"/>
          <a:stretch/>
        </p:blipFill>
        <p:spPr>
          <a:xfrm rot="20252663">
            <a:off x="9274766" y="17188439"/>
            <a:ext cx="6189536" cy="1916998"/>
          </a:xfrm>
          <a:prstGeom prst="rect">
            <a:avLst/>
          </a:prstGeom>
        </p:spPr>
      </p:pic>
      <p:pic>
        <p:nvPicPr>
          <p:cNvPr id="200" name="Picture 199" descr="A picture containing schematic&#10;&#10;Description automatically generated">
            <a:extLst>
              <a:ext uri="{FF2B5EF4-FFF2-40B4-BE49-F238E27FC236}">
                <a16:creationId xmlns:a16="http://schemas.microsoft.com/office/drawing/2014/main" id="{C8EF2380-D60A-463F-B793-F6B57AF1C26B}"/>
              </a:ext>
            </a:extLst>
          </p:cNvPr>
          <p:cNvPicPr>
            <a:picLocks noChangeAspect="1"/>
          </p:cNvPicPr>
          <p:nvPr/>
        </p:nvPicPr>
        <p:blipFill rotWithShape="1">
          <a:blip r:embed="rId8">
            <a:extLst>
              <a:ext uri="{28A0092B-C50C-407E-A947-70E740481C1C}">
                <a14:useLocalDpi xmlns:a14="http://schemas.microsoft.com/office/drawing/2010/main" val="0"/>
              </a:ext>
            </a:extLst>
          </a:blip>
          <a:srcRect l="49666" t="72994" r="7574" b="6995"/>
          <a:stretch/>
        </p:blipFill>
        <p:spPr>
          <a:xfrm rot="20123452">
            <a:off x="7097797" y="14499996"/>
            <a:ext cx="6577315" cy="1750448"/>
          </a:xfrm>
          <a:prstGeom prst="rect">
            <a:avLst/>
          </a:prstGeom>
        </p:spPr>
      </p:pic>
      <p:pic>
        <p:nvPicPr>
          <p:cNvPr id="80" name="Graphic 79" descr="Badge with solid fill">
            <a:extLst>
              <a:ext uri="{FF2B5EF4-FFF2-40B4-BE49-F238E27FC236}">
                <a16:creationId xmlns:a16="http://schemas.microsoft.com/office/drawing/2014/main" id="{78733B15-872A-44C2-A394-DF94B04CE7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6829" y="27409901"/>
            <a:ext cx="2224800" cy="2224800"/>
          </a:xfrm>
          <a:prstGeom prst="rect">
            <a:avLst/>
          </a:prstGeom>
        </p:spPr>
      </p:pic>
      <p:sp>
        <p:nvSpPr>
          <p:cNvPr id="86" name="TextBox 85">
            <a:extLst>
              <a:ext uri="{FF2B5EF4-FFF2-40B4-BE49-F238E27FC236}">
                <a16:creationId xmlns:a16="http://schemas.microsoft.com/office/drawing/2014/main" id="{D3D59E52-2B8A-41D3-B41E-5DA1ED36E077}"/>
              </a:ext>
            </a:extLst>
          </p:cNvPr>
          <p:cNvSpPr txBox="1"/>
          <p:nvPr/>
        </p:nvSpPr>
        <p:spPr>
          <a:xfrm>
            <a:off x="2784921" y="27973063"/>
            <a:ext cx="27031146" cy="1323439"/>
          </a:xfrm>
          <a:prstGeom prst="rect">
            <a:avLst/>
          </a:prstGeom>
          <a:noFill/>
        </p:spPr>
        <p:txBody>
          <a:bodyPr wrap="square" rtlCol="0">
            <a:spAutoFit/>
          </a:bodyPr>
          <a:lstStyle/>
          <a:p>
            <a:r>
              <a:rPr lang="hr-HR" sz="8000" dirty="0">
                <a:solidFill>
                  <a:srgbClr val="5E5E5E"/>
                </a:solidFill>
                <a:latin typeface="Arial Black" panose="020B0A04020102020204" pitchFamily="34" charset="0"/>
              </a:rPr>
              <a:t>RESULTS</a:t>
            </a:r>
          </a:p>
        </p:txBody>
      </p:sp>
      <p:sp>
        <p:nvSpPr>
          <p:cNvPr id="120" name="TextBox 119">
            <a:extLst>
              <a:ext uri="{FF2B5EF4-FFF2-40B4-BE49-F238E27FC236}">
                <a16:creationId xmlns:a16="http://schemas.microsoft.com/office/drawing/2014/main" id="{C5FFEF9B-BCED-40A6-BBD5-D1A97801CAC6}"/>
              </a:ext>
            </a:extLst>
          </p:cNvPr>
          <p:cNvSpPr txBox="1"/>
          <p:nvPr/>
        </p:nvSpPr>
        <p:spPr>
          <a:xfrm>
            <a:off x="11073366" y="19519667"/>
            <a:ext cx="2700680" cy="1082297"/>
          </a:xfrm>
          <a:prstGeom prst="rect">
            <a:avLst/>
          </a:prstGeom>
          <a:noFill/>
        </p:spPr>
        <p:txBody>
          <a:bodyPr wrap="square" rtlCol="0">
            <a:spAutoFit/>
          </a:bodyPr>
          <a:lstStyle/>
          <a:p>
            <a:r>
              <a:rPr lang="en-US" sz="6305" b="1" dirty="0">
                <a:solidFill>
                  <a:schemeClr val="tx1">
                    <a:lumMod val="85000"/>
                    <a:lumOff val="15000"/>
                  </a:schemeClr>
                </a:solidFill>
                <a:latin typeface="Arial Narrow" panose="020B0606020202030204" pitchFamily="34" charset="0"/>
              </a:rPr>
              <a:t>START</a:t>
            </a:r>
          </a:p>
        </p:txBody>
      </p:sp>
      <p:grpSp>
        <p:nvGrpSpPr>
          <p:cNvPr id="91" name="Group 90">
            <a:extLst>
              <a:ext uri="{FF2B5EF4-FFF2-40B4-BE49-F238E27FC236}">
                <a16:creationId xmlns:a16="http://schemas.microsoft.com/office/drawing/2014/main" id="{345C52EC-25FA-477A-A40F-C3ABBD12A685}"/>
              </a:ext>
            </a:extLst>
          </p:cNvPr>
          <p:cNvGrpSpPr/>
          <p:nvPr/>
        </p:nvGrpSpPr>
        <p:grpSpPr>
          <a:xfrm>
            <a:off x="3559116" y="17960562"/>
            <a:ext cx="38049768" cy="8973477"/>
            <a:chOff x="5816898" y="21468630"/>
            <a:chExt cx="34574937" cy="10378569"/>
          </a:xfrm>
        </p:grpSpPr>
        <p:cxnSp>
          <p:nvCxnSpPr>
            <p:cNvPr id="144" name="Straight Connector 143">
              <a:extLst>
                <a:ext uri="{FF2B5EF4-FFF2-40B4-BE49-F238E27FC236}">
                  <a16:creationId xmlns:a16="http://schemas.microsoft.com/office/drawing/2014/main" id="{0F9911C3-6B63-48E4-ABD5-B6A8368874FE}"/>
                </a:ext>
              </a:extLst>
            </p:cNvPr>
            <p:cNvCxnSpPr>
              <a:cxnSpLocks/>
            </p:cNvCxnSpPr>
            <p:nvPr/>
          </p:nvCxnSpPr>
          <p:spPr>
            <a:xfrm>
              <a:off x="31859606" y="25332594"/>
              <a:ext cx="0" cy="3845326"/>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86" name="Group 185">
              <a:extLst>
                <a:ext uri="{FF2B5EF4-FFF2-40B4-BE49-F238E27FC236}">
                  <a16:creationId xmlns:a16="http://schemas.microsoft.com/office/drawing/2014/main" id="{2F08B1D9-75C8-450F-BB60-21D7AA5C7533}"/>
                </a:ext>
              </a:extLst>
            </p:cNvPr>
            <p:cNvGrpSpPr/>
            <p:nvPr/>
          </p:nvGrpSpPr>
          <p:grpSpPr>
            <a:xfrm>
              <a:off x="5816898" y="21468630"/>
              <a:ext cx="34574937" cy="10378569"/>
              <a:chOff x="6601788" y="14637405"/>
              <a:chExt cx="23384317" cy="10916962"/>
            </a:xfrm>
          </p:grpSpPr>
          <p:grpSp>
            <p:nvGrpSpPr>
              <p:cNvPr id="111" name="Group 110">
                <a:extLst>
                  <a:ext uri="{FF2B5EF4-FFF2-40B4-BE49-F238E27FC236}">
                    <a16:creationId xmlns:a16="http://schemas.microsoft.com/office/drawing/2014/main" id="{E88CF24C-3B11-488A-831A-2EBDE3E9C37F}"/>
                  </a:ext>
                </a:extLst>
              </p:cNvPr>
              <p:cNvGrpSpPr/>
              <p:nvPr/>
            </p:nvGrpSpPr>
            <p:grpSpPr>
              <a:xfrm>
                <a:off x="6601788" y="14637405"/>
                <a:ext cx="23384317" cy="10916962"/>
                <a:chOff x="11349743" y="22204101"/>
                <a:chExt cx="7239002" cy="6772046"/>
              </a:xfrm>
            </p:grpSpPr>
            <p:sp>
              <p:nvSpPr>
                <p:cNvPr id="78" name="Oval 12">
                  <a:extLst>
                    <a:ext uri="{FF2B5EF4-FFF2-40B4-BE49-F238E27FC236}">
                      <a16:creationId xmlns:a16="http://schemas.microsoft.com/office/drawing/2014/main" id="{A6F30D2F-A05F-4517-BBD1-8C8104DA9B2F}"/>
                    </a:ext>
                  </a:extLst>
                </p:cNvPr>
                <p:cNvSpPr/>
                <p:nvPr/>
              </p:nvSpPr>
              <p:spPr>
                <a:xfrm>
                  <a:off x="11349743" y="22204101"/>
                  <a:ext cx="7239002" cy="5582130"/>
                </a:xfrm>
                <a:custGeom>
                  <a:avLst/>
                  <a:gdLst/>
                  <a:ahLst/>
                  <a:cxnLst/>
                  <a:rect l="l" t="t" r="r" b="b"/>
                  <a:pathLst>
                    <a:path w="6791194" h="5236817">
                      <a:moveTo>
                        <a:pt x="1255439" y="0"/>
                      </a:moveTo>
                      <a:lnTo>
                        <a:pt x="1304159" y="63956"/>
                      </a:lnTo>
                      <a:cubicBezTo>
                        <a:pt x="874453" y="503674"/>
                        <a:pt x="609601" y="1122754"/>
                        <a:pt x="609601" y="1807817"/>
                      </a:cubicBezTo>
                      <a:cubicBezTo>
                        <a:pt x="609601" y="3154508"/>
                        <a:pt x="1633078" y="4246217"/>
                        <a:pt x="2895601" y="4246217"/>
                      </a:cubicBezTo>
                      <a:cubicBezTo>
                        <a:pt x="3843859" y="4246217"/>
                        <a:pt x="4657265" y="3630359"/>
                        <a:pt x="5000369" y="2752089"/>
                      </a:cubicBezTo>
                      <a:lnTo>
                        <a:pt x="4234140" y="2578973"/>
                      </a:lnTo>
                      <a:lnTo>
                        <a:pt x="5763203" y="1433713"/>
                      </a:lnTo>
                      <a:lnTo>
                        <a:pt x="6791194" y="3156694"/>
                      </a:lnTo>
                      <a:lnTo>
                        <a:pt x="6008088" y="2979765"/>
                      </a:lnTo>
                      <a:cubicBezTo>
                        <a:pt x="5705922" y="4272158"/>
                        <a:pt x="4492929" y="5236817"/>
                        <a:pt x="3043146" y="5236817"/>
                      </a:cubicBezTo>
                      <a:cubicBezTo>
                        <a:pt x="1362463" y="5236817"/>
                        <a:pt x="0" y="3940413"/>
                        <a:pt x="0" y="2341217"/>
                      </a:cubicBezTo>
                      <a:cubicBezTo>
                        <a:pt x="0" y="1378076"/>
                        <a:pt x="494199" y="524765"/>
                        <a:pt x="1255439" y="0"/>
                      </a:cubicBezTo>
                      <a:close/>
                    </a:path>
                  </a:pathLst>
                </a:custGeom>
                <a:solidFill>
                  <a:schemeClr val="tx1">
                    <a:lumMod val="75000"/>
                    <a:lumOff val="25000"/>
                  </a:schemeClr>
                </a:solidFill>
                <a:ln>
                  <a:noFill/>
                </a:ln>
                <a:effectLst>
                  <a:outerShdw blurRad="266700" dist="952500" dir="5400000" algn="t" rotWithShape="0">
                    <a:prstClr val="black">
                      <a:alpha val="40000"/>
                    </a:prstClr>
                  </a:outerShdw>
                </a:effectLst>
                <a:scene3d>
                  <a:camera prst="orthographicFront">
                    <a:rot lat="17699988" lon="0" rev="0"/>
                  </a:camera>
                  <a:lightRig rig="twoPt" dir="t"/>
                </a:scene3d>
                <a:sp3d extrusionH="190500"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80"/>
                </a:p>
              </p:txBody>
            </p:sp>
            <p:grpSp>
              <p:nvGrpSpPr>
                <p:cNvPr id="81" name="Group 80">
                  <a:extLst>
                    <a:ext uri="{FF2B5EF4-FFF2-40B4-BE49-F238E27FC236}">
                      <a16:creationId xmlns:a16="http://schemas.microsoft.com/office/drawing/2014/main" id="{30695F0C-24AF-41EB-B7C7-8AE61F739AEE}"/>
                    </a:ext>
                  </a:extLst>
                </p:cNvPr>
                <p:cNvGrpSpPr>
                  <a:grpSpLocks noChangeAspect="1"/>
                </p:cNvGrpSpPr>
                <p:nvPr/>
              </p:nvGrpSpPr>
              <p:grpSpPr>
                <a:xfrm>
                  <a:off x="11505129" y="23581025"/>
                  <a:ext cx="580351" cy="1728165"/>
                  <a:chOff x="5702502" y="3546656"/>
                  <a:chExt cx="1355494" cy="4036390"/>
                </a:xfrm>
              </p:grpSpPr>
              <p:sp>
                <p:nvSpPr>
                  <p:cNvPr id="82" name="Oval 81">
                    <a:extLst>
                      <a:ext uri="{FF2B5EF4-FFF2-40B4-BE49-F238E27FC236}">
                        <a16:creationId xmlns:a16="http://schemas.microsoft.com/office/drawing/2014/main" id="{D7F9207B-59FE-4EF8-9B1F-C3ADF4D3242B}"/>
                      </a:ext>
                    </a:extLst>
                  </p:cNvPr>
                  <p:cNvSpPr/>
                  <p:nvPr/>
                </p:nvSpPr>
                <p:spPr>
                  <a:xfrm>
                    <a:off x="5702502" y="5828063"/>
                    <a:ext cx="1355494" cy="1754983"/>
                  </a:xfrm>
                  <a:prstGeom prst="ellipse">
                    <a:avLst/>
                  </a:prstGeom>
                  <a:gradFill flip="none" rotWithShape="1">
                    <a:gsLst>
                      <a:gs pos="0">
                        <a:schemeClr val="tx1">
                          <a:lumMod val="75000"/>
                          <a:lumOff val="2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1310255">
                      <a:defRPr/>
                    </a:pPr>
                    <a:endParaRPr lang="en-US" sz="2580" kern="0">
                      <a:solidFill>
                        <a:sysClr val="window" lastClr="FFFFFF"/>
                      </a:solidFill>
                      <a:latin typeface="Calibri"/>
                    </a:endParaRPr>
                  </a:p>
                </p:txBody>
              </p:sp>
              <p:sp>
                <p:nvSpPr>
                  <p:cNvPr id="85" name="Oval 84">
                    <a:extLst>
                      <a:ext uri="{FF2B5EF4-FFF2-40B4-BE49-F238E27FC236}">
                        <a16:creationId xmlns:a16="http://schemas.microsoft.com/office/drawing/2014/main" id="{992964DD-8211-4051-BD1B-788F19BA1ABB}"/>
                      </a:ext>
                    </a:extLst>
                  </p:cNvPr>
                  <p:cNvSpPr/>
                  <p:nvPr/>
                </p:nvSpPr>
                <p:spPr>
                  <a:xfrm>
                    <a:off x="5854731" y="3546656"/>
                    <a:ext cx="1055531" cy="3176203"/>
                  </a:xfrm>
                  <a:prstGeom prst="ellipse">
                    <a:avLst/>
                  </a:prstGeom>
                  <a:solidFill>
                    <a:srgbClr val="FCAF17"/>
                  </a:solidFill>
                  <a:ln w="12700" cap="flat" cmpd="sng" algn="ctr">
                    <a:noFill/>
                    <a:prstDash val="solid"/>
                  </a:ln>
                  <a:effectLst/>
                </p:spPr>
                <p:txBody>
                  <a:bodyPr rtlCol="0" anchor="ctr"/>
                  <a:lstStyle/>
                  <a:p>
                    <a:pPr algn="ctr" defTabSz="1310255">
                      <a:defRPr/>
                    </a:pPr>
                    <a:r>
                      <a:rPr lang="hr-HR" sz="5732" kern="0" dirty="0">
                        <a:latin typeface="Arial Black" panose="020B0A04020102020204" pitchFamily="34" charset="0"/>
                      </a:rPr>
                      <a:t>1</a:t>
                    </a:r>
                    <a:endParaRPr lang="en-US" sz="5732" kern="0" dirty="0">
                      <a:latin typeface="Arial Black" panose="020B0A04020102020204" pitchFamily="34" charset="0"/>
                    </a:endParaRPr>
                  </a:p>
                </p:txBody>
              </p:sp>
            </p:grpSp>
            <p:cxnSp>
              <p:nvCxnSpPr>
                <p:cNvPr id="94" name="Straight Connector 93">
                  <a:extLst>
                    <a:ext uri="{FF2B5EF4-FFF2-40B4-BE49-F238E27FC236}">
                      <a16:creationId xmlns:a16="http://schemas.microsoft.com/office/drawing/2014/main" id="{59986B91-D1F2-487E-B67F-BE0776A7D644}"/>
                    </a:ext>
                  </a:extLst>
                </p:cNvPr>
                <p:cNvCxnSpPr>
                  <a:cxnSpLocks/>
                </p:cNvCxnSpPr>
                <p:nvPr/>
              </p:nvCxnSpPr>
              <p:spPr>
                <a:xfrm>
                  <a:off x="13591817" y="25901150"/>
                  <a:ext cx="0" cy="1644821"/>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5" name="TextBox 94">
                  <a:extLst>
                    <a:ext uri="{FF2B5EF4-FFF2-40B4-BE49-F238E27FC236}">
                      <a16:creationId xmlns:a16="http://schemas.microsoft.com/office/drawing/2014/main" id="{3702B477-28E7-419C-BE99-B0417E09166A}"/>
                    </a:ext>
                  </a:extLst>
                </p:cNvPr>
                <p:cNvSpPr txBox="1"/>
                <p:nvPr/>
              </p:nvSpPr>
              <p:spPr>
                <a:xfrm>
                  <a:off x="12699996" y="28079885"/>
                  <a:ext cx="1666195" cy="896262"/>
                </a:xfrm>
                <a:prstGeom prst="rect">
                  <a:avLst/>
                </a:prstGeom>
                <a:noFill/>
              </p:spPr>
              <p:txBody>
                <a:bodyPr wrap="square" rtlCol="0" anchor="ctr">
                  <a:spAutoFit/>
                </a:bodyPr>
                <a:lstStyle/>
                <a:p>
                  <a:pPr algn="ctr"/>
                  <a:r>
                    <a:rPr lang="hr-HR" sz="6305" b="1" dirty="0">
                      <a:solidFill>
                        <a:schemeClr val="tx1">
                          <a:lumMod val="95000"/>
                          <a:lumOff val="5000"/>
                        </a:schemeClr>
                      </a:solidFill>
                      <a:latin typeface="Arial Narrow" panose="020B0606020202030204" pitchFamily="34" charset="0"/>
                    </a:rPr>
                    <a:t>MICROREACTOR</a:t>
                  </a:r>
                </a:p>
                <a:p>
                  <a:pPr algn="ctr"/>
                  <a:r>
                    <a:rPr lang="hr-HR" sz="6305" b="1" dirty="0">
                      <a:solidFill>
                        <a:schemeClr val="tx1">
                          <a:lumMod val="95000"/>
                          <a:lumOff val="5000"/>
                        </a:schemeClr>
                      </a:solidFill>
                      <a:latin typeface="Arial Narrow" panose="020B0606020202030204" pitchFamily="34" charset="0"/>
                    </a:rPr>
                    <a:t>- </a:t>
                  </a:r>
                  <a:r>
                    <a:rPr lang="en-US" sz="6305" b="1" dirty="0">
                      <a:solidFill>
                        <a:schemeClr val="tx1">
                          <a:lumMod val="95000"/>
                          <a:lumOff val="5000"/>
                        </a:schemeClr>
                      </a:solidFill>
                      <a:latin typeface="Arial Narrow" panose="020B0606020202030204" pitchFamily="34" charset="0"/>
                    </a:rPr>
                    <a:t>STR</a:t>
                  </a:r>
                  <a:r>
                    <a:rPr lang="hr-HR" sz="6305" b="1" dirty="0">
                      <a:solidFill>
                        <a:schemeClr val="tx1">
                          <a:lumMod val="95000"/>
                          <a:lumOff val="5000"/>
                        </a:schemeClr>
                      </a:solidFill>
                      <a:latin typeface="Arial Narrow" panose="020B0606020202030204" pitchFamily="34" charset="0"/>
                    </a:rPr>
                    <a:t>A</a:t>
                  </a:r>
                  <a:r>
                    <a:rPr lang="en-US" sz="6305" b="1" dirty="0">
                      <a:solidFill>
                        <a:schemeClr val="tx1">
                          <a:lumMod val="95000"/>
                          <a:lumOff val="5000"/>
                        </a:schemeClr>
                      </a:solidFill>
                      <a:latin typeface="Arial Narrow" panose="020B0606020202030204" pitchFamily="34" charset="0"/>
                    </a:rPr>
                    <a:t>I</a:t>
                  </a:r>
                  <a:r>
                    <a:rPr lang="hr-HR" sz="6305" b="1" dirty="0">
                      <a:solidFill>
                        <a:schemeClr val="tx1">
                          <a:lumMod val="95000"/>
                          <a:lumOff val="5000"/>
                        </a:schemeClr>
                      </a:solidFill>
                      <a:latin typeface="Arial Narrow" panose="020B0606020202030204" pitchFamily="34" charset="0"/>
                    </a:rPr>
                    <a:t>GHT </a:t>
                  </a:r>
                  <a:r>
                    <a:rPr lang="en-US" sz="6305" b="1" dirty="0">
                      <a:solidFill>
                        <a:schemeClr val="tx1">
                          <a:lumMod val="95000"/>
                          <a:lumOff val="5000"/>
                        </a:schemeClr>
                      </a:solidFill>
                      <a:latin typeface="Arial Narrow" panose="020B0606020202030204" pitchFamily="34" charset="0"/>
                    </a:rPr>
                    <a:t>CHANNEL</a:t>
                  </a:r>
                  <a:r>
                    <a:rPr lang="en-US" sz="5732" b="1" dirty="0">
                      <a:solidFill>
                        <a:schemeClr val="tx1">
                          <a:lumMod val="95000"/>
                          <a:lumOff val="5000"/>
                        </a:schemeClr>
                      </a:solidFill>
                      <a:latin typeface="Arial Narrow" panose="020B0606020202030204" pitchFamily="34" charset="0"/>
                    </a:rPr>
                    <a:t>	</a:t>
                  </a:r>
                </a:p>
              </p:txBody>
            </p:sp>
            <p:grpSp>
              <p:nvGrpSpPr>
                <p:cNvPr id="96" name="Group 95">
                  <a:extLst>
                    <a:ext uri="{FF2B5EF4-FFF2-40B4-BE49-F238E27FC236}">
                      <a16:creationId xmlns:a16="http://schemas.microsoft.com/office/drawing/2014/main" id="{09D04909-3638-46DA-B3B0-8FB70C17A64B}"/>
                    </a:ext>
                  </a:extLst>
                </p:cNvPr>
                <p:cNvGrpSpPr/>
                <p:nvPr/>
              </p:nvGrpSpPr>
              <p:grpSpPr>
                <a:xfrm>
                  <a:off x="13061974" y="24244504"/>
                  <a:ext cx="1021352" cy="1782066"/>
                  <a:chOff x="4859449" y="2926831"/>
                  <a:chExt cx="1044932" cy="1823209"/>
                </a:xfrm>
              </p:grpSpPr>
              <p:sp>
                <p:nvSpPr>
                  <p:cNvPr id="97" name="Oval 96">
                    <a:extLst>
                      <a:ext uri="{FF2B5EF4-FFF2-40B4-BE49-F238E27FC236}">
                        <a16:creationId xmlns:a16="http://schemas.microsoft.com/office/drawing/2014/main" id="{B8B528AE-7635-49C4-A6A4-55DE18A4D4AC}"/>
                      </a:ext>
                    </a:extLst>
                  </p:cNvPr>
                  <p:cNvSpPr/>
                  <p:nvPr/>
                </p:nvSpPr>
                <p:spPr>
                  <a:xfrm>
                    <a:off x="4859449" y="4321291"/>
                    <a:ext cx="1044932" cy="428749"/>
                  </a:xfrm>
                  <a:prstGeom prst="ellipse">
                    <a:avLst/>
                  </a:prstGeom>
                  <a:gradFill flip="none" rotWithShape="1">
                    <a:gsLst>
                      <a:gs pos="0">
                        <a:schemeClr val="tx1">
                          <a:lumMod val="75000"/>
                          <a:lumOff val="2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1310255">
                      <a:defRPr/>
                    </a:pPr>
                    <a:endParaRPr lang="en-US" sz="2580" kern="0">
                      <a:solidFill>
                        <a:sysClr val="window" lastClr="FFFFFF"/>
                      </a:solidFill>
                      <a:latin typeface="Calibri"/>
                    </a:endParaRPr>
                  </a:p>
                </p:txBody>
              </p:sp>
              <p:sp>
                <p:nvSpPr>
                  <p:cNvPr id="100" name="Oval 99">
                    <a:extLst>
                      <a:ext uri="{FF2B5EF4-FFF2-40B4-BE49-F238E27FC236}">
                        <a16:creationId xmlns:a16="http://schemas.microsoft.com/office/drawing/2014/main" id="{078C2D1D-5F1F-40C7-B651-A878A56A8E39}"/>
                      </a:ext>
                    </a:extLst>
                  </p:cNvPr>
                  <p:cNvSpPr/>
                  <p:nvPr/>
                </p:nvSpPr>
                <p:spPr>
                  <a:xfrm>
                    <a:off x="5112459" y="2926831"/>
                    <a:ext cx="553247" cy="1682795"/>
                  </a:xfrm>
                  <a:prstGeom prst="ellipse">
                    <a:avLst/>
                  </a:prstGeom>
                  <a:solidFill>
                    <a:srgbClr val="74C043"/>
                  </a:solidFill>
                  <a:ln w="12700" cap="flat" cmpd="sng" algn="ctr">
                    <a:noFill/>
                    <a:prstDash val="solid"/>
                  </a:ln>
                  <a:effectLst/>
                </p:spPr>
                <p:txBody>
                  <a:bodyPr rtlCol="0" anchor="ctr"/>
                  <a:lstStyle/>
                  <a:p>
                    <a:pPr algn="ctr" defTabSz="1310255">
                      <a:defRPr/>
                    </a:pPr>
                    <a:r>
                      <a:rPr lang="hr-HR" sz="5732" b="1" kern="0" dirty="0">
                        <a:latin typeface="Arial Black" panose="020B0A04020102020204" pitchFamily="34" charset="0"/>
                      </a:rPr>
                      <a:t>2</a:t>
                    </a:r>
                    <a:endParaRPr lang="en-US" sz="5732" b="1" kern="0" dirty="0">
                      <a:latin typeface="Arial Black" panose="020B0A04020102020204" pitchFamily="34" charset="0"/>
                    </a:endParaRPr>
                  </a:p>
                </p:txBody>
              </p:sp>
            </p:grpSp>
            <p:cxnSp>
              <p:nvCxnSpPr>
                <p:cNvPr id="101" name="Straight Connector 100">
                  <a:extLst>
                    <a:ext uri="{FF2B5EF4-FFF2-40B4-BE49-F238E27FC236}">
                      <a16:creationId xmlns:a16="http://schemas.microsoft.com/office/drawing/2014/main" id="{16EF5B0C-E5F1-4D4F-B204-807B5802E68E}"/>
                    </a:ext>
                  </a:extLst>
                </p:cNvPr>
                <p:cNvCxnSpPr>
                  <a:cxnSpLocks/>
                </p:cNvCxnSpPr>
                <p:nvPr/>
              </p:nvCxnSpPr>
              <p:spPr>
                <a:xfrm>
                  <a:off x="15167760" y="25439367"/>
                  <a:ext cx="0" cy="2293705"/>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103" name="Group 102">
                  <a:extLst>
                    <a:ext uri="{FF2B5EF4-FFF2-40B4-BE49-F238E27FC236}">
                      <a16:creationId xmlns:a16="http://schemas.microsoft.com/office/drawing/2014/main" id="{652ED6A9-534E-41AE-A687-A207BFE0CC0B}"/>
                    </a:ext>
                  </a:extLst>
                </p:cNvPr>
                <p:cNvGrpSpPr/>
                <p:nvPr/>
              </p:nvGrpSpPr>
              <p:grpSpPr>
                <a:xfrm>
                  <a:off x="14916565" y="24173036"/>
                  <a:ext cx="2348431" cy="1806858"/>
                  <a:chOff x="4859875" y="3390472"/>
                  <a:chExt cx="2203156" cy="1695083"/>
                </a:xfrm>
              </p:grpSpPr>
              <p:sp>
                <p:nvSpPr>
                  <p:cNvPr id="104" name="Oval 103">
                    <a:extLst>
                      <a:ext uri="{FF2B5EF4-FFF2-40B4-BE49-F238E27FC236}">
                        <a16:creationId xmlns:a16="http://schemas.microsoft.com/office/drawing/2014/main" id="{E748B2AF-62C2-4907-BDA5-5DCBF756264A}"/>
                      </a:ext>
                    </a:extLst>
                  </p:cNvPr>
                  <p:cNvSpPr/>
                  <p:nvPr/>
                </p:nvSpPr>
                <p:spPr>
                  <a:xfrm>
                    <a:off x="6236448" y="4334077"/>
                    <a:ext cx="826583" cy="488780"/>
                  </a:xfrm>
                  <a:prstGeom prst="ellipse">
                    <a:avLst/>
                  </a:prstGeom>
                  <a:gradFill flip="none" rotWithShape="1">
                    <a:gsLst>
                      <a:gs pos="0">
                        <a:schemeClr val="tx1">
                          <a:lumMod val="75000"/>
                          <a:lumOff val="25000"/>
                        </a:schemeClr>
                      </a:gs>
                      <a:gs pos="100000">
                        <a:sysClr val="window" lastClr="FFFFFF">
                          <a:alpha val="0"/>
                          <a:lumMod val="100000"/>
                        </a:sysClr>
                      </a:gs>
                    </a:gsLst>
                    <a:path path="shape">
                      <a:fillToRect l="50000" t="50000" r="50000" b="50000"/>
                    </a:path>
                    <a:tileRect/>
                  </a:gradFill>
                  <a:ln w="25400" cap="flat" cmpd="sng" algn="ctr">
                    <a:noFill/>
                    <a:prstDash val="solid"/>
                  </a:ln>
                  <a:effectLst/>
                </p:spPr>
                <p:txBody>
                  <a:bodyPr rtlCol="0" anchor="ctr"/>
                  <a:lstStyle/>
                  <a:p>
                    <a:pPr algn="ctr" defTabSz="1310255">
                      <a:defRPr/>
                    </a:pPr>
                    <a:endParaRPr lang="en-US" sz="2580" kern="0">
                      <a:solidFill>
                        <a:sysClr val="window" lastClr="FFFFFF"/>
                      </a:solidFill>
                      <a:latin typeface="Calibri"/>
                    </a:endParaRPr>
                  </a:p>
                </p:txBody>
              </p:sp>
              <p:sp>
                <p:nvSpPr>
                  <p:cNvPr id="107" name="Oval 106">
                    <a:extLst>
                      <a:ext uri="{FF2B5EF4-FFF2-40B4-BE49-F238E27FC236}">
                        <a16:creationId xmlns:a16="http://schemas.microsoft.com/office/drawing/2014/main" id="{BF3160C7-6D95-4D0E-961C-279E63C0D5FD}"/>
                      </a:ext>
                    </a:extLst>
                  </p:cNvPr>
                  <p:cNvSpPr/>
                  <p:nvPr/>
                </p:nvSpPr>
                <p:spPr>
                  <a:xfrm>
                    <a:off x="4859875" y="3390472"/>
                    <a:ext cx="503622" cy="1695083"/>
                  </a:xfrm>
                  <a:prstGeom prst="ellipse">
                    <a:avLst/>
                  </a:prstGeom>
                  <a:solidFill>
                    <a:srgbClr val="003067"/>
                  </a:solidFill>
                  <a:ln w="12700" cap="flat" cmpd="sng" algn="ctr">
                    <a:noFill/>
                    <a:prstDash val="solid"/>
                  </a:ln>
                  <a:effectLst/>
                </p:spPr>
                <p:txBody>
                  <a:bodyPr rtlCol="0" anchor="ctr"/>
                  <a:lstStyle/>
                  <a:p>
                    <a:pPr algn="ctr" defTabSz="1310255">
                      <a:defRPr/>
                    </a:pPr>
                    <a:r>
                      <a:rPr lang="hr-HR" sz="5732" b="1" kern="0" dirty="0">
                        <a:latin typeface="Arial Black" panose="020B0A04020102020204" pitchFamily="34" charset="0"/>
                      </a:rPr>
                      <a:t>3</a:t>
                    </a:r>
                    <a:endParaRPr lang="en-US" sz="5732" b="1" kern="0" dirty="0">
                      <a:latin typeface="Arial Black" panose="020B0A04020102020204" pitchFamily="34" charset="0"/>
                    </a:endParaRPr>
                  </a:p>
                </p:txBody>
              </p:sp>
            </p:grpSp>
          </p:grpSp>
          <p:sp>
            <p:nvSpPr>
              <p:cNvPr id="113" name="TextBox 112">
                <a:extLst>
                  <a:ext uri="{FF2B5EF4-FFF2-40B4-BE49-F238E27FC236}">
                    <a16:creationId xmlns:a16="http://schemas.microsoft.com/office/drawing/2014/main" id="{91DC24BD-DB54-4134-BD7D-6AB589FC97EA}"/>
                  </a:ext>
                </a:extLst>
              </p:cNvPr>
              <p:cNvSpPr txBox="1"/>
              <p:nvPr/>
            </p:nvSpPr>
            <p:spPr>
              <a:xfrm>
                <a:off x="6766889" y="23904891"/>
                <a:ext cx="4549583" cy="1444831"/>
              </a:xfrm>
              <a:prstGeom prst="rect">
                <a:avLst/>
              </a:prstGeom>
              <a:noFill/>
            </p:spPr>
            <p:txBody>
              <a:bodyPr wrap="square" rtlCol="0" anchor="ctr">
                <a:spAutoFit/>
              </a:bodyPr>
              <a:lstStyle/>
              <a:p>
                <a:pPr algn="ctr"/>
                <a:r>
                  <a:rPr lang="hr-HR" sz="6305" b="1" dirty="0">
                    <a:solidFill>
                      <a:schemeClr val="tx1">
                        <a:lumMod val="95000"/>
                        <a:lumOff val="5000"/>
                      </a:schemeClr>
                    </a:solidFill>
                    <a:latin typeface="Arial Narrow" panose="020B0606020202030204" pitchFamily="34" charset="0"/>
                  </a:rPr>
                  <a:t>BATCH </a:t>
                </a:r>
              </a:p>
              <a:p>
                <a:pPr algn="ctr"/>
                <a:r>
                  <a:rPr lang="hr-HR" sz="6305" b="1" dirty="0">
                    <a:solidFill>
                      <a:schemeClr val="tx1">
                        <a:lumMod val="95000"/>
                        <a:lumOff val="5000"/>
                      </a:schemeClr>
                    </a:solidFill>
                    <a:latin typeface="Arial Narrow" panose="020B0606020202030204" pitchFamily="34" charset="0"/>
                  </a:rPr>
                  <a:t>PROCESS</a:t>
                </a:r>
                <a:endParaRPr lang="en-US" sz="6305" b="1" dirty="0">
                  <a:solidFill>
                    <a:schemeClr val="tx1">
                      <a:lumMod val="95000"/>
                      <a:lumOff val="5000"/>
                    </a:schemeClr>
                  </a:solidFill>
                  <a:latin typeface="Arial Narrow" panose="020B0606020202030204" pitchFamily="34" charset="0"/>
                </a:endParaRPr>
              </a:p>
            </p:txBody>
          </p:sp>
        </p:grpSp>
        <p:sp>
          <p:nvSpPr>
            <p:cNvPr id="142" name="Oval 141">
              <a:extLst>
                <a:ext uri="{FF2B5EF4-FFF2-40B4-BE49-F238E27FC236}">
                  <a16:creationId xmlns:a16="http://schemas.microsoft.com/office/drawing/2014/main" id="{7E9A3A25-BB00-4CEB-BC76-BD38D30A51A9}"/>
                </a:ext>
              </a:extLst>
            </p:cNvPr>
            <p:cNvSpPr/>
            <p:nvPr/>
          </p:nvSpPr>
          <p:spPr>
            <a:xfrm>
              <a:off x="30603584" y="23220289"/>
              <a:ext cx="2885245" cy="3306849"/>
            </a:xfrm>
            <a:prstGeom prst="ellipse">
              <a:avLst/>
            </a:prstGeom>
            <a:solidFill>
              <a:schemeClr val="accent3">
                <a:lumMod val="75000"/>
              </a:schemeClr>
            </a:solidFill>
            <a:ln w="12700" cap="flat" cmpd="sng" algn="ctr">
              <a:noFill/>
              <a:prstDash val="solid"/>
            </a:ln>
            <a:effectLst/>
          </p:spPr>
          <p:txBody>
            <a:bodyPr rtlCol="0" anchor="ctr"/>
            <a:lstStyle/>
            <a:p>
              <a:pPr algn="ctr" defTabSz="1310255">
                <a:defRPr/>
              </a:pPr>
              <a:r>
                <a:rPr lang="hr-HR" sz="5732" b="1" kern="0" dirty="0">
                  <a:latin typeface="Arial Black" panose="020B0A04020102020204" pitchFamily="34" charset="0"/>
                </a:rPr>
                <a:t>4</a:t>
              </a:r>
              <a:endParaRPr lang="en-US" sz="5732" b="1" kern="0" dirty="0">
                <a:latin typeface="Arial Black" panose="020B0A04020102020204" pitchFamily="34" charset="0"/>
              </a:endParaRPr>
            </a:p>
          </p:txBody>
        </p:sp>
        <p:sp>
          <p:nvSpPr>
            <p:cNvPr id="145" name="TextBox 144">
              <a:extLst>
                <a:ext uri="{FF2B5EF4-FFF2-40B4-BE49-F238E27FC236}">
                  <a16:creationId xmlns:a16="http://schemas.microsoft.com/office/drawing/2014/main" id="{B7EE082A-99F8-4A39-BB79-24406D641B5C}"/>
                </a:ext>
              </a:extLst>
            </p:cNvPr>
            <p:cNvSpPr txBox="1"/>
            <p:nvPr/>
          </p:nvSpPr>
          <p:spPr>
            <a:xfrm>
              <a:off x="28108563" y="29453025"/>
              <a:ext cx="7713296" cy="974434"/>
            </a:xfrm>
            <a:prstGeom prst="rect">
              <a:avLst/>
            </a:prstGeom>
            <a:noFill/>
          </p:spPr>
          <p:txBody>
            <a:bodyPr wrap="square" rtlCol="0" anchor="ctr">
              <a:spAutoFit/>
            </a:bodyPr>
            <a:lstStyle/>
            <a:p>
              <a:pPr algn="ctr"/>
              <a:r>
                <a:rPr lang="hr-HR" sz="5732" b="1" dirty="0">
                  <a:solidFill>
                    <a:schemeClr val="tx1">
                      <a:lumMod val="95000"/>
                      <a:lumOff val="5000"/>
                    </a:schemeClr>
                  </a:solidFill>
                  <a:latin typeface="Arial Narrow" panose="020B0606020202030204" pitchFamily="34" charset="0"/>
                </a:rPr>
                <a:t>ANALYSIS</a:t>
              </a:r>
              <a:endParaRPr lang="en-US" sz="5732" b="1" dirty="0">
                <a:solidFill>
                  <a:schemeClr val="tx1">
                    <a:lumMod val="95000"/>
                    <a:lumOff val="5000"/>
                  </a:schemeClr>
                </a:solidFill>
                <a:latin typeface="Arial Narrow" panose="020B0606020202030204" pitchFamily="34" charset="0"/>
              </a:endParaRPr>
            </a:p>
          </p:txBody>
        </p:sp>
      </p:grpSp>
      <p:pic>
        <p:nvPicPr>
          <p:cNvPr id="90" name="Picture 89" descr="Diagram, engineering drawing&#10;&#10;Description automatically generated">
            <a:extLst>
              <a:ext uri="{FF2B5EF4-FFF2-40B4-BE49-F238E27FC236}">
                <a16:creationId xmlns:a16="http://schemas.microsoft.com/office/drawing/2014/main" id="{E31439D3-3F7B-43CF-9415-CE62F752062B}"/>
              </a:ext>
            </a:extLst>
          </p:cNvPr>
          <p:cNvPicPr>
            <a:picLocks noChangeAspect="1"/>
          </p:cNvPicPr>
          <p:nvPr/>
        </p:nvPicPr>
        <p:blipFill rotWithShape="1">
          <a:blip r:embed="rId11">
            <a:extLst>
              <a:ext uri="{28A0092B-C50C-407E-A947-70E740481C1C}">
                <a14:useLocalDpi xmlns:a14="http://schemas.microsoft.com/office/drawing/2010/main" val="0"/>
              </a:ext>
            </a:extLst>
          </a:blip>
          <a:srcRect l="25908" t="16723" r="26349" b="17231"/>
          <a:stretch/>
        </p:blipFill>
        <p:spPr>
          <a:xfrm>
            <a:off x="29816067" y="14614373"/>
            <a:ext cx="4585604" cy="4440568"/>
          </a:xfrm>
          <a:prstGeom prst="rect">
            <a:avLst/>
          </a:prstGeom>
        </p:spPr>
      </p:pic>
      <p:sp>
        <p:nvSpPr>
          <p:cNvPr id="155" name="Rectangle 154">
            <a:extLst>
              <a:ext uri="{FF2B5EF4-FFF2-40B4-BE49-F238E27FC236}">
                <a16:creationId xmlns:a16="http://schemas.microsoft.com/office/drawing/2014/main" id="{F75162C5-12D9-4C5F-8167-E6ED3B12D06A}"/>
              </a:ext>
            </a:extLst>
          </p:cNvPr>
          <p:cNvSpPr/>
          <p:nvPr/>
        </p:nvSpPr>
        <p:spPr>
          <a:xfrm>
            <a:off x="0" y="46976372"/>
            <a:ext cx="43524488" cy="3170099"/>
          </a:xfrm>
          <a:prstGeom prst="rect">
            <a:avLst/>
          </a:prstGeom>
          <a:ln w="57150">
            <a:prstDash val="lgDashDotDot"/>
          </a:ln>
        </p:spPr>
        <p:style>
          <a:lnRef idx="1">
            <a:schemeClr val="accent6"/>
          </a:lnRef>
          <a:fillRef idx="3">
            <a:schemeClr val="accent6"/>
          </a:fillRef>
          <a:effectRef idx="2">
            <a:schemeClr val="accent6"/>
          </a:effectRef>
          <a:fontRef idx="minor">
            <a:schemeClr val="lt1"/>
          </a:fontRef>
        </p:style>
        <p:txBody>
          <a:bodyPr rtlCol="0" anchor="t"/>
          <a:lstStyle/>
          <a:p>
            <a:pPr algn="just"/>
            <a:r>
              <a:rPr lang="hr-HR" sz="4000" b="1" dirty="0" err="1">
                <a:latin typeface="Arial Narrow" panose="020B0606020202030204" pitchFamily="34" charset="0"/>
              </a:rPr>
              <a:t>According</a:t>
            </a:r>
            <a:r>
              <a:rPr lang="hr-HR" sz="4000" b="1" dirty="0">
                <a:latin typeface="Arial Narrow" panose="020B0606020202030204" pitchFamily="34" charset="0"/>
              </a:rPr>
              <a:t> to </a:t>
            </a:r>
            <a:r>
              <a:rPr lang="hr-HR" sz="4000" b="1" dirty="0" err="1">
                <a:latin typeface="Arial Narrow" panose="020B0606020202030204" pitchFamily="34" charset="0"/>
              </a:rPr>
              <a:t>the</a:t>
            </a:r>
            <a:r>
              <a:rPr lang="hr-HR" sz="4000" b="1" dirty="0">
                <a:latin typeface="Arial Narrow" panose="020B0606020202030204" pitchFamily="34" charset="0"/>
              </a:rPr>
              <a:t> </a:t>
            </a:r>
            <a:r>
              <a:rPr lang="hr-HR" sz="4000" b="1" dirty="0" err="1">
                <a:latin typeface="Arial Narrow" panose="020B0606020202030204" pitchFamily="34" charset="0"/>
              </a:rPr>
              <a:t>results</a:t>
            </a:r>
            <a:r>
              <a:rPr lang="hr-HR" sz="4000" b="1" dirty="0">
                <a:latin typeface="Arial Narrow" panose="020B0606020202030204" pitchFamily="34" charset="0"/>
              </a:rPr>
              <a:t>, </a:t>
            </a:r>
            <a:r>
              <a:rPr lang="en-US" sz="4000" b="1" dirty="0">
                <a:latin typeface="Arial Narrow" panose="020B0606020202030204" pitchFamily="34" charset="0"/>
              </a:rPr>
              <a:t>both the products and the conversion rates in the photocatalytic oxygenation of </a:t>
            </a:r>
            <a:r>
              <a:rPr lang="en-US" sz="4000" b="1" dirty="0" err="1">
                <a:latin typeface="Arial Narrow" panose="020B0606020202030204" pitchFamily="34" charset="0"/>
              </a:rPr>
              <a:t>furo</a:t>
            </a:r>
            <a:r>
              <a:rPr lang="en-US" sz="4000" b="1" dirty="0">
                <a:latin typeface="Arial Narrow" panose="020B0606020202030204" pitchFamily="34" charset="0"/>
              </a:rPr>
              <a:t>-</a:t>
            </a:r>
            <a:r>
              <a:rPr lang="hr-HR" sz="4000" b="1" dirty="0">
                <a:latin typeface="Arial Narrow" panose="020B0606020202030204" pitchFamily="34" charset="0"/>
              </a:rPr>
              <a:t>(</a:t>
            </a:r>
            <a:r>
              <a:rPr lang="hr-HR" sz="4000" b="1" i="1" dirty="0">
                <a:latin typeface="Arial Narrow" panose="020B0606020202030204" pitchFamily="34" charset="0"/>
              </a:rPr>
              <a:t>FH</a:t>
            </a:r>
            <a:r>
              <a:rPr lang="hr-HR" sz="4000" b="1" dirty="0">
                <a:latin typeface="Arial Narrow" panose="020B0606020202030204" pitchFamily="34" charset="0"/>
              </a:rPr>
              <a:t>)</a:t>
            </a:r>
            <a:r>
              <a:rPr lang="en-US" sz="4000" b="1" dirty="0">
                <a:latin typeface="Arial Narrow" panose="020B0606020202030204" pitchFamily="34" charset="0"/>
              </a:rPr>
              <a:t> and </a:t>
            </a:r>
            <a:r>
              <a:rPr lang="en-US" sz="4000" b="1" dirty="0" err="1">
                <a:latin typeface="Arial Narrow" panose="020B0606020202030204" pitchFamily="34" charset="0"/>
              </a:rPr>
              <a:t>thieno</a:t>
            </a:r>
            <a:r>
              <a:rPr lang="hr-HR" sz="4000" b="1" dirty="0">
                <a:latin typeface="Arial Narrow" panose="020B0606020202030204" pitchFamily="34" charset="0"/>
              </a:rPr>
              <a:t> (</a:t>
            </a:r>
            <a:r>
              <a:rPr lang="hr-HR" sz="4000" b="1" i="1" dirty="0">
                <a:latin typeface="Arial Narrow" panose="020B0606020202030204" pitchFamily="34" charset="0"/>
              </a:rPr>
              <a:t>TH</a:t>
            </a:r>
            <a:r>
              <a:rPr lang="hr-HR" sz="4000" b="1" dirty="0">
                <a:latin typeface="Arial Narrow" panose="020B0606020202030204" pitchFamily="34" charset="0"/>
              </a:rPr>
              <a:t>)</a:t>
            </a:r>
            <a:r>
              <a:rPr lang="en-US" sz="4000" b="1" dirty="0">
                <a:latin typeface="Arial Narrow" panose="020B0606020202030204" pitchFamily="34" charset="0"/>
              </a:rPr>
              <a:t> </a:t>
            </a:r>
            <a:r>
              <a:rPr lang="en-US" sz="4000" b="1" dirty="0" err="1">
                <a:latin typeface="Arial Narrow" panose="020B0606020202030204" pitchFamily="34" charset="0"/>
              </a:rPr>
              <a:t>heterostilbenes</a:t>
            </a:r>
            <a:r>
              <a:rPr lang="en-US" sz="4000" b="1" dirty="0">
                <a:latin typeface="Arial Narrow" panose="020B0606020202030204" pitchFamily="34" charset="0"/>
              </a:rPr>
              <a:t> were highly affected by the heteroatom in the aromatic moiety and the charge of the manganese(III) porphyrin catalysts. Based on the reaction rate constants, the </a:t>
            </a:r>
            <a:r>
              <a:rPr lang="en-US" sz="4000" b="1" dirty="0" err="1">
                <a:latin typeface="Arial Narrow" panose="020B0606020202030204" pitchFamily="34" charset="0"/>
              </a:rPr>
              <a:t>furyl</a:t>
            </a:r>
            <a:r>
              <a:rPr lang="en-US" sz="4000" b="1" dirty="0">
                <a:latin typeface="Arial Narrow" panose="020B0606020202030204" pitchFamily="34" charset="0"/>
              </a:rPr>
              <a:t> derivate proved to be more reactive than the thienyl one as already demonstrated. Also, reactions carried out with the cationic catalyst were slower than those performed with the anionic porphyrin</a:t>
            </a:r>
            <a:r>
              <a:rPr lang="hr-HR" sz="4000" b="1" dirty="0">
                <a:latin typeface="Arial Narrow" panose="020B0606020202030204" pitchFamily="34" charset="0"/>
              </a:rPr>
              <a:t>. (Table 1.) </a:t>
            </a:r>
            <a:r>
              <a:rPr lang="en-US" sz="4000" b="1" dirty="0">
                <a:latin typeface="Arial Narrow" panose="020B0606020202030204" pitchFamily="34" charset="0"/>
              </a:rPr>
              <a:t>A total of four different tubular microflow reactors were studied and compared with results obtained in a batch reactor, based on substrate conversion, formed products and reaction time. The obtained results are summarized in Table </a:t>
            </a:r>
            <a:r>
              <a:rPr lang="hr-HR" sz="4000" b="1" dirty="0">
                <a:latin typeface="Arial Narrow" panose="020B0606020202030204" pitchFamily="34" charset="0"/>
              </a:rPr>
              <a:t>2.</a:t>
            </a:r>
            <a:r>
              <a:rPr lang="en-US" sz="4000" b="1" dirty="0">
                <a:latin typeface="Arial Narrow" panose="020B0606020202030204" pitchFamily="34" charset="0"/>
              </a:rPr>
              <a:t> and Figure </a:t>
            </a:r>
            <a:r>
              <a:rPr lang="hr-HR" sz="4000" b="1" dirty="0">
                <a:latin typeface="Arial Narrow" panose="020B0606020202030204" pitchFamily="34" charset="0"/>
              </a:rPr>
              <a:t>1</a:t>
            </a:r>
            <a:r>
              <a:rPr lang="en-US" sz="4000" b="1" dirty="0">
                <a:latin typeface="Arial Narrow" panose="020B0606020202030204" pitchFamily="34" charset="0"/>
              </a:rPr>
              <a:t>. The reactions were significantly accelerated in microflow reactors, where the complete conversions for substrates </a:t>
            </a:r>
            <a:r>
              <a:rPr lang="hr-HR" sz="4000" b="1" dirty="0" err="1">
                <a:latin typeface="Arial Narrow" panose="020B0606020202030204" pitchFamily="34" charset="0"/>
              </a:rPr>
              <a:t>furyl</a:t>
            </a:r>
            <a:r>
              <a:rPr lang="hr-HR" sz="4000" b="1" dirty="0">
                <a:latin typeface="Arial Narrow" panose="020B0606020202030204" pitchFamily="34" charset="0"/>
              </a:rPr>
              <a:t> (</a:t>
            </a:r>
            <a:r>
              <a:rPr lang="hr-HR" sz="4000" b="1" i="1" dirty="0">
                <a:latin typeface="Arial Narrow" panose="020B0606020202030204" pitchFamily="34" charset="0"/>
              </a:rPr>
              <a:t>FH</a:t>
            </a:r>
            <a:r>
              <a:rPr lang="hr-HR" sz="4000" b="1" dirty="0">
                <a:latin typeface="Arial Narrow" panose="020B0606020202030204" pitchFamily="34" charset="0"/>
              </a:rPr>
              <a:t>)</a:t>
            </a:r>
            <a:r>
              <a:rPr lang="en-US" sz="4000" b="1" dirty="0">
                <a:latin typeface="Arial Narrow" panose="020B0606020202030204" pitchFamily="34" charset="0"/>
              </a:rPr>
              <a:t> and </a:t>
            </a:r>
            <a:r>
              <a:rPr lang="hr-HR" sz="4000" b="1" dirty="0" err="1">
                <a:latin typeface="Arial Narrow" panose="020B0606020202030204" pitchFamily="34" charset="0"/>
              </a:rPr>
              <a:t>thienyl</a:t>
            </a:r>
            <a:r>
              <a:rPr lang="hr-HR" sz="4000" b="1" dirty="0">
                <a:latin typeface="Arial Narrow" panose="020B0606020202030204" pitchFamily="34" charset="0"/>
              </a:rPr>
              <a:t> (</a:t>
            </a:r>
            <a:r>
              <a:rPr lang="hr-HR" sz="4000" b="1" i="1" dirty="0">
                <a:latin typeface="Arial Narrow" panose="020B0606020202030204" pitchFamily="34" charset="0"/>
              </a:rPr>
              <a:t>TH</a:t>
            </a:r>
            <a:r>
              <a:rPr lang="hr-HR" sz="4000" b="1" dirty="0">
                <a:latin typeface="Arial Narrow" panose="020B0606020202030204" pitchFamily="34" charset="0"/>
              </a:rPr>
              <a:t>)</a:t>
            </a:r>
            <a:r>
              <a:rPr lang="en-US" sz="4000" b="1" dirty="0">
                <a:latin typeface="Arial Narrow" panose="020B0606020202030204" pitchFamily="34" charset="0"/>
              </a:rPr>
              <a:t> were observed for residence times of 3.5 and 0.7 min, respectively</a:t>
            </a:r>
            <a:r>
              <a:rPr lang="hr-HR" sz="4000" b="1" dirty="0">
                <a:latin typeface="Arial Narrow" panose="020B0606020202030204" pitchFamily="34" charset="0"/>
              </a:rPr>
              <a:t>.</a:t>
            </a:r>
            <a:r>
              <a:rPr lang="en-US" sz="4000" b="1" dirty="0">
                <a:latin typeface="Arial Narrow" panose="020B0606020202030204" pitchFamily="34" charset="0"/>
              </a:rPr>
              <a:t> </a:t>
            </a:r>
            <a:endParaRPr lang="hr-HR" sz="4000" b="1" dirty="0">
              <a:latin typeface="Arial Narrow" panose="020B0606020202030204" pitchFamily="34" charset="0"/>
            </a:endParaRPr>
          </a:p>
        </p:txBody>
      </p:sp>
      <p:pic>
        <p:nvPicPr>
          <p:cNvPr id="146" name="Picture 145" descr="Diagram, engineering drawing&#10;&#10;Description automatically generated">
            <a:extLst>
              <a:ext uri="{FF2B5EF4-FFF2-40B4-BE49-F238E27FC236}">
                <a16:creationId xmlns:a16="http://schemas.microsoft.com/office/drawing/2014/main" id="{0EDB9BD7-7C30-40CB-97E7-AB74732026EB}"/>
              </a:ext>
            </a:extLst>
          </p:cNvPr>
          <p:cNvPicPr>
            <a:picLocks noChangeAspect="1"/>
          </p:cNvPicPr>
          <p:nvPr/>
        </p:nvPicPr>
        <p:blipFill rotWithShape="1">
          <a:blip r:embed="rId12">
            <a:extLst>
              <a:ext uri="{28A0092B-C50C-407E-A947-70E740481C1C}">
                <a14:useLocalDpi xmlns:a14="http://schemas.microsoft.com/office/drawing/2010/main" val="0"/>
              </a:ext>
            </a:extLst>
          </a:blip>
          <a:srcRect l="6279" b="13369"/>
          <a:stretch/>
        </p:blipFill>
        <p:spPr>
          <a:xfrm>
            <a:off x="34896062" y="15105732"/>
            <a:ext cx="7856387" cy="5083441"/>
          </a:xfrm>
          <a:prstGeom prst="rect">
            <a:avLst/>
          </a:prstGeom>
        </p:spPr>
      </p:pic>
      <p:graphicFrame>
        <p:nvGraphicFramePr>
          <p:cNvPr id="150" name="Table 149">
            <a:extLst>
              <a:ext uri="{FF2B5EF4-FFF2-40B4-BE49-F238E27FC236}">
                <a16:creationId xmlns:a16="http://schemas.microsoft.com/office/drawing/2014/main" id="{56A62D30-DF93-4377-A8D1-43409AD5686A}"/>
              </a:ext>
            </a:extLst>
          </p:cNvPr>
          <p:cNvGraphicFramePr>
            <a:graphicFrameLocks noGrp="1"/>
          </p:cNvGraphicFramePr>
          <p:nvPr>
            <p:extLst>
              <p:ext uri="{D42A27DB-BD31-4B8C-83A1-F6EECF244321}">
                <p14:modId xmlns:p14="http://schemas.microsoft.com/office/powerpoint/2010/main" val="282086617"/>
              </p:ext>
            </p:extLst>
          </p:nvPr>
        </p:nvGraphicFramePr>
        <p:xfrm>
          <a:off x="24099473" y="37227561"/>
          <a:ext cx="18776925" cy="9232013"/>
        </p:xfrm>
        <a:graphic>
          <a:graphicData uri="http://schemas.openxmlformats.org/drawingml/2006/table">
            <a:tbl>
              <a:tblPr firstRow="1" firstCol="1" bandRow="1">
                <a:tableStyleId>{9D7B26C5-4107-4FEC-AEDC-1716B250A1EF}</a:tableStyleId>
              </a:tblPr>
              <a:tblGrid>
                <a:gridCol w="3600000">
                  <a:extLst>
                    <a:ext uri="{9D8B030D-6E8A-4147-A177-3AD203B41FA5}">
                      <a16:colId xmlns:a16="http://schemas.microsoft.com/office/drawing/2014/main" val="1192934982"/>
                    </a:ext>
                  </a:extLst>
                </a:gridCol>
                <a:gridCol w="2514607">
                  <a:extLst>
                    <a:ext uri="{9D8B030D-6E8A-4147-A177-3AD203B41FA5}">
                      <a16:colId xmlns:a16="http://schemas.microsoft.com/office/drawing/2014/main" val="1189877202"/>
                    </a:ext>
                  </a:extLst>
                </a:gridCol>
                <a:gridCol w="6327597">
                  <a:extLst>
                    <a:ext uri="{9D8B030D-6E8A-4147-A177-3AD203B41FA5}">
                      <a16:colId xmlns:a16="http://schemas.microsoft.com/office/drawing/2014/main" val="2285017887"/>
                    </a:ext>
                  </a:extLst>
                </a:gridCol>
                <a:gridCol w="6334721">
                  <a:extLst>
                    <a:ext uri="{9D8B030D-6E8A-4147-A177-3AD203B41FA5}">
                      <a16:colId xmlns:a16="http://schemas.microsoft.com/office/drawing/2014/main" val="3121907307"/>
                    </a:ext>
                  </a:extLst>
                </a:gridCol>
              </a:tblGrid>
              <a:tr h="1246958">
                <a:tc rowSpan="3" gridSpan="2">
                  <a:txBody>
                    <a:bodyPr/>
                    <a:lstStyle/>
                    <a:p>
                      <a:pPr marL="1656080" algn="l">
                        <a:lnSpc>
                          <a:spcPct val="95000"/>
                        </a:lnSpc>
                        <a:spcBef>
                          <a:spcPts val="1200"/>
                        </a:spcBef>
                        <a:spcAft>
                          <a:spcPts val="300"/>
                        </a:spcAft>
                        <a:tabLst>
                          <a:tab pos="2865120" algn="l"/>
                        </a:tabLst>
                      </a:pPr>
                      <a:r>
                        <a:rPr lang="hr-HR" sz="4000" kern="1200" dirty="0" err="1">
                          <a:effectLst/>
                          <a:latin typeface="Arial Black" panose="020B0A04020102020204" pitchFamily="34" charset="0"/>
                          <a:cs typeface="Times New Roman" panose="02020603050405020304" pitchFamily="18" charset="0"/>
                        </a:rPr>
                        <a:t>Microflow</a:t>
                      </a:r>
                      <a:endParaRPr lang="hr-HR" sz="4000" kern="1200" dirty="0">
                        <a:effectLst/>
                        <a:latin typeface="Arial Black" panose="020B0A04020102020204" pitchFamily="34" charset="0"/>
                        <a:cs typeface="Times New Roman" panose="02020603050405020304" pitchFamily="18" charset="0"/>
                      </a:endParaRPr>
                    </a:p>
                    <a:p>
                      <a:pPr marL="1656080" algn="l">
                        <a:lnSpc>
                          <a:spcPct val="95000"/>
                        </a:lnSpc>
                        <a:spcBef>
                          <a:spcPts val="1200"/>
                        </a:spcBef>
                        <a:spcAft>
                          <a:spcPts val="300"/>
                        </a:spcAft>
                        <a:tabLst>
                          <a:tab pos="2865120" algn="l"/>
                        </a:tabLst>
                      </a:pPr>
                      <a:r>
                        <a:rPr lang="hr-HR" sz="4000" kern="1200" dirty="0" err="1">
                          <a:effectLst/>
                          <a:latin typeface="Arial Black" panose="020B0A04020102020204" pitchFamily="34" charset="0"/>
                          <a:cs typeface="Times New Roman" panose="02020603050405020304" pitchFamily="18" charset="0"/>
                        </a:rPr>
                        <a:t>reactor</a:t>
                      </a:r>
                      <a:r>
                        <a:rPr lang="hr-HR" sz="4000" kern="1200" dirty="0">
                          <a:effectLst/>
                          <a:latin typeface="Arial Black" panose="020B0A04020102020204" pitchFamily="34" charset="0"/>
                          <a:cs typeface="Times New Roman" panose="02020603050405020304" pitchFamily="18" charset="0"/>
                        </a:rPr>
                        <a:t> </a:t>
                      </a:r>
                    </a:p>
                    <a:p>
                      <a:pPr marL="1656080" algn="l">
                        <a:lnSpc>
                          <a:spcPct val="95000"/>
                        </a:lnSpc>
                        <a:spcBef>
                          <a:spcPts val="1200"/>
                        </a:spcBef>
                        <a:spcAft>
                          <a:spcPts val="300"/>
                        </a:spcAft>
                        <a:tabLst>
                          <a:tab pos="2865120" algn="l"/>
                        </a:tabLst>
                      </a:pPr>
                      <a:r>
                        <a:rPr lang="hr-HR" sz="4000" kern="1200" dirty="0" err="1">
                          <a:effectLst/>
                          <a:latin typeface="Arial Black" panose="020B0A04020102020204" pitchFamily="34" charset="0"/>
                          <a:cs typeface="Times New Roman" panose="02020603050405020304" pitchFamily="18" charset="0"/>
                        </a:rPr>
                        <a:t>geometry</a:t>
                      </a:r>
                      <a:endParaRPr lang="hr-HR" sz="4000" i="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rowSpan="3" hMerge="1">
                  <a:txBody>
                    <a:bodyPr/>
                    <a:lstStyle/>
                    <a:p>
                      <a:endParaRPr lang="hr-HR"/>
                    </a:p>
                  </a:txBody>
                  <a:tcPr/>
                </a:tc>
                <a:tc gridSpan="2">
                  <a:txBody>
                    <a:bodyPr/>
                    <a:lstStyle/>
                    <a:p>
                      <a:pPr marL="1656080" algn="l">
                        <a:lnSpc>
                          <a:spcPct val="95000"/>
                        </a:lnSpc>
                        <a:spcBef>
                          <a:spcPts val="300"/>
                        </a:spcBef>
                        <a:spcAft>
                          <a:spcPts val="300"/>
                        </a:spcAft>
                        <a:tabLst>
                          <a:tab pos="2865120" algn="l"/>
                        </a:tabLst>
                      </a:pPr>
                      <a:r>
                        <a:rPr lang="hr-HR" sz="4800" dirty="0">
                          <a:effectLst/>
                          <a:latin typeface="Arial Black" panose="020B0A04020102020204" pitchFamily="34" charset="0"/>
                          <a:cs typeface="Times New Roman" panose="02020603050405020304" pitchFamily="18" charset="0"/>
                        </a:rPr>
                        <a:t>           </a:t>
                      </a:r>
                      <a:r>
                        <a:rPr lang="en-US" sz="4800" dirty="0">
                          <a:effectLst/>
                          <a:latin typeface="Arial Black" panose="020B0A04020102020204" pitchFamily="34" charset="0"/>
                          <a:cs typeface="Times New Roman" panose="02020603050405020304" pitchFamily="18" charset="0"/>
                        </a:rPr>
                        <a:t>Reaction</a:t>
                      </a:r>
                      <a:endParaRPr lang="hr-HR" sz="4800" i="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hMerge="1">
                  <a:txBody>
                    <a:bodyPr/>
                    <a:lstStyle/>
                    <a:p>
                      <a:endParaRPr lang="hr-HR"/>
                    </a:p>
                  </a:txBody>
                  <a:tcPr/>
                </a:tc>
                <a:extLst>
                  <a:ext uri="{0D108BD9-81ED-4DB2-BD59-A6C34878D82A}">
                    <a16:rowId xmlns:a16="http://schemas.microsoft.com/office/drawing/2014/main" val="2993510100"/>
                  </a:ext>
                </a:extLst>
              </a:tr>
              <a:tr h="2152177">
                <a:tc gridSpan="2" vMerge="1">
                  <a:txBody>
                    <a:bodyPr/>
                    <a:lstStyle/>
                    <a:p>
                      <a:endParaRPr lang="hr-HR"/>
                    </a:p>
                  </a:txBody>
                  <a:tcPr/>
                </a:tc>
                <a:tc hMerge="1" vMerge="1">
                  <a:txBody>
                    <a:bodyPr/>
                    <a:lstStyle/>
                    <a:p>
                      <a:endParaRPr lang="hr-HR"/>
                    </a:p>
                  </a:txBody>
                  <a:tcPr/>
                </a:tc>
                <a:tc>
                  <a:txBody>
                    <a:bodyPr/>
                    <a:lstStyle/>
                    <a:p>
                      <a:pPr marL="1656080" algn="l">
                        <a:lnSpc>
                          <a:spcPct val="150000"/>
                        </a:lnSpc>
                        <a:spcBef>
                          <a:spcPts val="300"/>
                        </a:spcBef>
                        <a:spcAft>
                          <a:spcPts val="300"/>
                        </a:spcAft>
                        <a:tabLst>
                          <a:tab pos="2865120" algn="l"/>
                        </a:tabLst>
                      </a:pPr>
                      <a:r>
                        <a:rPr lang="en-GB" sz="3600" b="1" i="1" dirty="0">
                          <a:effectLst/>
                          <a:latin typeface="Arial Narrow" panose="020B0606020202030204" pitchFamily="34" charset="0"/>
                          <a:cs typeface="Times New Roman" panose="02020603050405020304" pitchFamily="18" charset="0"/>
                        </a:rPr>
                        <a:t>c</a:t>
                      </a:r>
                      <a:r>
                        <a:rPr lang="en-US" sz="3600" b="1" dirty="0">
                          <a:effectLst/>
                          <a:latin typeface="Arial Narrow" panose="020B0606020202030204" pitchFamily="34" charset="0"/>
                          <a:cs typeface="Times New Roman" panose="02020603050405020304" pitchFamily="18" charset="0"/>
                        </a:rPr>
                        <a:t>(</a:t>
                      </a:r>
                      <a:r>
                        <a:rPr lang="hr-HR" sz="3600" b="1" i="1" dirty="0">
                          <a:effectLst/>
                          <a:latin typeface="Arial Narrow" panose="020B0606020202030204" pitchFamily="34" charset="0"/>
                          <a:cs typeface="Times New Roman" panose="02020603050405020304" pitchFamily="18" charset="0"/>
                        </a:rPr>
                        <a:t>FH</a:t>
                      </a:r>
                      <a:r>
                        <a:rPr lang="en-US" sz="3600" b="1" dirty="0">
                          <a:effectLst/>
                          <a:latin typeface="Arial Narrow" panose="020B0606020202030204" pitchFamily="34" charset="0"/>
                          <a:cs typeface="Times New Roman" panose="02020603050405020304" pitchFamily="18" charset="0"/>
                        </a:rPr>
                        <a:t>) </a:t>
                      </a:r>
                      <a:r>
                        <a:rPr lang="en-GB" sz="3600" b="1" dirty="0">
                          <a:effectLst/>
                          <a:latin typeface="Arial Narrow" panose="020B0606020202030204" pitchFamily="34" charset="0"/>
                          <a:cs typeface="Times New Roman" panose="02020603050405020304" pitchFamily="18" charset="0"/>
                        </a:rPr>
                        <a:t>=</a:t>
                      </a:r>
                      <a:r>
                        <a:rPr lang="en-GB" sz="3600" b="1" baseline="-25000" dirty="0">
                          <a:effectLst/>
                          <a:latin typeface="Arial Narrow" panose="020B0606020202030204" pitchFamily="34" charset="0"/>
                          <a:cs typeface="Times New Roman" panose="02020603050405020304" pitchFamily="18" charset="0"/>
                        </a:rPr>
                        <a:t> </a:t>
                      </a:r>
                      <a:r>
                        <a:rPr lang="hr-HR" sz="3600" b="1" baseline="0" dirty="0">
                          <a:effectLst/>
                          <a:latin typeface="Arial Narrow" panose="020B0606020202030204" pitchFamily="34" charset="0"/>
                          <a:cs typeface="Times New Roman" panose="02020603050405020304" pitchFamily="18" charset="0"/>
                        </a:rPr>
                        <a:t>0</a:t>
                      </a:r>
                      <a:r>
                        <a:rPr lang="en-GB" sz="3600" b="1" dirty="0">
                          <a:effectLst/>
                          <a:latin typeface="Arial Narrow" panose="020B0606020202030204" pitchFamily="34" charset="0"/>
                          <a:cs typeface="Times New Roman" panose="02020603050405020304" pitchFamily="18" charset="0"/>
                        </a:rPr>
                        <a:t>.00225 mol dm</a:t>
                      </a:r>
                      <a:r>
                        <a:rPr lang="en-GB" sz="3600" b="1" baseline="30000" dirty="0">
                          <a:effectLst/>
                          <a:latin typeface="Arial Narrow" panose="020B0606020202030204" pitchFamily="34" charset="0"/>
                          <a:cs typeface="Times New Roman" panose="02020603050405020304" pitchFamily="18" charset="0"/>
                        </a:rPr>
                        <a:t>-3</a:t>
                      </a:r>
                      <a:r>
                        <a:rPr lang="en-GB" sz="3600" b="1" dirty="0">
                          <a:effectLst/>
                          <a:latin typeface="Arial Narrow" panose="020B0606020202030204" pitchFamily="34" charset="0"/>
                          <a:cs typeface="Times New Roman" panose="02020603050405020304" pitchFamily="18" charset="0"/>
                        </a:rPr>
                        <a:t> </a:t>
                      </a:r>
                      <a:endParaRPr lang="hr-HR" sz="3600" b="1" dirty="0">
                        <a:effectLst/>
                        <a:latin typeface="Arial Narrow" panose="020B0606020202030204" pitchFamily="34" charset="0"/>
                        <a:cs typeface="Times New Roman" panose="02020603050405020304" pitchFamily="18" charset="0"/>
                      </a:endParaRPr>
                    </a:p>
                    <a:p>
                      <a:pPr marL="1656080" algn="l">
                        <a:lnSpc>
                          <a:spcPct val="150000"/>
                        </a:lnSpc>
                        <a:spcBef>
                          <a:spcPts val="300"/>
                        </a:spcBef>
                        <a:spcAft>
                          <a:spcPts val="300"/>
                        </a:spcAft>
                        <a:tabLst>
                          <a:tab pos="2865120" algn="l"/>
                        </a:tabLst>
                      </a:pPr>
                      <a:r>
                        <a:rPr lang="en-GB" sz="3600" b="1" i="1" dirty="0" err="1">
                          <a:effectLst/>
                          <a:latin typeface="Arial Narrow" panose="020B0606020202030204" pitchFamily="34" charset="0"/>
                          <a:cs typeface="Times New Roman" panose="02020603050405020304" pitchFamily="18" charset="0"/>
                        </a:rPr>
                        <a:t>c</a:t>
                      </a:r>
                      <a:r>
                        <a:rPr lang="en-GB" sz="3600" b="1" baseline="-25000" dirty="0" err="1">
                          <a:effectLst/>
                          <a:latin typeface="Arial Narrow" panose="020B0606020202030204" pitchFamily="34" charset="0"/>
                          <a:cs typeface="Times New Roman" panose="02020603050405020304" pitchFamily="18" charset="0"/>
                        </a:rPr>
                        <a:t>cationic</a:t>
                      </a:r>
                      <a:r>
                        <a:rPr lang="en-GB" sz="3600" b="1" dirty="0">
                          <a:effectLst/>
                          <a:latin typeface="Arial Narrow" panose="020B0606020202030204" pitchFamily="34" charset="0"/>
                          <a:cs typeface="Times New Roman" panose="02020603050405020304" pitchFamily="18" charset="0"/>
                        </a:rPr>
                        <a:t> = 11·10</a:t>
                      </a:r>
                      <a:r>
                        <a:rPr lang="en-GB" sz="3600" b="1" baseline="30000" dirty="0">
                          <a:effectLst/>
                          <a:latin typeface="Arial Narrow" panose="020B0606020202030204" pitchFamily="34" charset="0"/>
                          <a:cs typeface="Times New Roman" panose="02020603050405020304" pitchFamily="18" charset="0"/>
                        </a:rPr>
                        <a:t>-5</a:t>
                      </a:r>
                      <a:r>
                        <a:rPr lang="en-GB" sz="3600" b="1" dirty="0">
                          <a:effectLst/>
                          <a:latin typeface="Arial Narrow" panose="020B0606020202030204" pitchFamily="34" charset="0"/>
                          <a:cs typeface="Times New Roman" panose="02020603050405020304" pitchFamily="18" charset="0"/>
                        </a:rPr>
                        <a:t> mol dm</a:t>
                      </a:r>
                      <a:r>
                        <a:rPr lang="en-GB" sz="3600" b="1" baseline="30000" dirty="0">
                          <a:effectLst/>
                          <a:latin typeface="Arial Narrow" panose="020B0606020202030204" pitchFamily="34" charset="0"/>
                          <a:cs typeface="Times New Roman" panose="02020603050405020304" pitchFamily="18" charset="0"/>
                        </a:rPr>
                        <a:t>-</a:t>
                      </a:r>
                      <a:r>
                        <a:rPr lang="hr-HR" sz="3600" b="1" baseline="30000" dirty="0">
                          <a:effectLst/>
                          <a:latin typeface="Arial Narrow" panose="020B0606020202030204" pitchFamily="34" charset="0"/>
                          <a:cs typeface="Times New Roman" panose="02020603050405020304" pitchFamily="18" charset="0"/>
                        </a:rPr>
                        <a:t>3</a:t>
                      </a:r>
                      <a:r>
                        <a:rPr lang="hr-HR" sz="3600" b="1" baseline="0" dirty="0">
                          <a:effectLst/>
                          <a:latin typeface="Arial Narrow" panose="020B0606020202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rgbClr val="003067">
                        <a:alpha val="20000"/>
                      </a:srgbClr>
                    </a:solidFill>
                  </a:tcPr>
                </a:tc>
                <a:tc>
                  <a:txBody>
                    <a:bodyPr/>
                    <a:lstStyle/>
                    <a:p>
                      <a:pPr marL="1656080" algn="l">
                        <a:lnSpc>
                          <a:spcPct val="150000"/>
                        </a:lnSpc>
                        <a:spcBef>
                          <a:spcPts val="300"/>
                        </a:spcBef>
                        <a:spcAft>
                          <a:spcPts val="300"/>
                        </a:spcAft>
                        <a:tabLst>
                          <a:tab pos="2865120" algn="l"/>
                        </a:tabLst>
                      </a:pPr>
                      <a:r>
                        <a:rPr lang="en-GB" sz="3600" b="1" i="1" dirty="0">
                          <a:effectLst/>
                          <a:latin typeface="Arial Narrow" panose="020B0606020202030204" pitchFamily="34" charset="0"/>
                          <a:cs typeface="Times New Roman" panose="02020603050405020304" pitchFamily="18" charset="0"/>
                        </a:rPr>
                        <a:t>c</a:t>
                      </a:r>
                      <a:r>
                        <a:rPr lang="en-GB" sz="3600" b="1" dirty="0">
                          <a:effectLst/>
                          <a:latin typeface="Arial Narrow" panose="020B0606020202030204" pitchFamily="34" charset="0"/>
                          <a:cs typeface="Times New Roman" panose="02020603050405020304" pitchFamily="18" charset="0"/>
                        </a:rPr>
                        <a:t>(</a:t>
                      </a:r>
                      <a:r>
                        <a:rPr lang="hr-HR" sz="3600" b="1" i="1" dirty="0">
                          <a:effectLst/>
                          <a:latin typeface="Arial Narrow" panose="020B0606020202030204" pitchFamily="34" charset="0"/>
                          <a:cs typeface="Times New Roman" panose="02020603050405020304" pitchFamily="18" charset="0"/>
                        </a:rPr>
                        <a:t>TH</a:t>
                      </a:r>
                      <a:r>
                        <a:rPr lang="en-GB" sz="3600" b="1" dirty="0">
                          <a:effectLst/>
                          <a:latin typeface="Arial Narrow" panose="020B0606020202030204" pitchFamily="34" charset="0"/>
                          <a:cs typeface="Times New Roman" panose="02020603050405020304" pitchFamily="18" charset="0"/>
                        </a:rPr>
                        <a:t>) =</a:t>
                      </a:r>
                      <a:r>
                        <a:rPr lang="en-GB" sz="3600" b="1" baseline="-25000" dirty="0">
                          <a:effectLst/>
                          <a:latin typeface="Arial Narrow" panose="020B0606020202030204" pitchFamily="34" charset="0"/>
                          <a:cs typeface="Times New Roman" panose="02020603050405020304" pitchFamily="18" charset="0"/>
                        </a:rPr>
                        <a:t> </a:t>
                      </a:r>
                      <a:r>
                        <a:rPr lang="en-GB" sz="3600" b="1" dirty="0">
                          <a:effectLst/>
                          <a:latin typeface="Arial Narrow" panose="020B0606020202030204" pitchFamily="34" charset="0"/>
                          <a:cs typeface="Times New Roman" panose="02020603050405020304" pitchFamily="18" charset="0"/>
                        </a:rPr>
                        <a:t>0.00245 mol dm</a:t>
                      </a:r>
                      <a:r>
                        <a:rPr lang="en-GB" sz="3600" b="1" baseline="30000" dirty="0">
                          <a:effectLst/>
                          <a:latin typeface="Arial Narrow" panose="020B0606020202030204" pitchFamily="34" charset="0"/>
                          <a:cs typeface="Times New Roman" panose="02020603050405020304" pitchFamily="18" charset="0"/>
                        </a:rPr>
                        <a:t>-3</a:t>
                      </a:r>
                      <a:r>
                        <a:rPr lang="en-GB" sz="3600" b="1" dirty="0">
                          <a:effectLst/>
                          <a:latin typeface="Arial Narrow" panose="020B0606020202030204" pitchFamily="34" charset="0"/>
                          <a:cs typeface="Times New Roman" panose="02020603050405020304" pitchFamily="18" charset="0"/>
                        </a:rPr>
                        <a:t> </a:t>
                      </a:r>
                      <a:endParaRPr lang="hr-HR" sz="3600" b="1" dirty="0">
                        <a:effectLst/>
                        <a:latin typeface="Arial Narrow" panose="020B0606020202030204" pitchFamily="34" charset="0"/>
                        <a:cs typeface="Times New Roman" panose="02020603050405020304" pitchFamily="18" charset="0"/>
                      </a:endParaRPr>
                    </a:p>
                    <a:p>
                      <a:pPr marL="1656080" algn="l">
                        <a:lnSpc>
                          <a:spcPct val="150000"/>
                        </a:lnSpc>
                        <a:spcBef>
                          <a:spcPts val="300"/>
                        </a:spcBef>
                        <a:spcAft>
                          <a:spcPts val="300"/>
                        </a:spcAft>
                        <a:tabLst>
                          <a:tab pos="2865120" algn="l"/>
                        </a:tabLst>
                      </a:pPr>
                      <a:r>
                        <a:rPr lang="en-GB" sz="3600" b="1" i="1" dirty="0" err="1">
                          <a:effectLst/>
                          <a:latin typeface="Arial Narrow" panose="020B0606020202030204" pitchFamily="34" charset="0"/>
                          <a:cs typeface="Times New Roman" panose="02020603050405020304" pitchFamily="18" charset="0"/>
                        </a:rPr>
                        <a:t>c</a:t>
                      </a:r>
                      <a:r>
                        <a:rPr lang="en-GB" sz="3600" b="1" baseline="-25000" dirty="0" err="1">
                          <a:effectLst/>
                          <a:latin typeface="Arial Narrow" panose="020B0606020202030204" pitchFamily="34" charset="0"/>
                          <a:cs typeface="Times New Roman" panose="02020603050405020304" pitchFamily="18" charset="0"/>
                        </a:rPr>
                        <a:t>anionic</a:t>
                      </a:r>
                      <a:r>
                        <a:rPr lang="en-GB" sz="3600" b="1" dirty="0">
                          <a:effectLst/>
                          <a:latin typeface="Arial Narrow" panose="020B0606020202030204" pitchFamily="34" charset="0"/>
                          <a:cs typeface="Times New Roman" panose="02020603050405020304" pitchFamily="18" charset="0"/>
                        </a:rPr>
                        <a:t> = 9.8·10</a:t>
                      </a:r>
                      <a:r>
                        <a:rPr lang="en-GB" sz="3600" b="1" baseline="30000" dirty="0">
                          <a:effectLst/>
                          <a:latin typeface="Arial Narrow" panose="020B0606020202030204" pitchFamily="34" charset="0"/>
                          <a:cs typeface="Times New Roman" panose="02020603050405020304" pitchFamily="18" charset="0"/>
                        </a:rPr>
                        <a:t>-5</a:t>
                      </a:r>
                      <a:r>
                        <a:rPr lang="en-GB" sz="3600" b="1" dirty="0">
                          <a:effectLst/>
                          <a:latin typeface="Arial Narrow" panose="020B0606020202030204" pitchFamily="34" charset="0"/>
                          <a:cs typeface="Times New Roman" panose="02020603050405020304" pitchFamily="18" charset="0"/>
                        </a:rPr>
                        <a:t> mol dm</a:t>
                      </a:r>
                      <a:r>
                        <a:rPr lang="en-GB" sz="3600" b="1" baseline="30000" dirty="0">
                          <a:effectLst/>
                          <a:latin typeface="Arial Narrow" panose="020B0606020202030204" pitchFamily="34" charset="0"/>
                          <a:cs typeface="Times New Roman" panose="02020603050405020304" pitchFamily="18" charset="0"/>
                        </a:rPr>
                        <a:t>-3</a:t>
                      </a:r>
                      <a:endParaRPr lang="hr-HR" sz="3600" b="1"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rgbClr val="003067">
                        <a:alpha val="20000"/>
                      </a:srgbClr>
                    </a:solidFill>
                  </a:tcPr>
                </a:tc>
                <a:extLst>
                  <a:ext uri="{0D108BD9-81ED-4DB2-BD59-A6C34878D82A}">
                    <a16:rowId xmlns:a16="http://schemas.microsoft.com/office/drawing/2014/main" val="2717321741"/>
                  </a:ext>
                </a:extLst>
              </a:tr>
              <a:tr h="720000">
                <a:tc gridSpan="2" vMerge="1">
                  <a:txBody>
                    <a:bodyPr/>
                    <a:lstStyle/>
                    <a:p>
                      <a:endParaRPr lang="hr-HR"/>
                    </a:p>
                  </a:txBody>
                  <a:tcPr/>
                </a:tc>
                <a:tc hMerge="1" vMerge="1">
                  <a:txBody>
                    <a:bodyPr/>
                    <a:lstStyle/>
                    <a:p>
                      <a:endParaRPr lang="hr-HR"/>
                    </a:p>
                  </a:txBody>
                  <a:tcPr/>
                </a:tc>
                <a:tc>
                  <a:txBody>
                    <a:bodyPr/>
                    <a:lstStyle/>
                    <a:p>
                      <a:pPr marL="1656080" algn="l">
                        <a:lnSpc>
                          <a:spcPct val="95000"/>
                        </a:lnSpc>
                        <a:spcBef>
                          <a:spcPts val="300"/>
                        </a:spcBef>
                        <a:spcAft>
                          <a:spcPts val="300"/>
                        </a:spcAft>
                        <a:tabLst>
                          <a:tab pos="2865120" algn="l"/>
                        </a:tabLst>
                      </a:pPr>
                      <a:r>
                        <a:rPr lang="hr-HR" sz="3600" b="1" dirty="0">
                          <a:effectLst/>
                          <a:latin typeface="Arial Black" panose="020B0A04020102020204" pitchFamily="34" charset="0"/>
                          <a:cs typeface="Times New Roman" panose="02020603050405020304" pitchFamily="18" charset="0"/>
                        </a:rPr>
                        <a:t>      </a:t>
                      </a:r>
                      <a:r>
                        <a:rPr lang="en-US" sz="3600" b="1" i="1" dirty="0">
                          <a:effectLst/>
                          <a:latin typeface="Arial Black" panose="020B0A04020102020204" pitchFamily="34" charset="0"/>
                          <a:cs typeface="Times New Roman" panose="02020603050405020304" pitchFamily="18" charset="0"/>
                        </a:rPr>
                        <a:t>X</a:t>
                      </a:r>
                      <a:r>
                        <a:rPr lang="en-US" sz="3600" b="1" dirty="0">
                          <a:effectLst/>
                          <a:latin typeface="Arial Black" panose="020B0A04020102020204" pitchFamily="34" charset="0"/>
                          <a:cs typeface="Times New Roman" panose="02020603050405020304" pitchFamily="18" charset="0"/>
                        </a:rPr>
                        <a:t> (%)</a:t>
                      </a:r>
                      <a:endParaRPr lang="hr-HR" sz="3600" b="1" i="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algn="l">
                        <a:lnSpc>
                          <a:spcPct val="95000"/>
                        </a:lnSpc>
                        <a:spcBef>
                          <a:spcPts val="300"/>
                        </a:spcBef>
                        <a:spcAft>
                          <a:spcPts val="300"/>
                        </a:spcAft>
                        <a:tabLst>
                          <a:tab pos="2865120" algn="l"/>
                        </a:tabLst>
                      </a:pPr>
                      <a:r>
                        <a:rPr lang="hr-HR" sz="3600" b="1" dirty="0">
                          <a:effectLst/>
                          <a:latin typeface="Arial Black" panose="020B0A04020102020204" pitchFamily="34" charset="0"/>
                          <a:cs typeface="Times New Roman" panose="02020603050405020304" pitchFamily="18" charset="0"/>
                        </a:rPr>
                        <a:t>          </a:t>
                      </a:r>
                      <a:r>
                        <a:rPr lang="en-US" sz="3600" b="1" i="1" dirty="0">
                          <a:effectLst/>
                          <a:latin typeface="Arial Black" panose="020B0A04020102020204" pitchFamily="34" charset="0"/>
                          <a:cs typeface="Times New Roman" panose="02020603050405020304" pitchFamily="18" charset="0"/>
                        </a:rPr>
                        <a:t>X</a:t>
                      </a:r>
                      <a:r>
                        <a:rPr lang="en-US" sz="3600" b="1" dirty="0">
                          <a:effectLst/>
                          <a:latin typeface="Arial Black" panose="020B0A04020102020204" pitchFamily="34" charset="0"/>
                          <a:cs typeface="Times New Roman" panose="02020603050405020304" pitchFamily="18" charset="0"/>
                        </a:rPr>
                        <a:t> (%)</a:t>
                      </a:r>
                      <a:endParaRPr lang="hr-HR" sz="3600" b="1" i="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2491959657"/>
                  </a:ext>
                </a:extLst>
              </a:tr>
              <a:tr h="2224898">
                <a:tc gridSpan="2">
                  <a:txBody>
                    <a:bodyPr/>
                    <a:lstStyle/>
                    <a:p>
                      <a:pPr marL="1656080" algn="l">
                        <a:lnSpc>
                          <a:spcPct val="95000"/>
                        </a:lnSpc>
                        <a:spcBef>
                          <a:spcPts val="1200"/>
                        </a:spcBef>
                        <a:spcAft>
                          <a:spcPts val="300"/>
                        </a:spcAft>
                        <a:tabLst>
                          <a:tab pos="2865120" algn="l"/>
                        </a:tabLst>
                      </a:pPr>
                      <a:r>
                        <a:rPr lang="hr-HR" sz="3200" dirty="0" err="1">
                          <a:effectLst/>
                          <a:latin typeface="Arial Black" panose="020B0A04020102020204" pitchFamily="34" charset="0"/>
                          <a:cs typeface="Times New Roman" panose="02020603050405020304" pitchFamily="18" charset="0"/>
                        </a:rPr>
                        <a:t>Winding</a:t>
                      </a:r>
                      <a:r>
                        <a:rPr lang="hr-HR" sz="3200" dirty="0">
                          <a:effectLst/>
                          <a:latin typeface="Arial Black" panose="020B0A04020102020204" pitchFamily="34" charset="0"/>
                          <a:cs typeface="Times New Roman" panose="02020603050405020304" pitchFamily="18" charset="0"/>
                        </a:rPr>
                        <a:t> </a:t>
                      </a:r>
                    </a:p>
                    <a:p>
                      <a:pPr marL="1656080" algn="l">
                        <a:lnSpc>
                          <a:spcPct val="95000"/>
                        </a:lnSpc>
                        <a:spcBef>
                          <a:spcPts val="1200"/>
                        </a:spcBef>
                        <a:spcAft>
                          <a:spcPts val="300"/>
                        </a:spcAft>
                        <a:tabLst>
                          <a:tab pos="2865120" algn="l"/>
                        </a:tabLst>
                      </a:pPr>
                      <a:r>
                        <a:rPr lang="hr-HR" sz="3200" dirty="0" err="1">
                          <a:effectLst/>
                          <a:latin typeface="Arial Black" panose="020B0A04020102020204" pitchFamily="34" charset="0"/>
                          <a:cs typeface="Times New Roman" panose="02020603050405020304" pitchFamily="18" charset="0"/>
                        </a:rPr>
                        <a:t>channel</a:t>
                      </a:r>
                      <a:r>
                        <a:rPr lang="en-US" sz="3200" dirty="0">
                          <a:effectLst/>
                          <a:latin typeface="Times New Roman" panose="02020603050405020304" pitchFamily="18" charset="0"/>
                          <a:cs typeface="Times New Roman" panose="02020603050405020304" pitchFamily="18" charset="0"/>
                        </a:rPr>
                        <a:t> </a:t>
                      </a:r>
                      <a:endParaRPr lang="hr-HR"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rgbClr val="003067">
                        <a:alpha val="20000"/>
                      </a:srgbClr>
                    </a:solidFill>
                  </a:tcPr>
                </a:tc>
                <a:tc hMerge="1">
                  <a:txBody>
                    <a:bodyPr/>
                    <a:lstStyle/>
                    <a:p>
                      <a:endParaRPr lang="hr-HR"/>
                    </a:p>
                  </a:txBody>
                  <a:tcPr/>
                </a:tc>
                <a:tc>
                  <a:txBody>
                    <a:bodyPr/>
                    <a:lstStyle/>
                    <a:p>
                      <a:pPr marL="1656080" algn="l">
                        <a:lnSpc>
                          <a:spcPct val="95000"/>
                        </a:lnSpc>
                        <a:spcBef>
                          <a:spcPts val="1200"/>
                        </a:spcBef>
                        <a:spcAft>
                          <a:spcPts val="300"/>
                        </a:spcAft>
                        <a:tabLst>
                          <a:tab pos="2865120" algn="l"/>
                        </a:tabLst>
                      </a:pPr>
                      <a:r>
                        <a:rPr lang="hr-HR" sz="3600" b="1" dirty="0">
                          <a:effectLst/>
                          <a:latin typeface="Arial Narrow" panose="020B0606020202030204" pitchFamily="34" charset="0"/>
                          <a:cs typeface="Times New Roman" panose="02020603050405020304" pitchFamily="18" charset="0"/>
                        </a:rPr>
                        <a:t>         </a:t>
                      </a:r>
                      <a:r>
                        <a:rPr lang="en-US" sz="3600" b="1" dirty="0">
                          <a:effectLst/>
                          <a:latin typeface="Arial Narrow" panose="020B0606020202030204" pitchFamily="34" charset="0"/>
                          <a:cs typeface="Times New Roman" panose="02020603050405020304" pitchFamily="18" charset="0"/>
                        </a:rPr>
                        <a:t>8.92</a:t>
                      </a:r>
                      <a:endParaRPr lang="hr-HR" sz="3600" b="1"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rgbClr val="003067">
                        <a:alpha val="20000"/>
                      </a:srgbClr>
                    </a:solidFill>
                  </a:tcPr>
                </a:tc>
                <a:tc>
                  <a:txBody>
                    <a:bodyPr/>
                    <a:lstStyle/>
                    <a:p>
                      <a:pPr marL="1656080" algn="l">
                        <a:lnSpc>
                          <a:spcPct val="95000"/>
                        </a:lnSpc>
                        <a:spcBef>
                          <a:spcPts val="1200"/>
                        </a:spcBef>
                        <a:spcAft>
                          <a:spcPts val="300"/>
                        </a:spcAft>
                        <a:tabLst>
                          <a:tab pos="2865120" algn="l"/>
                        </a:tabLst>
                      </a:pPr>
                      <a:r>
                        <a:rPr lang="hr-HR" sz="3600" b="1" dirty="0">
                          <a:effectLst/>
                          <a:latin typeface="Arial Narrow" panose="020B0606020202030204" pitchFamily="34" charset="0"/>
                          <a:cs typeface="Times New Roman" panose="02020603050405020304" pitchFamily="18" charset="0"/>
                        </a:rPr>
                        <a:t>             </a:t>
                      </a:r>
                      <a:r>
                        <a:rPr lang="en-US" sz="3600" b="1" dirty="0">
                          <a:effectLst/>
                          <a:latin typeface="Arial Narrow" panose="020B0606020202030204" pitchFamily="34" charset="0"/>
                          <a:cs typeface="Times New Roman" panose="02020603050405020304" pitchFamily="18" charset="0"/>
                        </a:rPr>
                        <a:t>85.66</a:t>
                      </a:r>
                      <a:endParaRPr lang="hr-HR" sz="3600" b="1"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rgbClr val="003067">
                        <a:alpha val="20000"/>
                      </a:srgbClr>
                    </a:solidFill>
                  </a:tcPr>
                </a:tc>
                <a:extLst>
                  <a:ext uri="{0D108BD9-81ED-4DB2-BD59-A6C34878D82A}">
                    <a16:rowId xmlns:a16="http://schemas.microsoft.com/office/drawing/2014/main" val="108732089"/>
                  </a:ext>
                </a:extLst>
              </a:tr>
              <a:tr h="720000">
                <a:tc rowSpan="3">
                  <a:txBody>
                    <a:bodyPr/>
                    <a:lstStyle/>
                    <a:p>
                      <a:pPr marL="1656080" algn="l">
                        <a:lnSpc>
                          <a:spcPct val="95000"/>
                        </a:lnSpc>
                        <a:spcBef>
                          <a:spcPts val="1200"/>
                        </a:spcBef>
                        <a:spcAft>
                          <a:spcPts val="300"/>
                        </a:spcAft>
                        <a:tabLst>
                          <a:tab pos="2865120" algn="l"/>
                        </a:tabLst>
                      </a:pPr>
                      <a:endParaRPr lang="hr-HR" sz="3200" dirty="0">
                        <a:effectLst/>
                        <a:latin typeface="Arial Black" panose="020B0A04020102020204" pitchFamily="34" charset="0"/>
                        <a:cs typeface="Times New Roman" panose="02020603050405020304" pitchFamily="18" charset="0"/>
                      </a:endParaRPr>
                    </a:p>
                    <a:p>
                      <a:pPr marL="1656080" algn="l">
                        <a:lnSpc>
                          <a:spcPct val="95000"/>
                        </a:lnSpc>
                        <a:spcBef>
                          <a:spcPts val="1200"/>
                        </a:spcBef>
                        <a:spcAft>
                          <a:spcPts val="300"/>
                        </a:spcAft>
                        <a:tabLst>
                          <a:tab pos="2865120" algn="l"/>
                        </a:tabLst>
                      </a:pPr>
                      <a:r>
                        <a:rPr lang="hr-HR" sz="3200" dirty="0" err="1">
                          <a:effectLst/>
                          <a:latin typeface="Arial Black" panose="020B0A04020102020204" pitchFamily="34" charset="0"/>
                          <a:cs typeface="Times New Roman" panose="02020603050405020304" pitchFamily="18" charset="0"/>
                        </a:rPr>
                        <a:t>Straight</a:t>
                      </a:r>
                      <a:r>
                        <a:rPr lang="hr-HR" sz="3200" dirty="0">
                          <a:effectLst/>
                          <a:latin typeface="Arial Black" panose="020B0A04020102020204" pitchFamily="34" charset="0"/>
                          <a:cs typeface="Times New Roman" panose="02020603050405020304" pitchFamily="18" charset="0"/>
                        </a:rPr>
                        <a:t> </a:t>
                      </a:r>
                      <a:r>
                        <a:rPr lang="hr-HR" sz="3200" dirty="0" err="1">
                          <a:effectLst/>
                          <a:latin typeface="Arial Black" panose="020B0A04020102020204" pitchFamily="34" charset="0"/>
                          <a:cs typeface="Times New Roman" panose="02020603050405020304" pitchFamily="18" charset="0"/>
                        </a:rPr>
                        <a:t>channel</a:t>
                      </a:r>
                      <a:endParaRPr lang="hr-HR" sz="3200" dirty="0">
                        <a:effectLst/>
                        <a:latin typeface="Arial Black" panose="020B0A04020102020204" pitchFamily="34" charset="0"/>
                        <a:cs typeface="Times New Roman" panose="02020603050405020304" pitchFamily="18" charset="0"/>
                      </a:endParaRPr>
                    </a:p>
                    <a:p>
                      <a:pPr marL="1656080" algn="l">
                        <a:lnSpc>
                          <a:spcPct val="95000"/>
                        </a:lnSpc>
                        <a:spcBef>
                          <a:spcPts val="1200"/>
                        </a:spcBef>
                        <a:spcAft>
                          <a:spcPts val="300"/>
                        </a:spcAft>
                        <a:tabLst>
                          <a:tab pos="2865120" algn="l"/>
                        </a:tabLst>
                      </a:pPr>
                      <a:endParaRPr lang="hr-HR" sz="3200" i="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endParaRPr>
                    </a:p>
                    <a:p>
                      <a:pPr marL="1656080" algn="l">
                        <a:lnSpc>
                          <a:spcPct val="95000"/>
                        </a:lnSpc>
                        <a:spcBef>
                          <a:spcPts val="1200"/>
                        </a:spcBef>
                        <a:spcAft>
                          <a:spcPts val="300"/>
                        </a:spcAft>
                        <a:tabLst>
                          <a:tab pos="2865120" algn="l"/>
                        </a:tabLst>
                      </a:pPr>
                      <a:endParaRPr lang="hr-HR"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marR="0" lvl="0" indent="0" algn="l" defTabSz="4352453" rtl="0" eaLnBrk="1" fontAlgn="auto" latinLnBrk="0" hangingPunct="1">
                        <a:lnSpc>
                          <a:spcPct val="95000"/>
                        </a:lnSpc>
                        <a:spcBef>
                          <a:spcPts val="1200"/>
                        </a:spcBef>
                        <a:spcAft>
                          <a:spcPts val="300"/>
                        </a:spcAft>
                        <a:buClrTx/>
                        <a:buSzTx/>
                        <a:buFontTx/>
                        <a:buNone/>
                        <a:tabLst>
                          <a:tab pos="2865120" algn="l"/>
                        </a:tabLst>
                        <a:defRPr/>
                      </a:pPr>
                      <a:r>
                        <a:rPr lang="en-US" sz="3200" dirty="0">
                          <a:effectLst/>
                          <a:latin typeface="Times New Roman" panose="02020603050405020304" pitchFamily="18" charset="0"/>
                          <a:cs typeface="Times New Roman" panose="02020603050405020304" pitchFamily="18" charset="0"/>
                        </a:rPr>
                        <a:t>I.</a:t>
                      </a:r>
                      <a:endParaRPr lang="hr-HR"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algn="l">
                        <a:lnSpc>
                          <a:spcPct val="95000"/>
                        </a:lnSpc>
                        <a:spcBef>
                          <a:spcPts val="1200"/>
                        </a:spcBef>
                        <a:spcAft>
                          <a:spcPts val="300"/>
                        </a:spcAft>
                        <a:tabLst>
                          <a:tab pos="2865120" algn="l"/>
                        </a:tabLst>
                      </a:pPr>
                      <a:r>
                        <a:rPr lang="hr-HR" sz="3600" b="1" dirty="0">
                          <a:effectLst/>
                          <a:latin typeface="Arial Narrow" panose="020B0606020202030204" pitchFamily="34" charset="0"/>
                          <a:cs typeface="Times New Roman" panose="02020603050405020304" pitchFamily="18" charset="0"/>
                        </a:rPr>
                        <a:t>         </a:t>
                      </a:r>
                      <a:r>
                        <a:rPr lang="en-US" sz="3600" b="1" dirty="0">
                          <a:effectLst/>
                          <a:latin typeface="Arial Narrow" panose="020B0606020202030204" pitchFamily="34" charset="0"/>
                          <a:cs typeface="Times New Roman" panose="02020603050405020304" pitchFamily="18" charset="0"/>
                        </a:rPr>
                        <a:t>4.84</a:t>
                      </a:r>
                      <a:endParaRPr lang="hr-HR" sz="3600" b="1"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algn="l">
                        <a:lnSpc>
                          <a:spcPct val="95000"/>
                        </a:lnSpc>
                        <a:spcBef>
                          <a:spcPts val="1200"/>
                        </a:spcBef>
                        <a:spcAft>
                          <a:spcPts val="300"/>
                        </a:spcAft>
                        <a:tabLst>
                          <a:tab pos="2865120" algn="l"/>
                        </a:tabLst>
                      </a:pPr>
                      <a:r>
                        <a:rPr lang="hr-HR" sz="3600" b="1" dirty="0">
                          <a:effectLst/>
                          <a:latin typeface="Arial Narrow" panose="020B0606020202030204" pitchFamily="34" charset="0"/>
                          <a:cs typeface="Times New Roman" panose="02020603050405020304" pitchFamily="18" charset="0"/>
                        </a:rPr>
                        <a:t>              </a:t>
                      </a:r>
                      <a:r>
                        <a:rPr lang="en-US" sz="3600" b="1" dirty="0">
                          <a:effectLst/>
                          <a:latin typeface="Arial Narrow" panose="020B0606020202030204" pitchFamily="34" charset="0"/>
                          <a:cs typeface="Times New Roman" panose="02020603050405020304" pitchFamily="18" charset="0"/>
                        </a:rPr>
                        <a:t>82.49</a:t>
                      </a:r>
                      <a:endParaRPr lang="hr-HR" sz="3600" b="1"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2626831307"/>
                  </a:ext>
                </a:extLst>
              </a:tr>
              <a:tr h="720000">
                <a:tc vMerge="1">
                  <a:txBody>
                    <a:bodyPr/>
                    <a:lstStyle/>
                    <a:p>
                      <a:pPr marL="1656080" algn="l">
                        <a:lnSpc>
                          <a:spcPct val="95000"/>
                        </a:lnSpc>
                        <a:spcBef>
                          <a:spcPts val="1200"/>
                        </a:spcBef>
                        <a:spcAft>
                          <a:spcPts val="300"/>
                        </a:spcAft>
                        <a:tabLst>
                          <a:tab pos="2865120" algn="l"/>
                        </a:tabLst>
                      </a:pPr>
                      <a:endParaRPr lang="hr-HR"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marR="0" lvl="0" indent="0" algn="l" defTabSz="4352453" rtl="0" eaLnBrk="1" fontAlgn="auto" latinLnBrk="0" hangingPunct="1">
                        <a:lnSpc>
                          <a:spcPct val="95000"/>
                        </a:lnSpc>
                        <a:spcBef>
                          <a:spcPts val="1200"/>
                        </a:spcBef>
                        <a:spcAft>
                          <a:spcPts val="300"/>
                        </a:spcAft>
                        <a:buClrTx/>
                        <a:buSzTx/>
                        <a:buFontTx/>
                        <a:buNone/>
                        <a:tabLst>
                          <a:tab pos="2865120" algn="l"/>
                        </a:tabLst>
                        <a:defRPr/>
                      </a:pPr>
                      <a:r>
                        <a:rPr lang="en-US" sz="3200" dirty="0">
                          <a:effectLst/>
                          <a:latin typeface="Times New Roman" panose="02020603050405020304" pitchFamily="18" charset="0"/>
                          <a:cs typeface="Times New Roman" panose="02020603050405020304" pitchFamily="18" charset="0"/>
                        </a:rPr>
                        <a:t>II.</a:t>
                      </a:r>
                      <a:endParaRPr lang="hr-HR"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marR="0" lvl="0" indent="0" algn="l" defTabSz="4352453" rtl="0" eaLnBrk="1" fontAlgn="auto" latinLnBrk="0" hangingPunct="1">
                        <a:lnSpc>
                          <a:spcPct val="95000"/>
                        </a:lnSpc>
                        <a:spcBef>
                          <a:spcPts val="1200"/>
                        </a:spcBef>
                        <a:spcAft>
                          <a:spcPts val="300"/>
                        </a:spcAft>
                        <a:buClrTx/>
                        <a:buSzTx/>
                        <a:buFontTx/>
                        <a:buNone/>
                        <a:tabLst>
                          <a:tab pos="2865120" algn="l"/>
                        </a:tabLst>
                        <a:defRPr/>
                      </a:pPr>
                      <a:r>
                        <a:rPr lang="hr-HR" sz="3600" b="1" dirty="0">
                          <a:effectLst/>
                          <a:latin typeface="Arial Narrow" panose="020B0606020202030204" pitchFamily="34" charset="0"/>
                          <a:cs typeface="Times New Roman" panose="02020603050405020304" pitchFamily="18" charset="0"/>
                        </a:rPr>
                        <a:t>         </a:t>
                      </a:r>
                      <a:r>
                        <a:rPr lang="en-US" sz="3600" b="1" dirty="0">
                          <a:effectLst/>
                          <a:latin typeface="Arial Narrow" panose="020B0606020202030204" pitchFamily="34" charset="0"/>
                          <a:cs typeface="Times New Roman" panose="02020603050405020304" pitchFamily="18" charset="0"/>
                        </a:rPr>
                        <a:t>4.61</a:t>
                      </a:r>
                      <a:endParaRPr lang="hr-HR" sz="3600" b="1"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marR="0" lvl="0" indent="0" algn="l" defTabSz="4352453" rtl="0" eaLnBrk="1" fontAlgn="auto" latinLnBrk="0" hangingPunct="1">
                        <a:lnSpc>
                          <a:spcPct val="95000"/>
                        </a:lnSpc>
                        <a:spcBef>
                          <a:spcPts val="1200"/>
                        </a:spcBef>
                        <a:spcAft>
                          <a:spcPts val="300"/>
                        </a:spcAft>
                        <a:buClrTx/>
                        <a:buSzTx/>
                        <a:buFontTx/>
                        <a:buNone/>
                        <a:tabLst>
                          <a:tab pos="2865120" algn="l"/>
                        </a:tabLst>
                        <a:defRPr/>
                      </a:pPr>
                      <a:r>
                        <a:rPr lang="hr-HR" sz="3600" b="1" dirty="0">
                          <a:effectLst/>
                          <a:latin typeface="Arial Narrow" panose="020B0606020202030204" pitchFamily="34" charset="0"/>
                          <a:cs typeface="Times New Roman" panose="02020603050405020304" pitchFamily="18" charset="0"/>
                        </a:rPr>
                        <a:t>              </a:t>
                      </a:r>
                      <a:r>
                        <a:rPr lang="en-US" sz="3600" b="1" dirty="0">
                          <a:effectLst/>
                          <a:latin typeface="Arial Narrow" panose="020B0606020202030204" pitchFamily="34" charset="0"/>
                          <a:cs typeface="Times New Roman" panose="02020603050405020304" pitchFamily="18" charset="0"/>
                        </a:rPr>
                        <a:t>81.64</a:t>
                      </a:r>
                      <a:endParaRPr lang="hr-HR" sz="3600" b="1"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103095991"/>
                  </a:ext>
                </a:extLst>
              </a:tr>
              <a:tr h="720000">
                <a:tc vMerge="1">
                  <a:txBody>
                    <a:bodyPr/>
                    <a:lstStyle/>
                    <a:p>
                      <a:pPr marL="1656080" algn="l">
                        <a:lnSpc>
                          <a:spcPct val="95000"/>
                        </a:lnSpc>
                        <a:spcBef>
                          <a:spcPts val="1200"/>
                        </a:spcBef>
                        <a:spcAft>
                          <a:spcPts val="300"/>
                        </a:spcAft>
                        <a:tabLst>
                          <a:tab pos="2865120" algn="l"/>
                        </a:tabLst>
                      </a:pPr>
                      <a:endParaRPr lang="hr-HR"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marR="0" lvl="0" indent="0" algn="l" defTabSz="4352453" rtl="0" eaLnBrk="1" fontAlgn="auto" latinLnBrk="0" hangingPunct="1">
                        <a:lnSpc>
                          <a:spcPct val="95000"/>
                        </a:lnSpc>
                        <a:spcBef>
                          <a:spcPts val="1200"/>
                        </a:spcBef>
                        <a:spcAft>
                          <a:spcPts val="300"/>
                        </a:spcAft>
                        <a:buClrTx/>
                        <a:buSzTx/>
                        <a:buFontTx/>
                        <a:buNone/>
                        <a:tabLst>
                          <a:tab pos="2865120" algn="l"/>
                        </a:tabLst>
                        <a:defRPr/>
                      </a:pPr>
                      <a:r>
                        <a:rPr lang="en-US" sz="3200" dirty="0">
                          <a:effectLst/>
                          <a:latin typeface="Times New Roman" panose="02020603050405020304" pitchFamily="18" charset="0"/>
                          <a:cs typeface="Times New Roman" panose="02020603050405020304" pitchFamily="18" charset="0"/>
                        </a:rPr>
                        <a:t>III.</a:t>
                      </a:r>
                      <a:endParaRPr lang="hr-HR"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marR="0" lvl="0" indent="0" algn="l" defTabSz="4352453" rtl="0" eaLnBrk="1" fontAlgn="auto" latinLnBrk="0" hangingPunct="1">
                        <a:lnSpc>
                          <a:spcPct val="95000"/>
                        </a:lnSpc>
                        <a:spcBef>
                          <a:spcPts val="1200"/>
                        </a:spcBef>
                        <a:spcAft>
                          <a:spcPts val="300"/>
                        </a:spcAft>
                        <a:buClrTx/>
                        <a:buSzTx/>
                        <a:buFontTx/>
                        <a:buNone/>
                        <a:tabLst>
                          <a:tab pos="2865120" algn="l"/>
                        </a:tabLst>
                        <a:defRPr/>
                      </a:pPr>
                      <a:r>
                        <a:rPr lang="hr-HR" sz="3600" b="1" dirty="0">
                          <a:effectLst/>
                          <a:latin typeface="Arial Narrow" panose="020B0606020202030204" pitchFamily="34" charset="0"/>
                          <a:cs typeface="Times New Roman" panose="02020603050405020304" pitchFamily="18" charset="0"/>
                        </a:rPr>
                        <a:t>         </a:t>
                      </a:r>
                      <a:r>
                        <a:rPr lang="en-US" sz="3600" b="1" dirty="0">
                          <a:effectLst/>
                          <a:latin typeface="Arial Narrow" panose="020B0606020202030204" pitchFamily="34" charset="0"/>
                          <a:cs typeface="Times New Roman" panose="02020603050405020304" pitchFamily="18" charset="0"/>
                        </a:rPr>
                        <a:t>3.89</a:t>
                      </a:r>
                      <a:endParaRPr lang="hr-HR" sz="3600" b="1"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tc>
                  <a:txBody>
                    <a:bodyPr/>
                    <a:lstStyle/>
                    <a:p>
                      <a:pPr marL="1656080" marR="0" lvl="0" indent="0" algn="l" defTabSz="4352453" rtl="0" eaLnBrk="1" fontAlgn="auto" latinLnBrk="0" hangingPunct="1">
                        <a:lnSpc>
                          <a:spcPct val="95000"/>
                        </a:lnSpc>
                        <a:spcBef>
                          <a:spcPts val="1200"/>
                        </a:spcBef>
                        <a:spcAft>
                          <a:spcPts val="300"/>
                        </a:spcAft>
                        <a:buClrTx/>
                        <a:buSzTx/>
                        <a:buFontTx/>
                        <a:buNone/>
                        <a:tabLst>
                          <a:tab pos="2865120" algn="l"/>
                        </a:tabLst>
                        <a:defRPr/>
                      </a:pPr>
                      <a:r>
                        <a:rPr lang="hr-HR" sz="3600" b="1" dirty="0">
                          <a:effectLst/>
                          <a:latin typeface="Arial Narrow" panose="020B0606020202030204" pitchFamily="34" charset="0"/>
                          <a:cs typeface="Times New Roman" panose="02020603050405020304" pitchFamily="18" charset="0"/>
                        </a:rPr>
                        <a:t>              </a:t>
                      </a:r>
                      <a:r>
                        <a:rPr lang="en-US" sz="3600" b="1" dirty="0">
                          <a:effectLst/>
                          <a:latin typeface="Arial Narrow" panose="020B0606020202030204" pitchFamily="34" charset="0"/>
                          <a:cs typeface="Times New Roman" panose="02020603050405020304" pitchFamily="18" charset="0"/>
                        </a:rPr>
                        <a:t>80.94</a:t>
                      </a:r>
                      <a:endParaRPr lang="hr-HR" sz="3600" b="1"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tcPr>
                </a:tc>
                <a:extLst>
                  <a:ext uri="{0D108BD9-81ED-4DB2-BD59-A6C34878D82A}">
                    <a16:rowId xmlns:a16="http://schemas.microsoft.com/office/drawing/2014/main" val="3078299221"/>
                  </a:ext>
                </a:extLst>
              </a:tr>
            </a:tbl>
          </a:graphicData>
        </a:graphic>
      </p:graphicFrame>
      <p:grpSp>
        <p:nvGrpSpPr>
          <p:cNvPr id="162" name="Group 161">
            <a:extLst>
              <a:ext uri="{FF2B5EF4-FFF2-40B4-BE49-F238E27FC236}">
                <a16:creationId xmlns:a16="http://schemas.microsoft.com/office/drawing/2014/main" id="{01C7115E-48A7-437F-A7B5-A180191B8359}"/>
              </a:ext>
            </a:extLst>
          </p:cNvPr>
          <p:cNvGrpSpPr/>
          <p:nvPr/>
        </p:nvGrpSpPr>
        <p:grpSpPr>
          <a:xfrm rot="7111535">
            <a:off x="27772502" y="42165083"/>
            <a:ext cx="2050131" cy="776525"/>
            <a:chOff x="0" y="0"/>
            <a:chExt cx="925499" cy="339918"/>
          </a:xfrm>
        </p:grpSpPr>
        <p:cxnSp>
          <p:nvCxnSpPr>
            <p:cNvPr id="163" name="Straight Connector 53">
              <a:extLst>
                <a:ext uri="{FF2B5EF4-FFF2-40B4-BE49-F238E27FC236}">
                  <a16:creationId xmlns:a16="http://schemas.microsoft.com/office/drawing/2014/main" id="{EDBE4164-3DA8-4D29-AF4E-58FE3FAB9DE9}"/>
                </a:ext>
              </a:extLst>
            </p:cNvPr>
            <p:cNvCxnSpPr/>
            <p:nvPr/>
          </p:nvCxnSpPr>
          <p:spPr>
            <a:xfrm rot="16200004">
              <a:off x="15074" y="155325"/>
              <a:ext cx="141275" cy="171386"/>
            </a:xfrm>
            <a:prstGeom prst="straightConnector1">
              <a:avLst/>
            </a:prstGeom>
            <a:noFill/>
            <a:ln w="19046">
              <a:solidFill>
                <a:srgbClr val="000000"/>
              </a:solidFill>
              <a:prstDash val="solid"/>
            </a:ln>
          </p:spPr>
        </p:cxnSp>
        <p:cxnSp>
          <p:nvCxnSpPr>
            <p:cNvPr id="164" name="Straight Connector 54">
              <a:extLst>
                <a:ext uri="{FF2B5EF4-FFF2-40B4-BE49-F238E27FC236}">
                  <a16:creationId xmlns:a16="http://schemas.microsoft.com/office/drawing/2014/main" id="{0F2F2334-3906-44A4-8EBF-EC27B3740453}"/>
                </a:ext>
              </a:extLst>
            </p:cNvPr>
            <p:cNvCxnSpPr/>
            <p:nvPr/>
          </p:nvCxnSpPr>
          <p:spPr>
            <a:xfrm rot="16199987" flipV="1">
              <a:off x="15055" y="14050"/>
              <a:ext cx="141275" cy="171386"/>
            </a:xfrm>
            <a:prstGeom prst="straightConnector1">
              <a:avLst/>
            </a:prstGeom>
            <a:noFill/>
            <a:ln w="19046">
              <a:solidFill>
                <a:srgbClr val="000000"/>
              </a:solidFill>
              <a:prstDash val="solid"/>
            </a:ln>
          </p:spPr>
        </p:cxnSp>
        <p:cxnSp>
          <p:nvCxnSpPr>
            <p:cNvPr id="165" name="Straight Connector 55">
              <a:extLst>
                <a:ext uri="{FF2B5EF4-FFF2-40B4-BE49-F238E27FC236}">
                  <a16:creationId xmlns:a16="http://schemas.microsoft.com/office/drawing/2014/main" id="{C1AF7877-502E-40BC-9ACF-DE8DD983731D}"/>
                </a:ext>
              </a:extLst>
            </p:cNvPr>
            <p:cNvCxnSpPr/>
            <p:nvPr/>
          </p:nvCxnSpPr>
          <p:spPr>
            <a:xfrm rot="16199987" flipV="1">
              <a:off x="197104" y="144672"/>
              <a:ext cx="0" cy="51417"/>
            </a:xfrm>
            <a:prstGeom prst="straightConnector1">
              <a:avLst/>
            </a:prstGeom>
            <a:noFill/>
            <a:ln w="19046">
              <a:solidFill>
                <a:srgbClr val="000000"/>
              </a:solidFill>
              <a:prstDash val="solid"/>
            </a:ln>
          </p:spPr>
        </p:cxnSp>
        <p:cxnSp>
          <p:nvCxnSpPr>
            <p:cNvPr id="166" name="Straight Connector 56">
              <a:extLst>
                <a:ext uri="{FF2B5EF4-FFF2-40B4-BE49-F238E27FC236}">
                  <a16:creationId xmlns:a16="http://schemas.microsoft.com/office/drawing/2014/main" id="{BD083DF3-ED9E-4A22-90AB-B4F9273E8B69}"/>
                </a:ext>
              </a:extLst>
            </p:cNvPr>
            <p:cNvCxnSpPr/>
            <p:nvPr/>
          </p:nvCxnSpPr>
          <p:spPr>
            <a:xfrm rot="16200004">
              <a:off x="152170" y="99748"/>
              <a:ext cx="141283" cy="0"/>
            </a:xfrm>
            <a:prstGeom prst="straightConnector1">
              <a:avLst/>
            </a:prstGeom>
            <a:noFill/>
            <a:ln w="19046">
              <a:solidFill>
                <a:srgbClr val="000000"/>
              </a:solidFill>
              <a:prstDash val="solid"/>
            </a:ln>
          </p:spPr>
        </p:cxnSp>
        <p:cxnSp>
          <p:nvCxnSpPr>
            <p:cNvPr id="167" name="Straight Connector 57">
              <a:extLst>
                <a:ext uri="{FF2B5EF4-FFF2-40B4-BE49-F238E27FC236}">
                  <a16:creationId xmlns:a16="http://schemas.microsoft.com/office/drawing/2014/main" id="{16C85FF4-B392-490E-B1A7-AC49559EC33D}"/>
                </a:ext>
              </a:extLst>
            </p:cNvPr>
            <p:cNvCxnSpPr/>
            <p:nvPr/>
          </p:nvCxnSpPr>
          <p:spPr>
            <a:xfrm rot="16199987" flipH="1">
              <a:off x="132945" y="170380"/>
              <a:ext cx="282568" cy="0"/>
            </a:xfrm>
            <a:prstGeom prst="straightConnector1">
              <a:avLst/>
            </a:prstGeom>
            <a:noFill/>
            <a:ln w="19046">
              <a:solidFill>
                <a:srgbClr val="000000"/>
              </a:solidFill>
              <a:prstDash val="solid"/>
            </a:ln>
          </p:spPr>
        </p:cxnSp>
        <p:cxnSp>
          <p:nvCxnSpPr>
            <p:cNvPr id="168" name="Straight Connector 58">
              <a:extLst>
                <a:ext uri="{FF2B5EF4-FFF2-40B4-BE49-F238E27FC236}">
                  <a16:creationId xmlns:a16="http://schemas.microsoft.com/office/drawing/2014/main" id="{2EEF700D-4AC0-41E8-A2D5-F9C7EB6754AA}"/>
                </a:ext>
              </a:extLst>
            </p:cNvPr>
            <p:cNvCxnSpPr/>
            <p:nvPr/>
          </p:nvCxnSpPr>
          <p:spPr>
            <a:xfrm rot="16199987" flipH="1">
              <a:off x="184361" y="170380"/>
              <a:ext cx="282568" cy="0"/>
            </a:xfrm>
            <a:prstGeom prst="straightConnector1">
              <a:avLst/>
            </a:prstGeom>
            <a:noFill/>
            <a:ln w="19046">
              <a:solidFill>
                <a:srgbClr val="000000"/>
              </a:solidFill>
              <a:prstDash val="solid"/>
            </a:ln>
          </p:spPr>
        </p:cxnSp>
        <p:cxnSp>
          <p:nvCxnSpPr>
            <p:cNvPr id="169" name="Straight Connector 59">
              <a:extLst>
                <a:ext uri="{FF2B5EF4-FFF2-40B4-BE49-F238E27FC236}">
                  <a16:creationId xmlns:a16="http://schemas.microsoft.com/office/drawing/2014/main" id="{4FF8F759-E6A9-4CF6-9785-5E5A10B681DD}"/>
                </a:ext>
              </a:extLst>
            </p:cNvPr>
            <p:cNvCxnSpPr/>
            <p:nvPr/>
          </p:nvCxnSpPr>
          <p:spPr>
            <a:xfrm rot="16199987" flipH="1">
              <a:off x="235782" y="170376"/>
              <a:ext cx="282559" cy="0"/>
            </a:xfrm>
            <a:prstGeom prst="straightConnector1">
              <a:avLst/>
            </a:prstGeom>
            <a:noFill/>
            <a:ln w="19046">
              <a:solidFill>
                <a:srgbClr val="000000"/>
              </a:solidFill>
              <a:prstDash val="solid"/>
            </a:ln>
          </p:spPr>
        </p:cxnSp>
        <p:sp>
          <p:nvSpPr>
            <p:cNvPr id="170" name="Arc 60">
              <a:extLst>
                <a:ext uri="{FF2B5EF4-FFF2-40B4-BE49-F238E27FC236}">
                  <a16:creationId xmlns:a16="http://schemas.microsoft.com/office/drawing/2014/main" id="{691F8145-46B4-4A7D-A134-1752032BDD75}"/>
                </a:ext>
              </a:extLst>
            </p:cNvPr>
            <p:cNvSpPr/>
            <p:nvPr/>
          </p:nvSpPr>
          <p:spPr>
            <a:xfrm rot="16200004">
              <a:off x="220276" y="2547"/>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1"/>
                <a:gd name="f11" fmla="+- 0 0 -270"/>
                <a:gd name="f12" fmla="+- 0 0 -280"/>
                <a:gd name="f13" fmla="+- 0 0 -291"/>
                <a:gd name="f14" fmla="abs f4"/>
                <a:gd name="f15" fmla="abs f5"/>
                <a:gd name="f16" fmla="abs f6"/>
                <a:gd name="f17" fmla="+- 0 0 f3"/>
                <a:gd name="f18" fmla="+- 0 0 f10"/>
                <a:gd name="f19" fmla="*/ f11 f0 1"/>
                <a:gd name="f20" fmla="*/ f12 f0 1"/>
                <a:gd name="f21" fmla="*/ f13 f0 1"/>
                <a:gd name="f22" fmla="?: f14 f4 1"/>
                <a:gd name="f23" fmla="?: f15 f5 1"/>
                <a:gd name="f24" fmla="?: f16 f6 1"/>
                <a:gd name="f25" fmla="*/ f17 f0 1"/>
                <a:gd name="f26" fmla="*/ f18 f0 1"/>
                <a:gd name="f27" fmla="*/ f19 1 f3"/>
                <a:gd name="f28" fmla="*/ f20 1 f3"/>
                <a:gd name="f29" fmla="*/ f21 1 f3"/>
                <a:gd name="f30" fmla="*/ f22 1 21600"/>
                <a:gd name="f31" fmla="*/ f23 1 21600"/>
                <a:gd name="f32" fmla="*/ 21600 f22 1"/>
                <a:gd name="f33" fmla="*/ 21600 f23 1"/>
                <a:gd name="f34" fmla="*/ f25 1 f3"/>
                <a:gd name="f35" fmla="*/ f26 1 f3"/>
                <a:gd name="f36" fmla="+- f27 0 f1"/>
                <a:gd name="f37" fmla="+- f28 0 f1"/>
                <a:gd name="f38" fmla="+- f29 0 f1"/>
                <a:gd name="f39" fmla="min f31 f30"/>
                <a:gd name="f40" fmla="*/ f32 1 f24"/>
                <a:gd name="f41" fmla="*/ f33 1 f24"/>
                <a:gd name="f42" fmla="+- f34 0 f1"/>
                <a:gd name="f43" fmla="+- f35 0 f1"/>
                <a:gd name="f44" fmla="val f40"/>
                <a:gd name="f45" fmla="val f41"/>
                <a:gd name="f46" fmla="+- 0 0 f42"/>
                <a:gd name="f47" fmla="+- 0 0 f43"/>
                <a:gd name="f48" fmla="+- f45 0 f7"/>
                <a:gd name="f49" fmla="+- f44 0 f7"/>
                <a:gd name="f50" fmla="+- f47 0 f46"/>
                <a:gd name="f51" fmla="+- f46 f1 0"/>
                <a:gd name="f52" fmla="+- f47 f1 0"/>
                <a:gd name="f53" fmla="+- 21600000 0 f46"/>
                <a:gd name="f54" fmla="+- f1 0 f46"/>
                <a:gd name="f55" fmla="+- 27000000 0 f46"/>
                <a:gd name="f56" fmla="+- f0 0 f46"/>
                <a:gd name="f57" fmla="+- 32400000 0 f46"/>
                <a:gd name="f58" fmla="+- f2 0 f46"/>
                <a:gd name="f59" fmla="+- 37800000 0 f46"/>
                <a:gd name="f60" fmla="*/ f48 1 2"/>
                <a:gd name="f61" fmla="*/ f49 1 2"/>
                <a:gd name="f62" fmla="+- f50 21600000 0"/>
                <a:gd name="f63" fmla="?: f54 f54 f55"/>
                <a:gd name="f64" fmla="?: f56 f56 f57"/>
                <a:gd name="f65" fmla="?: f58 f58 f59"/>
                <a:gd name="f66" fmla="*/ f51 f8 1"/>
                <a:gd name="f67" fmla="*/ f52 f8 1"/>
                <a:gd name="f68" fmla="+- f7 f60 0"/>
                <a:gd name="f69" fmla="+- f7 f61 0"/>
                <a:gd name="f70" fmla="?: f50 f50 f62"/>
                <a:gd name="f71" fmla="*/ f66 1 f0"/>
                <a:gd name="f72" fmla="*/ f67 1 f0"/>
                <a:gd name="f73" fmla="*/ f61 f39 1"/>
                <a:gd name="f74" fmla="*/ f60 f39 1"/>
                <a:gd name="f75" fmla="+- f70 0 f53"/>
                <a:gd name="f76" fmla="+- f70 0 f63"/>
                <a:gd name="f77" fmla="+- f70 0 f64"/>
                <a:gd name="f78" fmla="+- f70 0 f65"/>
                <a:gd name="f79" fmla="+- 0 0 f71"/>
                <a:gd name="f80" fmla="+- 0 0 f72"/>
                <a:gd name="f81" fmla="*/ f69 f39 1"/>
                <a:gd name="f82" fmla="*/ f68 f39 1"/>
                <a:gd name="f83" fmla="+- 0 0 f79"/>
                <a:gd name="f84" fmla="+- 0 0 f80"/>
                <a:gd name="f85" fmla="*/ f83 f0 1"/>
                <a:gd name="f86" fmla="*/ f84 f0 1"/>
                <a:gd name="f87" fmla="*/ f85 1 f8"/>
                <a:gd name="f88" fmla="*/ f86 1 f8"/>
                <a:gd name="f89" fmla="+- f87 0 f1"/>
                <a:gd name="f90" fmla="+- f88 0 f1"/>
                <a:gd name="f91" fmla="sin 1 f89"/>
                <a:gd name="f92" fmla="cos 1 f89"/>
                <a:gd name="f93" fmla="sin 1 f90"/>
                <a:gd name="f94" fmla="cos 1 f90"/>
                <a:gd name="f95" fmla="+- 0 0 f91"/>
                <a:gd name="f96" fmla="+- 0 0 f92"/>
                <a:gd name="f97" fmla="+- 0 0 f93"/>
                <a:gd name="f98" fmla="+- 0 0 f94"/>
                <a:gd name="f99" fmla="+- 0 0 f95"/>
                <a:gd name="f100" fmla="+- 0 0 f96"/>
                <a:gd name="f101" fmla="+- 0 0 f97"/>
                <a:gd name="f102" fmla="+- 0 0 f98"/>
                <a:gd name="f103" fmla="val f99"/>
                <a:gd name="f104" fmla="val f100"/>
                <a:gd name="f105" fmla="val f101"/>
                <a:gd name="f106" fmla="val f102"/>
                <a:gd name="f107" fmla="*/ f103 f61 1"/>
                <a:gd name="f108" fmla="*/ f104 f60 1"/>
                <a:gd name="f109" fmla="*/ f105 f61 1"/>
                <a:gd name="f110" fmla="*/ f106 f60 1"/>
                <a:gd name="f111" fmla="+- 0 0 f108"/>
                <a:gd name="f112" fmla="+- 0 0 f107"/>
                <a:gd name="f113" fmla="+- 0 0 f110"/>
                <a:gd name="f114" fmla="+- 0 0 f109"/>
                <a:gd name="f115" fmla="+- 0 0 f111"/>
                <a:gd name="f116" fmla="+- 0 0 f112"/>
                <a:gd name="f117" fmla="+- 0 0 f113"/>
                <a:gd name="f118" fmla="+- 0 0 f114"/>
                <a:gd name="f119" fmla="at2 f115 f116"/>
                <a:gd name="f120" fmla="at2 f117 f118"/>
                <a:gd name="f121" fmla="+- f119 f1 0"/>
                <a:gd name="f122" fmla="+- f120 f1 0"/>
                <a:gd name="f123" fmla="*/ f121 f8 1"/>
                <a:gd name="f124" fmla="*/ f122 f8 1"/>
                <a:gd name="f125" fmla="*/ f123 1 f0"/>
                <a:gd name="f126" fmla="*/ f124 1 f0"/>
                <a:gd name="f127" fmla="+- 0 0 f125"/>
                <a:gd name="f128" fmla="+- 0 0 f126"/>
                <a:gd name="f129" fmla="val f127"/>
                <a:gd name="f130" fmla="val f128"/>
                <a:gd name="f131" fmla="+- 0 0 f129"/>
                <a:gd name="f132" fmla="+- 0 0 f130"/>
                <a:gd name="f133" fmla="*/ f131 f0 1"/>
                <a:gd name="f134" fmla="*/ f132 f0 1"/>
                <a:gd name="f135" fmla="*/ f133 1 f8"/>
                <a:gd name="f136" fmla="*/ f134 1 f8"/>
                <a:gd name="f137" fmla="+- f135 0 f1"/>
                <a:gd name="f138" fmla="+- f136 0 f1"/>
                <a:gd name="f139" fmla="+- f137 f1 0"/>
                <a:gd name="f140" fmla="+- f138 f1 0"/>
                <a:gd name="f141" fmla="*/ f139 f8 1"/>
                <a:gd name="f142" fmla="*/ f140 f8 1"/>
                <a:gd name="f143" fmla="*/ f141 1 f0"/>
                <a:gd name="f144" fmla="*/ f142 1 f0"/>
                <a:gd name="f145" fmla="+- 0 0 f143"/>
                <a:gd name="f146" fmla="+- 0 0 f144"/>
                <a:gd name="f147" fmla="+- 0 0 f145"/>
                <a:gd name="f148" fmla="+- 0 0 f146"/>
                <a:gd name="f149" fmla="*/ f147 f0 1"/>
                <a:gd name="f150" fmla="*/ f148 f0 1"/>
                <a:gd name="f151" fmla="*/ f149 1 f8"/>
                <a:gd name="f152" fmla="*/ f150 1 f8"/>
                <a:gd name="f153" fmla="+- f151 0 f1"/>
                <a:gd name="f154" fmla="+- f152 0 f1"/>
                <a:gd name="f155" fmla="cos 1 f153"/>
                <a:gd name="f156" fmla="sin 1 f153"/>
                <a:gd name="f157" fmla="cos 1 f154"/>
                <a:gd name="f158" fmla="sin 1 f154"/>
                <a:gd name="f159" fmla="+- 0 0 f155"/>
                <a:gd name="f160" fmla="+- 0 0 f156"/>
                <a:gd name="f161" fmla="+- 0 0 f157"/>
                <a:gd name="f162" fmla="+- 0 0 f158"/>
                <a:gd name="f163" fmla="+- 0 0 f159"/>
                <a:gd name="f164" fmla="+- 0 0 f160"/>
                <a:gd name="f165" fmla="+- 0 0 f161"/>
                <a:gd name="f166" fmla="+- 0 0 f162"/>
                <a:gd name="f167" fmla="val f163"/>
                <a:gd name="f168" fmla="val f164"/>
                <a:gd name="f169" fmla="val f165"/>
                <a:gd name="f170" fmla="val f166"/>
                <a:gd name="f171" fmla="+- 0 0 f167"/>
                <a:gd name="f172" fmla="+- 0 0 f168"/>
                <a:gd name="f173" fmla="+- 0 0 f169"/>
                <a:gd name="f174" fmla="+- 0 0 f170"/>
                <a:gd name="f175" fmla="*/ f9 f171 1"/>
                <a:gd name="f176" fmla="*/ f9 f172 1"/>
                <a:gd name="f177" fmla="*/ f9 f173 1"/>
                <a:gd name="f178" fmla="*/ f9 f174 1"/>
                <a:gd name="f179" fmla="*/ f175 f61 1"/>
                <a:gd name="f180" fmla="*/ f176 f60 1"/>
                <a:gd name="f181" fmla="*/ f177 f61 1"/>
                <a:gd name="f182" fmla="*/ f178 f60 1"/>
                <a:gd name="f183" fmla="+- f69 f179 0"/>
                <a:gd name="f184" fmla="+- f68 f180 0"/>
                <a:gd name="f185" fmla="+- f69 f181 0"/>
                <a:gd name="f186" fmla="+- f68 f182 0"/>
                <a:gd name="f187" fmla="max f183 f185"/>
                <a:gd name="f188" fmla="max f184 f186"/>
                <a:gd name="f189" fmla="min f183 f185"/>
                <a:gd name="f190" fmla="min f184 f186"/>
                <a:gd name="f191" fmla="*/ f183 f39 1"/>
                <a:gd name="f192" fmla="*/ f184 f39 1"/>
                <a:gd name="f193" fmla="*/ f185 f39 1"/>
                <a:gd name="f194" fmla="*/ f186 f39 1"/>
                <a:gd name="f195" fmla="?: f75 f44 f187"/>
                <a:gd name="f196" fmla="?: f76 f45 f188"/>
                <a:gd name="f197" fmla="?: f77 f7 f189"/>
                <a:gd name="f198" fmla="?: f78 f7 f190"/>
                <a:gd name="f199" fmla="*/ f197 f39 1"/>
                <a:gd name="f200" fmla="*/ f198 f39 1"/>
                <a:gd name="f201" fmla="*/ f195 f39 1"/>
                <a:gd name="f202" fmla="*/ f196 f39 1"/>
              </a:gdLst>
              <a:ahLst/>
              <a:cxnLst>
                <a:cxn ang="3cd4">
                  <a:pos x="hc" y="t"/>
                </a:cxn>
                <a:cxn ang="0">
                  <a:pos x="r" y="vc"/>
                </a:cxn>
                <a:cxn ang="cd4">
                  <a:pos x="hc" y="b"/>
                </a:cxn>
                <a:cxn ang="cd2">
                  <a:pos x="l" y="vc"/>
                </a:cxn>
                <a:cxn ang="f36">
                  <a:pos x="f191" y="f192"/>
                </a:cxn>
                <a:cxn ang="f37">
                  <a:pos x="f81" y="f82"/>
                </a:cxn>
                <a:cxn ang="f38">
                  <a:pos x="f193" y="f194"/>
                </a:cxn>
              </a:cxnLst>
              <a:rect l="f199" t="f200" r="f201" b="f202"/>
              <a:pathLst>
                <a:path stroke="0">
                  <a:moveTo>
                    <a:pt x="f191" y="f192"/>
                  </a:moveTo>
                  <a:arcTo wR="f73" hR="f74" stAng="f46" swAng="f70"/>
                  <a:lnTo>
                    <a:pt x="f81" y="f82"/>
                  </a:lnTo>
                  <a:close/>
                </a:path>
                <a:path fill="none">
                  <a:moveTo>
                    <a:pt x="f191" y="f192"/>
                  </a:moveTo>
                  <a:arcTo wR="f73" hR="f74" stAng="f46" swAng="f70"/>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sp>
          <p:nvSpPr>
            <p:cNvPr id="171" name="Arc 61">
              <a:extLst>
                <a:ext uri="{FF2B5EF4-FFF2-40B4-BE49-F238E27FC236}">
                  <a16:creationId xmlns:a16="http://schemas.microsoft.com/office/drawing/2014/main" id="{FC1B1939-CFD0-466B-A9F1-16771DF8E64C}"/>
                </a:ext>
              </a:extLst>
            </p:cNvPr>
            <p:cNvSpPr/>
            <p:nvPr/>
          </p:nvSpPr>
          <p:spPr>
            <a:xfrm rot="16200004">
              <a:off x="323109" y="3388"/>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sp>
          <p:nvSpPr>
            <p:cNvPr id="172" name="Arc 62">
              <a:extLst>
                <a:ext uri="{FF2B5EF4-FFF2-40B4-BE49-F238E27FC236}">
                  <a16:creationId xmlns:a16="http://schemas.microsoft.com/office/drawing/2014/main" id="{D9303515-C2A7-4C61-9B8A-ADF939734C3C}"/>
                </a:ext>
              </a:extLst>
            </p:cNvPr>
            <p:cNvSpPr/>
            <p:nvPr/>
          </p:nvSpPr>
          <p:spPr>
            <a:xfrm rot="5400013">
              <a:off x="271663" y="285956"/>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cxnSp>
          <p:nvCxnSpPr>
            <p:cNvPr id="173" name="Straight Connector 63">
              <a:extLst>
                <a:ext uri="{FF2B5EF4-FFF2-40B4-BE49-F238E27FC236}">
                  <a16:creationId xmlns:a16="http://schemas.microsoft.com/office/drawing/2014/main" id="{79626786-A985-4233-B0EB-8E704279A04F}"/>
                </a:ext>
              </a:extLst>
            </p:cNvPr>
            <p:cNvCxnSpPr/>
            <p:nvPr/>
          </p:nvCxnSpPr>
          <p:spPr>
            <a:xfrm rot="16199987" flipH="1">
              <a:off x="287195" y="170380"/>
              <a:ext cx="282568" cy="0"/>
            </a:xfrm>
            <a:prstGeom prst="straightConnector1">
              <a:avLst/>
            </a:prstGeom>
            <a:noFill/>
            <a:ln w="19046">
              <a:solidFill>
                <a:srgbClr val="000000"/>
              </a:solidFill>
              <a:prstDash val="solid"/>
            </a:ln>
          </p:spPr>
        </p:cxnSp>
        <p:cxnSp>
          <p:nvCxnSpPr>
            <p:cNvPr id="174" name="Straight Connector 64">
              <a:extLst>
                <a:ext uri="{FF2B5EF4-FFF2-40B4-BE49-F238E27FC236}">
                  <a16:creationId xmlns:a16="http://schemas.microsoft.com/office/drawing/2014/main" id="{CF1ED824-013B-4B26-9EEA-BA83FB157F60}"/>
                </a:ext>
              </a:extLst>
            </p:cNvPr>
            <p:cNvCxnSpPr/>
            <p:nvPr/>
          </p:nvCxnSpPr>
          <p:spPr>
            <a:xfrm rot="16199987" flipH="1">
              <a:off x="338616" y="170375"/>
              <a:ext cx="282558" cy="0"/>
            </a:xfrm>
            <a:prstGeom prst="straightConnector1">
              <a:avLst/>
            </a:prstGeom>
            <a:noFill/>
            <a:ln w="19046">
              <a:solidFill>
                <a:srgbClr val="000000"/>
              </a:solidFill>
              <a:prstDash val="solid"/>
            </a:ln>
          </p:spPr>
        </p:cxnSp>
        <p:sp>
          <p:nvSpPr>
            <p:cNvPr id="175" name="Arc 65">
              <a:extLst>
                <a:ext uri="{FF2B5EF4-FFF2-40B4-BE49-F238E27FC236}">
                  <a16:creationId xmlns:a16="http://schemas.microsoft.com/office/drawing/2014/main" id="{9425F2FF-6874-46A4-B6B3-20B95E8590D9}"/>
                </a:ext>
              </a:extLst>
            </p:cNvPr>
            <p:cNvSpPr/>
            <p:nvPr/>
          </p:nvSpPr>
          <p:spPr>
            <a:xfrm rot="16200004">
              <a:off x="425943" y="3388"/>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sp>
          <p:nvSpPr>
            <p:cNvPr id="176" name="Arc 66">
              <a:extLst>
                <a:ext uri="{FF2B5EF4-FFF2-40B4-BE49-F238E27FC236}">
                  <a16:creationId xmlns:a16="http://schemas.microsoft.com/office/drawing/2014/main" id="{813375F7-54BE-426B-B0C4-170E48E42482}"/>
                </a:ext>
              </a:extLst>
            </p:cNvPr>
            <p:cNvSpPr/>
            <p:nvPr/>
          </p:nvSpPr>
          <p:spPr>
            <a:xfrm rot="5400013">
              <a:off x="374497" y="285956"/>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cxnSp>
          <p:nvCxnSpPr>
            <p:cNvPr id="177" name="Straight Connector 67">
              <a:extLst>
                <a:ext uri="{FF2B5EF4-FFF2-40B4-BE49-F238E27FC236}">
                  <a16:creationId xmlns:a16="http://schemas.microsoft.com/office/drawing/2014/main" id="{5C28C878-37BB-40E0-97A7-FCFE71175EBB}"/>
                </a:ext>
              </a:extLst>
            </p:cNvPr>
            <p:cNvCxnSpPr/>
            <p:nvPr/>
          </p:nvCxnSpPr>
          <p:spPr>
            <a:xfrm rot="16199987" flipH="1">
              <a:off x="338616" y="170375"/>
              <a:ext cx="282558" cy="0"/>
            </a:xfrm>
            <a:prstGeom prst="straightConnector1">
              <a:avLst/>
            </a:prstGeom>
            <a:noFill/>
            <a:ln w="19046">
              <a:solidFill>
                <a:srgbClr val="000000"/>
              </a:solidFill>
              <a:prstDash val="solid"/>
            </a:ln>
          </p:spPr>
        </p:cxnSp>
        <p:cxnSp>
          <p:nvCxnSpPr>
            <p:cNvPr id="178" name="Straight Connector 68">
              <a:extLst>
                <a:ext uri="{FF2B5EF4-FFF2-40B4-BE49-F238E27FC236}">
                  <a16:creationId xmlns:a16="http://schemas.microsoft.com/office/drawing/2014/main" id="{0C376775-5807-4890-AFE2-E8AD26D50905}"/>
                </a:ext>
              </a:extLst>
            </p:cNvPr>
            <p:cNvCxnSpPr/>
            <p:nvPr/>
          </p:nvCxnSpPr>
          <p:spPr>
            <a:xfrm rot="16199987" flipH="1">
              <a:off x="390032" y="170385"/>
              <a:ext cx="282559" cy="0"/>
            </a:xfrm>
            <a:prstGeom prst="straightConnector1">
              <a:avLst/>
            </a:prstGeom>
            <a:noFill/>
            <a:ln w="19046">
              <a:solidFill>
                <a:srgbClr val="000000"/>
              </a:solidFill>
              <a:prstDash val="solid"/>
            </a:ln>
          </p:spPr>
        </p:cxnSp>
        <p:cxnSp>
          <p:nvCxnSpPr>
            <p:cNvPr id="179" name="Straight Connector 69">
              <a:extLst>
                <a:ext uri="{FF2B5EF4-FFF2-40B4-BE49-F238E27FC236}">
                  <a16:creationId xmlns:a16="http://schemas.microsoft.com/office/drawing/2014/main" id="{FDF3FA2A-B347-464A-95B5-87290BEE6537}"/>
                </a:ext>
              </a:extLst>
            </p:cNvPr>
            <p:cNvCxnSpPr/>
            <p:nvPr/>
          </p:nvCxnSpPr>
          <p:spPr>
            <a:xfrm rot="16199987" flipH="1">
              <a:off x="441445" y="170380"/>
              <a:ext cx="282568" cy="0"/>
            </a:xfrm>
            <a:prstGeom prst="straightConnector1">
              <a:avLst/>
            </a:prstGeom>
            <a:noFill/>
            <a:ln w="19046">
              <a:solidFill>
                <a:srgbClr val="000000"/>
              </a:solidFill>
              <a:prstDash val="solid"/>
            </a:ln>
          </p:spPr>
        </p:cxnSp>
        <p:sp>
          <p:nvSpPr>
            <p:cNvPr id="180" name="Arc 70">
              <a:extLst>
                <a:ext uri="{FF2B5EF4-FFF2-40B4-BE49-F238E27FC236}">
                  <a16:creationId xmlns:a16="http://schemas.microsoft.com/office/drawing/2014/main" id="{CF277024-EAC6-45E7-975B-30342497B5EE}"/>
                </a:ext>
              </a:extLst>
            </p:cNvPr>
            <p:cNvSpPr/>
            <p:nvPr/>
          </p:nvSpPr>
          <p:spPr>
            <a:xfrm rot="16200004">
              <a:off x="528776" y="3388"/>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sp>
          <p:nvSpPr>
            <p:cNvPr id="181" name="Arc 71">
              <a:extLst>
                <a:ext uri="{FF2B5EF4-FFF2-40B4-BE49-F238E27FC236}">
                  <a16:creationId xmlns:a16="http://schemas.microsoft.com/office/drawing/2014/main" id="{FDCDF442-95B7-44D4-BA9A-ACEB3D0DC12D}"/>
                </a:ext>
              </a:extLst>
            </p:cNvPr>
            <p:cNvSpPr/>
            <p:nvPr/>
          </p:nvSpPr>
          <p:spPr>
            <a:xfrm rot="5400013">
              <a:off x="477330" y="285956"/>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cxnSp>
          <p:nvCxnSpPr>
            <p:cNvPr id="182" name="Straight Connector 72">
              <a:extLst>
                <a:ext uri="{FF2B5EF4-FFF2-40B4-BE49-F238E27FC236}">
                  <a16:creationId xmlns:a16="http://schemas.microsoft.com/office/drawing/2014/main" id="{E483C058-766F-469D-B126-536C2944CF67}"/>
                </a:ext>
              </a:extLst>
            </p:cNvPr>
            <p:cNvCxnSpPr/>
            <p:nvPr/>
          </p:nvCxnSpPr>
          <p:spPr>
            <a:xfrm rot="16199987" flipH="1">
              <a:off x="441445" y="170380"/>
              <a:ext cx="282568" cy="0"/>
            </a:xfrm>
            <a:prstGeom prst="straightConnector1">
              <a:avLst/>
            </a:prstGeom>
            <a:noFill/>
            <a:ln w="19046">
              <a:solidFill>
                <a:srgbClr val="000000"/>
              </a:solidFill>
              <a:prstDash val="solid"/>
            </a:ln>
          </p:spPr>
        </p:cxnSp>
        <p:cxnSp>
          <p:nvCxnSpPr>
            <p:cNvPr id="185" name="Straight Connector 73">
              <a:extLst>
                <a:ext uri="{FF2B5EF4-FFF2-40B4-BE49-F238E27FC236}">
                  <a16:creationId xmlns:a16="http://schemas.microsoft.com/office/drawing/2014/main" id="{81E2636F-266B-4141-B215-1A1F89068773}"/>
                </a:ext>
              </a:extLst>
            </p:cNvPr>
            <p:cNvCxnSpPr/>
            <p:nvPr/>
          </p:nvCxnSpPr>
          <p:spPr>
            <a:xfrm rot="16199987" flipH="1">
              <a:off x="492866" y="170376"/>
              <a:ext cx="282559" cy="0"/>
            </a:xfrm>
            <a:prstGeom prst="straightConnector1">
              <a:avLst/>
            </a:prstGeom>
            <a:noFill/>
            <a:ln w="19046">
              <a:solidFill>
                <a:srgbClr val="000000"/>
              </a:solidFill>
              <a:prstDash val="solid"/>
            </a:ln>
          </p:spPr>
        </p:cxnSp>
        <p:cxnSp>
          <p:nvCxnSpPr>
            <p:cNvPr id="187" name="Straight Connector 74">
              <a:extLst>
                <a:ext uri="{FF2B5EF4-FFF2-40B4-BE49-F238E27FC236}">
                  <a16:creationId xmlns:a16="http://schemas.microsoft.com/office/drawing/2014/main" id="{24A3C15A-FF8E-431F-9793-3948202416ED}"/>
                </a:ext>
              </a:extLst>
            </p:cNvPr>
            <p:cNvCxnSpPr/>
            <p:nvPr/>
          </p:nvCxnSpPr>
          <p:spPr>
            <a:xfrm rot="16199987" flipH="1">
              <a:off x="544288" y="170380"/>
              <a:ext cx="282549" cy="0"/>
            </a:xfrm>
            <a:prstGeom prst="straightConnector1">
              <a:avLst/>
            </a:prstGeom>
            <a:noFill/>
            <a:ln w="19046">
              <a:solidFill>
                <a:srgbClr val="000000"/>
              </a:solidFill>
              <a:prstDash val="solid"/>
            </a:ln>
          </p:spPr>
        </p:cxnSp>
        <p:sp>
          <p:nvSpPr>
            <p:cNvPr id="189" name="Arc 75">
              <a:extLst>
                <a:ext uri="{FF2B5EF4-FFF2-40B4-BE49-F238E27FC236}">
                  <a16:creationId xmlns:a16="http://schemas.microsoft.com/office/drawing/2014/main" id="{DFC1B6B7-EA3C-4F76-9F73-F2DD9D46BDE2}"/>
                </a:ext>
              </a:extLst>
            </p:cNvPr>
            <p:cNvSpPr/>
            <p:nvPr/>
          </p:nvSpPr>
          <p:spPr>
            <a:xfrm rot="16200004">
              <a:off x="631610" y="3388"/>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sp>
          <p:nvSpPr>
            <p:cNvPr id="191" name="Arc 76">
              <a:extLst>
                <a:ext uri="{FF2B5EF4-FFF2-40B4-BE49-F238E27FC236}">
                  <a16:creationId xmlns:a16="http://schemas.microsoft.com/office/drawing/2014/main" id="{A3BCDC8E-335D-4D8D-BC4E-3E929A97BFF1}"/>
                </a:ext>
              </a:extLst>
            </p:cNvPr>
            <p:cNvSpPr/>
            <p:nvPr/>
          </p:nvSpPr>
          <p:spPr>
            <a:xfrm rot="5400013">
              <a:off x="580164" y="285956"/>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cxnSp>
          <p:nvCxnSpPr>
            <p:cNvPr id="194" name="Straight Connector 77">
              <a:extLst>
                <a:ext uri="{FF2B5EF4-FFF2-40B4-BE49-F238E27FC236}">
                  <a16:creationId xmlns:a16="http://schemas.microsoft.com/office/drawing/2014/main" id="{CFF4F55D-872D-4607-AD3D-7E04F3978262}"/>
                </a:ext>
              </a:extLst>
            </p:cNvPr>
            <p:cNvCxnSpPr/>
            <p:nvPr/>
          </p:nvCxnSpPr>
          <p:spPr>
            <a:xfrm rot="16199987" flipH="1">
              <a:off x="544288" y="170380"/>
              <a:ext cx="282549" cy="0"/>
            </a:xfrm>
            <a:prstGeom prst="straightConnector1">
              <a:avLst/>
            </a:prstGeom>
            <a:noFill/>
            <a:ln w="19046">
              <a:solidFill>
                <a:srgbClr val="000000"/>
              </a:solidFill>
              <a:prstDash val="solid"/>
            </a:ln>
          </p:spPr>
        </p:cxnSp>
        <p:cxnSp>
          <p:nvCxnSpPr>
            <p:cNvPr id="196" name="Straight Connector 78">
              <a:extLst>
                <a:ext uri="{FF2B5EF4-FFF2-40B4-BE49-F238E27FC236}">
                  <a16:creationId xmlns:a16="http://schemas.microsoft.com/office/drawing/2014/main" id="{AEF0B52A-518E-45D8-88A0-199099784FB8}"/>
                </a:ext>
              </a:extLst>
            </p:cNvPr>
            <p:cNvCxnSpPr/>
            <p:nvPr/>
          </p:nvCxnSpPr>
          <p:spPr>
            <a:xfrm rot="16199987" flipH="1">
              <a:off x="595686" y="170389"/>
              <a:ext cx="282568" cy="0"/>
            </a:xfrm>
            <a:prstGeom prst="straightConnector1">
              <a:avLst/>
            </a:prstGeom>
            <a:noFill/>
            <a:ln w="19046">
              <a:solidFill>
                <a:srgbClr val="000000"/>
              </a:solidFill>
              <a:prstDash val="solid"/>
            </a:ln>
          </p:spPr>
        </p:cxnSp>
        <p:cxnSp>
          <p:nvCxnSpPr>
            <p:cNvPr id="197" name="Straight Connector 79">
              <a:extLst>
                <a:ext uri="{FF2B5EF4-FFF2-40B4-BE49-F238E27FC236}">
                  <a16:creationId xmlns:a16="http://schemas.microsoft.com/office/drawing/2014/main" id="{34E6B930-17FB-4752-9030-0AF6D935B5E5}"/>
                </a:ext>
              </a:extLst>
            </p:cNvPr>
            <p:cNvCxnSpPr/>
            <p:nvPr/>
          </p:nvCxnSpPr>
          <p:spPr>
            <a:xfrm rot="16199987" flipH="1">
              <a:off x="717745" y="99748"/>
              <a:ext cx="141284" cy="0"/>
            </a:xfrm>
            <a:prstGeom prst="straightConnector1">
              <a:avLst/>
            </a:prstGeom>
            <a:noFill/>
            <a:ln w="19046">
              <a:solidFill>
                <a:srgbClr val="000000"/>
              </a:solidFill>
              <a:prstDash val="solid"/>
            </a:ln>
          </p:spPr>
        </p:cxnSp>
        <p:sp>
          <p:nvSpPr>
            <p:cNvPr id="199" name="Arc 80">
              <a:extLst>
                <a:ext uri="{FF2B5EF4-FFF2-40B4-BE49-F238E27FC236}">
                  <a16:creationId xmlns:a16="http://schemas.microsoft.com/office/drawing/2014/main" id="{37399A4A-4305-4D11-A43B-192C513EE7F9}"/>
                </a:ext>
              </a:extLst>
            </p:cNvPr>
            <p:cNvSpPr/>
            <p:nvPr/>
          </p:nvSpPr>
          <p:spPr>
            <a:xfrm rot="16200004">
              <a:off x="734443" y="3388"/>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sp>
          <p:nvSpPr>
            <p:cNvPr id="201" name="Arc 81">
              <a:extLst>
                <a:ext uri="{FF2B5EF4-FFF2-40B4-BE49-F238E27FC236}">
                  <a16:creationId xmlns:a16="http://schemas.microsoft.com/office/drawing/2014/main" id="{9F6E3168-088C-4DFE-A8F2-455B7CA6EA98}"/>
                </a:ext>
              </a:extLst>
            </p:cNvPr>
            <p:cNvSpPr/>
            <p:nvPr/>
          </p:nvSpPr>
          <p:spPr>
            <a:xfrm rot="5400013">
              <a:off x="682997" y="285956"/>
              <a:ext cx="56509" cy="51416"/>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4"/>
                <a:gd name="f11" fmla="val 21"/>
                <a:gd name="f12" fmla="+- 0 0 -254"/>
                <a:gd name="f13" fmla="+- 0 0 -272"/>
                <a:gd name="f14" fmla="+- 0 0 -291"/>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19046">
              <a:solidFill>
                <a:srgbClr val="000000"/>
              </a:solidFill>
              <a:prstDash val="solid"/>
            </a:ln>
          </p:spPr>
          <p:txBody>
            <a:bodyPr vert="horz" wrap="square" lIns="91440" tIns="45720" rIns="91440" bIns="45720" anchor="ctr" anchorCtr="1"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r-HR" sz="1800" b="0" i="0" u="none" strike="noStrike" kern="0" cap="none" spc="0" normalizeH="0" baseline="0" noProof="0">
                <a:ln>
                  <a:noFill/>
                </a:ln>
                <a:solidFill>
                  <a:sysClr val="windowText" lastClr="000000"/>
                </a:solidFill>
                <a:effectLst/>
                <a:uLnTx/>
                <a:uFillTx/>
              </a:endParaRPr>
            </a:p>
          </p:txBody>
        </p:sp>
        <p:cxnSp>
          <p:nvCxnSpPr>
            <p:cNvPr id="202" name="Straight Connector 82">
              <a:extLst>
                <a:ext uri="{FF2B5EF4-FFF2-40B4-BE49-F238E27FC236}">
                  <a16:creationId xmlns:a16="http://schemas.microsoft.com/office/drawing/2014/main" id="{9E70AE2D-2F47-4125-B871-365584E295E5}"/>
                </a:ext>
              </a:extLst>
            </p:cNvPr>
            <p:cNvCxnSpPr/>
            <p:nvPr/>
          </p:nvCxnSpPr>
          <p:spPr>
            <a:xfrm rot="16199987" flipV="1">
              <a:off x="856947" y="101828"/>
              <a:ext cx="0" cy="137105"/>
            </a:xfrm>
            <a:prstGeom prst="straightConnector1">
              <a:avLst/>
            </a:prstGeom>
            <a:noFill/>
            <a:ln w="19046">
              <a:solidFill>
                <a:srgbClr val="000000"/>
              </a:solidFill>
              <a:prstDash val="solid"/>
            </a:ln>
          </p:spPr>
        </p:cxnSp>
      </p:grpSp>
      <p:grpSp>
        <p:nvGrpSpPr>
          <p:cNvPr id="203" name="Group 202">
            <a:extLst>
              <a:ext uri="{FF2B5EF4-FFF2-40B4-BE49-F238E27FC236}">
                <a16:creationId xmlns:a16="http://schemas.microsoft.com/office/drawing/2014/main" id="{714587C9-6B63-4F00-92A6-1E565C99577F}"/>
              </a:ext>
            </a:extLst>
          </p:cNvPr>
          <p:cNvGrpSpPr/>
          <p:nvPr/>
        </p:nvGrpSpPr>
        <p:grpSpPr>
          <a:xfrm>
            <a:off x="24792900" y="45298402"/>
            <a:ext cx="2565803" cy="546760"/>
            <a:chOff x="0" y="1599894"/>
            <a:chExt cx="838199" cy="282550"/>
          </a:xfrm>
        </p:grpSpPr>
        <p:cxnSp>
          <p:nvCxnSpPr>
            <p:cNvPr id="204" name="Straight Connector 53">
              <a:extLst>
                <a:ext uri="{FF2B5EF4-FFF2-40B4-BE49-F238E27FC236}">
                  <a16:creationId xmlns:a16="http://schemas.microsoft.com/office/drawing/2014/main" id="{72408CC7-EB9F-4F6A-918C-1EDD443D6AFB}"/>
                </a:ext>
              </a:extLst>
            </p:cNvPr>
            <p:cNvCxnSpPr/>
            <p:nvPr/>
          </p:nvCxnSpPr>
          <p:spPr>
            <a:xfrm rot="16200004">
              <a:off x="15074" y="1726114"/>
              <a:ext cx="141275" cy="171386"/>
            </a:xfrm>
            <a:prstGeom prst="straightConnector1">
              <a:avLst/>
            </a:prstGeom>
            <a:noFill/>
            <a:ln w="19046">
              <a:solidFill>
                <a:srgbClr val="000000"/>
              </a:solidFill>
              <a:prstDash val="solid"/>
            </a:ln>
          </p:spPr>
        </p:cxnSp>
        <p:cxnSp>
          <p:nvCxnSpPr>
            <p:cNvPr id="205" name="Straight Connector 54">
              <a:extLst>
                <a:ext uri="{FF2B5EF4-FFF2-40B4-BE49-F238E27FC236}">
                  <a16:creationId xmlns:a16="http://schemas.microsoft.com/office/drawing/2014/main" id="{E975B1F7-4211-4A6A-853B-0BB337C5FC75}"/>
                </a:ext>
              </a:extLst>
            </p:cNvPr>
            <p:cNvCxnSpPr/>
            <p:nvPr/>
          </p:nvCxnSpPr>
          <p:spPr>
            <a:xfrm rot="16199987" flipV="1">
              <a:off x="15055" y="1584839"/>
              <a:ext cx="141275" cy="171386"/>
            </a:xfrm>
            <a:prstGeom prst="straightConnector1">
              <a:avLst/>
            </a:prstGeom>
            <a:noFill/>
            <a:ln w="19046">
              <a:solidFill>
                <a:srgbClr val="000000"/>
              </a:solidFill>
              <a:prstDash val="solid"/>
            </a:ln>
          </p:spPr>
        </p:cxnSp>
        <p:cxnSp>
          <p:nvCxnSpPr>
            <p:cNvPr id="206" name="Straight Connector 82">
              <a:extLst>
                <a:ext uri="{FF2B5EF4-FFF2-40B4-BE49-F238E27FC236}">
                  <a16:creationId xmlns:a16="http://schemas.microsoft.com/office/drawing/2014/main" id="{E8715683-B0DA-437B-B4D3-D9FCA71436C9}"/>
                </a:ext>
              </a:extLst>
            </p:cNvPr>
            <p:cNvCxnSpPr/>
            <p:nvPr/>
          </p:nvCxnSpPr>
          <p:spPr>
            <a:xfrm flipH="1">
              <a:off x="152400" y="1741170"/>
              <a:ext cx="685799" cy="1"/>
            </a:xfrm>
            <a:prstGeom prst="straightConnector1">
              <a:avLst/>
            </a:prstGeom>
            <a:noFill/>
            <a:ln w="19046">
              <a:solidFill>
                <a:srgbClr val="000000"/>
              </a:solidFill>
              <a:prstDash val="solid"/>
            </a:ln>
          </p:spPr>
        </p:cxnSp>
      </p:grpSp>
      <p:sp>
        <p:nvSpPr>
          <p:cNvPr id="151" name="TextBox 150">
            <a:extLst>
              <a:ext uri="{FF2B5EF4-FFF2-40B4-BE49-F238E27FC236}">
                <a16:creationId xmlns:a16="http://schemas.microsoft.com/office/drawing/2014/main" id="{FDA86398-B285-4110-9671-B85B1782604F}"/>
              </a:ext>
            </a:extLst>
          </p:cNvPr>
          <p:cNvSpPr txBox="1"/>
          <p:nvPr/>
        </p:nvSpPr>
        <p:spPr>
          <a:xfrm>
            <a:off x="24099473" y="34894133"/>
            <a:ext cx="18422642" cy="1354217"/>
          </a:xfrm>
          <a:prstGeom prst="rect">
            <a:avLst/>
          </a:prstGeom>
          <a:noFill/>
        </p:spPr>
        <p:txBody>
          <a:bodyPr wrap="square" rtlCol="0">
            <a:spAutoFit/>
          </a:bodyPr>
          <a:lstStyle/>
          <a:p>
            <a:r>
              <a:rPr lang="en-US" sz="3200" b="1" dirty="0">
                <a:latin typeface="Arial Narrow" panose="020B0606020202030204" pitchFamily="34" charset="0"/>
              </a:rPr>
              <a:t>Figure </a:t>
            </a:r>
            <a:r>
              <a:rPr lang="hr-HR" sz="3200" b="1" dirty="0">
                <a:latin typeface="Arial Narrow" panose="020B0606020202030204" pitchFamily="34" charset="0"/>
              </a:rPr>
              <a:t>1</a:t>
            </a:r>
            <a:r>
              <a:rPr lang="en-US" sz="3200" b="1" dirty="0">
                <a:latin typeface="Arial Narrow" panose="020B0606020202030204" pitchFamily="34" charset="0"/>
              </a:rPr>
              <a:t>. Comparison of the photocatalytic oxygenation process performed in a) a batch reactor and b) a winding channel geometry microflow reactor (</a:t>
            </a:r>
            <a:r>
              <a:rPr lang="en-US" sz="3200" b="1" dirty="0">
                <a:solidFill>
                  <a:schemeClr val="bg1">
                    <a:lumMod val="50000"/>
                  </a:schemeClr>
                </a:solidFill>
                <a:latin typeface="Arial Narrow" panose="020B0606020202030204" pitchFamily="34" charset="0"/>
              </a:rPr>
              <a:t>•</a:t>
            </a:r>
            <a:r>
              <a:rPr lang="en-US" sz="3200" b="1" dirty="0">
                <a:latin typeface="Arial Narrow" panose="020B0606020202030204" pitchFamily="34" charset="0"/>
              </a:rPr>
              <a:t> </a:t>
            </a:r>
            <a:r>
              <a:rPr lang="en-GB" sz="3200" b="1" dirty="0">
                <a:latin typeface="Arial Narrow" panose="020B0606020202030204" pitchFamily="34" charset="0"/>
              </a:rPr>
              <a:t>thienyl, • </a:t>
            </a:r>
            <a:r>
              <a:rPr lang="en-GB" sz="3200" b="1" dirty="0" err="1">
                <a:latin typeface="Arial Narrow" panose="020B0606020202030204" pitchFamily="34" charset="0"/>
              </a:rPr>
              <a:t>furyl</a:t>
            </a:r>
            <a:r>
              <a:rPr lang="en-GB" sz="3200" b="1" dirty="0">
                <a:latin typeface="Arial Narrow" panose="020B0606020202030204" pitchFamily="34" charset="0"/>
              </a:rPr>
              <a:t>  as substrate</a:t>
            </a:r>
            <a:r>
              <a:rPr lang="en-US" sz="3200" b="1" dirty="0">
                <a:latin typeface="Arial Narrow" panose="020B0606020202030204" pitchFamily="34" charset="0"/>
              </a:rPr>
              <a:t>)</a:t>
            </a:r>
            <a:endParaRPr lang="hr-HR" sz="3200" b="1" i="1" dirty="0">
              <a:latin typeface="Arial Narrow" panose="020B0606020202030204" pitchFamily="34" charset="0"/>
            </a:endParaRPr>
          </a:p>
          <a:p>
            <a:endParaRPr lang="hr-HR" dirty="0"/>
          </a:p>
        </p:txBody>
      </p:sp>
      <p:pic>
        <p:nvPicPr>
          <p:cNvPr id="153" name="Picture 152" descr="A picture containing text&#10;&#10;Description automatically generated">
            <a:extLst>
              <a:ext uri="{FF2B5EF4-FFF2-40B4-BE49-F238E27FC236}">
                <a16:creationId xmlns:a16="http://schemas.microsoft.com/office/drawing/2014/main" id="{2AA57B9C-6137-4906-8975-69F37C1F4AA4}"/>
              </a:ext>
            </a:extLst>
          </p:cNvPr>
          <p:cNvPicPr>
            <a:picLocks noChangeAspect="1"/>
          </p:cNvPicPr>
          <p:nvPr/>
        </p:nvPicPr>
        <p:blipFill rotWithShape="1">
          <a:blip r:embed="rId13">
            <a:extLst>
              <a:ext uri="{28A0092B-C50C-407E-A947-70E740481C1C}">
                <a14:useLocalDpi xmlns:a14="http://schemas.microsoft.com/office/drawing/2010/main" val="0"/>
              </a:ext>
            </a:extLst>
          </a:blip>
          <a:srcRect l="24327" t="18398" r="22403" b="25996"/>
          <a:stretch/>
        </p:blipFill>
        <p:spPr>
          <a:xfrm>
            <a:off x="33068813" y="12399693"/>
            <a:ext cx="4872099" cy="3560031"/>
          </a:xfrm>
          <a:prstGeom prst="rect">
            <a:avLst/>
          </a:prstGeom>
        </p:spPr>
      </p:pic>
      <p:pic>
        <p:nvPicPr>
          <p:cNvPr id="156" name="Graphic 155" descr="Boxing Glove with solid fill">
            <a:extLst>
              <a:ext uri="{FF2B5EF4-FFF2-40B4-BE49-F238E27FC236}">
                <a16:creationId xmlns:a16="http://schemas.microsoft.com/office/drawing/2014/main" id="{5B49ED08-DF8E-484C-87A1-62C1848170E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656976">
            <a:off x="9856590" y="16150786"/>
            <a:ext cx="1773853" cy="1773853"/>
          </a:xfrm>
          <a:prstGeom prst="rect">
            <a:avLst/>
          </a:prstGeom>
        </p:spPr>
      </p:pic>
      <p:pic>
        <p:nvPicPr>
          <p:cNvPr id="158" name="Picture 157" descr="A picture containing icon&#10;&#10;Description automatically generated">
            <a:extLst>
              <a:ext uri="{FF2B5EF4-FFF2-40B4-BE49-F238E27FC236}">
                <a16:creationId xmlns:a16="http://schemas.microsoft.com/office/drawing/2014/main" id="{8B8102A0-93AF-4D52-9473-8C29B674DB8F}"/>
              </a:ext>
            </a:extLst>
          </p:cNvPr>
          <p:cNvPicPr>
            <a:picLocks noChangeAspect="1"/>
          </p:cNvPicPr>
          <p:nvPr/>
        </p:nvPicPr>
        <p:blipFill rotWithShape="1">
          <a:blip r:embed="rId16">
            <a:extLst>
              <a:ext uri="{28A0092B-C50C-407E-A947-70E740481C1C}">
                <a14:useLocalDpi xmlns:a14="http://schemas.microsoft.com/office/drawing/2010/main" val="0"/>
              </a:ext>
            </a:extLst>
          </a:blip>
          <a:srcRect l="30954" t="6879" r="30450" b="45871"/>
          <a:stretch/>
        </p:blipFill>
        <p:spPr>
          <a:xfrm>
            <a:off x="41238167" y="41638165"/>
            <a:ext cx="1283948" cy="1571769"/>
          </a:xfrm>
          <a:prstGeom prst="rect">
            <a:avLst/>
          </a:prstGeom>
        </p:spPr>
      </p:pic>
      <p:sp>
        <p:nvSpPr>
          <p:cNvPr id="161" name="TextBox 160">
            <a:extLst>
              <a:ext uri="{FF2B5EF4-FFF2-40B4-BE49-F238E27FC236}">
                <a16:creationId xmlns:a16="http://schemas.microsoft.com/office/drawing/2014/main" id="{1438DE8D-7053-44CB-89CB-396EE1A51C33}"/>
              </a:ext>
            </a:extLst>
          </p:cNvPr>
          <p:cNvSpPr txBox="1"/>
          <p:nvPr/>
        </p:nvSpPr>
        <p:spPr>
          <a:xfrm>
            <a:off x="24099473" y="36425967"/>
            <a:ext cx="20923854" cy="584775"/>
          </a:xfrm>
          <a:prstGeom prst="rect">
            <a:avLst/>
          </a:prstGeom>
          <a:noFill/>
        </p:spPr>
        <p:txBody>
          <a:bodyPr wrap="square" rtlCol="0">
            <a:spAutoFit/>
          </a:bodyPr>
          <a:lstStyle/>
          <a:p>
            <a:r>
              <a:rPr lang="en-US" sz="3200" b="1" dirty="0">
                <a:latin typeface="Arial Narrow" panose="020B0606020202030204" pitchFamily="34" charset="0"/>
              </a:rPr>
              <a:t>Table </a:t>
            </a:r>
            <a:r>
              <a:rPr lang="hr-HR" sz="3200" b="1" dirty="0">
                <a:latin typeface="Arial Narrow" panose="020B0606020202030204" pitchFamily="34" charset="0"/>
              </a:rPr>
              <a:t>2</a:t>
            </a:r>
            <a:r>
              <a:rPr lang="en-US" sz="3200" b="1" dirty="0">
                <a:latin typeface="Arial Narrow" panose="020B0606020202030204" pitchFamily="34" charset="0"/>
              </a:rPr>
              <a:t>. Comparison of conversions obtained in different microflow reactors for the residence time of </a:t>
            </a:r>
            <a:r>
              <a:rPr lang="en-US" sz="3200" b="1" i="1" dirty="0">
                <a:latin typeface="Arial Narrow" panose="020B0606020202030204" pitchFamily="34" charset="0"/>
              </a:rPr>
              <a:t>τ</a:t>
            </a:r>
            <a:r>
              <a:rPr lang="en-US" sz="3200" b="1" dirty="0">
                <a:latin typeface="Arial Narrow" panose="020B0606020202030204" pitchFamily="34" charset="0"/>
              </a:rPr>
              <a:t> = 0.2 min</a:t>
            </a:r>
            <a:endParaRPr lang="hr-HR" sz="3200" b="1" dirty="0">
              <a:latin typeface="Arial Narrow" panose="020B0606020202030204" pitchFamily="34" charset="0"/>
            </a:endParaRPr>
          </a:p>
        </p:txBody>
      </p:sp>
      <p:sp>
        <p:nvSpPr>
          <p:cNvPr id="207" name="TextBox 206">
            <a:extLst>
              <a:ext uri="{FF2B5EF4-FFF2-40B4-BE49-F238E27FC236}">
                <a16:creationId xmlns:a16="http://schemas.microsoft.com/office/drawing/2014/main" id="{BB84B3A6-3FD6-4DAC-981A-D22A8D7BFAF3}"/>
              </a:ext>
            </a:extLst>
          </p:cNvPr>
          <p:cNvSpPr txBox="1"/>
          <p:nvPr/>
        </p:nvSpPr>
        <p:spPr>
          <a:xfrm>
            <a:off x="718843" y="29929183"/>
            <a:ext cx="19304241" cy="584775"/>
          </a:xfrm>
          <a:prstGeom prst="rect">
            <a:avLst/>
          </a:prstGeom>
          <a:noFill/>
        </p:spPr>
        <p:txBody>
          <a:bodyPr wrap="square" rtlCol="0">
            <a:spAutoFit/>
          </a:bodyPr>
          <a:lstStyle/>
          <a:p>
            <a:r>
              <a:rPr lang="hr-HR" sz="3200" b="1" dirty="0">
                <a:latin typeface="Arial Narrow" panose="020B0606020202030204" pitchFamily="34" charset="0"/>
              </a:rPr>
              <a:t>Table 1. </a:t>
            </a:r>
            <a:r>
              <a:rPr lang="en-US" sz="3200" b="1" dirty="0">
                <a:latin typeface="Arial Narrow" panose="020B0606020202030204" pitchFamily="34" charset="0"/>
              </a:rPr>
              <a:t>Reaction rates and rate constants of selected reactions</a:t>
            </a:r>
            <a:endParaRPr lang="hr-HR" sz="3200" b="1" dirty="0">
              <a:latin typeface="Arial Narrow" panose="020B0606020202030204" pitchFamily="34" charset="0"/>
            </a:endParaRPr>
          </a:p>
        </p:txBody>
      </p:sp>
      <p:sp>
        <p:nvSpPr>
          <p:cNvPr id="209" name="Rectangle 208">
            <a:extLst>
              <a:ext uri="{FF2B5EF4-FFF2-40B4-BE49-F238E27FC236}">
                <a16:creationId xmlns:a16="http://schemas.microsoft.com/office/drawing/2014/main" id="{43844099-BCED-40EE-A7A2-0D72EF206432}"/>
              </a:ext>
            </a:extLst>
          </p:cNvPr>
          <p:cNvSpPr/>
          <p:nvPr/>
        </p:nvSpPr>
        <p:spPr>
          <a:xfrm>
            <a:off x="13609940" y="3290480"/>
            <a:ext cx="21683888" cy="18245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5400" b="1" dirty="0">
                <a:latin typeface="Arial Narrow" panose="020B0606020202030204" pitchFamily="34" charset="0"/>
              </a:rPr>
              <a:t>Matea Bačić</a:t>
            </a:r>
            <a:r>
              <a:rPr lang="en-GB" sz="5400" b="1" dirty="0">
                <a:latin typeface="Calibri" panose="020F0502020204030204" pitchFamily="34" charset="0"/>
                <a:cs typeface="Calibri" panose="020F0502020204030204" pitchFamily="34" charset="0"/>
              </a:rPr>
              <a:t>¹</a:t>
            </a:r>
            <a:r>
              <a:rPr lang="en-GB" sz="5400" b="1" dirty="0">
                <a:latin typeface="Arial Narrow" panose="020B0606020202030204" pitchFamily="34" charset="0"/>
              </a:rPr>
              <a:t>, </a:t>
            </a:r>
            <a:r>
              <a:rPr lang="en-GB" sz="5400" b="1" dirty="0" err="1">
                <a:latin typeface="Arial Narrow" panose="020B0606020202030204" pitchFamily="34" charset="0"/>
              </a:rPr>
              <a:t>Milen</a:t>
            </a:r>
            <a:r>
              <a:rPr lang="hr-HR" sz="5400" b="1" dirty="0">
                <a:latin typeface="Arial Narrow" panose="020B0606020202030204" pitchFamily="34" charset="0"/>
              </a:rPr>
              <a:t>a</a:t>
            </a:r>
            <a:r>
              <a:rPr lang="en-GB" sz="5400" b="1" dirty="0">
                <a:latin typeface="Arial Narrow" panose="020B0606020202030204" pitchFamily="34" charset="0"/>
              </a:rPr>
              <a:t> Mlakić</a:t>
            </a:r>
            <a:r>
              <a:rPr lang="en-GB" sz="5400" b="1" dirty="0">
                <a:latin typeface="Calibri" panose="020F0502020204030204" pitchFamily="34" charset="0"/>
                <a:cs typeface="Calibri" panose="020F0502020204030204" pitchFamily="34" charset="0"/>
              </a:rPr>
              <a:t>²</a:t>
            </a:r>
            <a:r>
              <a:rPr lang="en-GB" sz="5400" b="1" dirty="0">
                <a:latin typeface="Arial Narrow" panose="020B0606020202030204" pitchFamily="34" charset="0"/>
              </a:rPr>
              <a:t>, Anita Šalić</a:t>
            </a:r>
            <a:r>
              <a:rPr lang="en-GB" sz="5400" b="1" dirty="0">
                <a:latin typeface="Calibri" panose="020F0502020204030204" pitchFamily="34" charset="0"/>
                <a:cs typeface="Calibri" panose="020F0502020204030204" pitchFamily="34" charset="0"/>
              </a:rPr>
              <a:t>¹</a:t>
            </a:r>
            <a:r>
              <a:rPr lang="en-GB" sz="5400" b="1" dirty="0">
                <a:latin typeface="Arial Narrow" panose="020B0606020202030204" pitchFamily="34" charset="0"/>
              </a:rPr>
              <a:t>, Irena Škorić</a:t>
            </a:r>
            <a:r>
              <a:rPr lang="en-GB" sz="5400" b="1" dirty="0">
                <a:latin typeface="Calibri" panose="020F0502020204030204" pitchFamily="34" charset="0"/>
                <a:cs typeface="Calibri" panose="020F0502020204030204" pitchFamily="34" charset="0"/>
              </a:rPr>
              <a:t>²</a:t>
            </a:r>
            <a:r>
              <a:rPr lang="en-GB" sz="5400" b="1" dirty="0">
                <a:latin typeface="Arial Narrow" panose="020B0606020202030204" pitchFamily="34" charset="0"/>
              </a:rPr>
              <a:t> and Bruno Zelić</a:t>
            </a:r>
            <a:r>
              <a:rPr lang="en-GB" sz="5400" b="1" dirty="0">
                <a:latin typeface="Calibri" panose="020F0502020204030204" pitchFamily="34" charset="0"/>
                <a:cs typeface="Calibri" panose="020F0502020204030204" pitchFamily="34" charset="0"/>
              </a:rPr>
              <a:t>¹</a:t>
            </a:r>
            <a:endParaRPr lang="hr-HR" sz="5400" b="1" dirty="0">
              <a:latin typeface="Arial Narrow" panose="020B0606020202030204" pitchFamily="34" charset="0"/>
            </a:endParaRPr>
          </a:p>
        </p:txBody>
      </p:sp>
      <p:pic>
        <p:nvPicPr>
          <p:cNvPr id="213" name="Graphic 212" descr="Boxing Glove with solid fill">
            <a:extLst>
              <a:ext uri="{FF2B5EF4-FFF2-40B4-BE49-F238E27FC236}">
                <a16:creationId xmlns:a16="http://schemas.microsoft.com/office/drawing/2014/main" id="{B8153332-8F56-4C2C-BC05-C7E44FF1766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9632435">
            <a:off x="11324808" y="15691973"/>
            <a:ext cx="1773853" cy="1773853"/>
          </a:xfrm>
          <a:prstGeom prst="rect">
            <a:avLst/>
          </a:prstGeom>
        </p:spPr>
      </p:pic>
      <p:sp>
        <p:nvSpPr>
          <p:cNvPr id="211" name="TextBox 210">
            <a:extLst>
              <a:ext uri="{FF2B5EF4-FFF2-40B4-BE49-F238E27FC236}">
                <a16:creationId xmlns:a16="http://schemas.microsoft.com/office/drawing/2014/main" id="{7CA012CD-BB24-48F5-B762-7A25300971C7}"/>
              </a:ext>
            </a:extLst>
          </p:cNvPr>
          <p:cNvSpPr txBox="1"/>
          <p:nvPr/>
        </p:nvSpPr>
        <p:spPr>
          <a:xfrm>
            <a:off x="12636912" y="5071892"/>
            <a:ext cx="24713907" cy="830997"/>
          </a:xfrm>
          <a:prstGeom prst="rect">
            <a:avLst/>
          </a:prstGeom>
          <a:noFill/>
        </p:spPr>
        <p:txBody>
          <a:bodyPr wrap="square" rtlCol="0">
            <a:spAutoFit/>
          </a:bodyPr>
          <a:lstStyle/>
          <a:p>
            <a:r>
              <a:rPr lang="en-GB" sz="2400" b="1" dirty="0">
                <a:latin typeface="Arial Narrow" panose="020B0606020202030204" pitchFamily="34" charset="0"/>
                <a:cs typeface="Calibri" panose="020F0502020204030204" pitchFamily="34" charset="0"/>
              </a:rPr>
              <a:t>¹</a:t>
            </a:r>
            <a:r>
              <a:rPr lang="hr-HR" sz="2400" b="1" dirty="0">
                <a:latin typeface="Arial Narrow" panose="020B0606020202030204" pitchFamily="34" charset="0"/>
                <a:cs typeface="Calibri" panose="020F0502020204030204" pitchFamily="34" charset="0"/>
              </a:rPr>
              <a:t>  </a:t>
            </a:r>
            <a:r>
              <a:rPr lang="hr-HR" sz="2400" dirty="0">
                <a:latin typeface="Arial Narrow" panose="020B0606020202030204" pitchFamily="34" charset="0"/>
              </a:rPr>
              <a:t>Department </a:t>
            </a:r>
            <a:r>
              <a:rPr lang="hr-HR" sz="2400" dirty="0" err="1">
                <a:latin typeface="Arial Narrow" panose="020B0606020202030204" pitchFamily="34" charset="0"/>
              </a:rPr>
              <a:t>of</a:t>
            </a:r>
            <a:r>
              <a:rPr lang="hr-HR" sz="2400" dirty="0">
                <a:latin typeface="Arial Narrow" panose="020B0606020202030204" pitchFamily="34" charset="0"/>
              </a:rPr>
              <a:t> </a:t>
            </a:r>
            <a:r>
              <a:rPr lang="hr-HR" sz="2400" dirty="0" err="1">
                <a:latin typeface="Arial Narrow" panose="020B0606020202030204" pitchFamily="34" charset="0"/>
              </a:rPr>
              <a:t>Reaction</a:t>
            </a:r>
            <a:r>
              <a:rPr lang="hr-HR" sz="2400" dirty="0">
                <a:latin typeface="Arial Narrow" panose="020B0606020202030204" pitchFamily="34" charset="0"/>
              </a:rPr>
              <a:t> </a:t>
            </a:r>
            <a:r>
              <a:rPr lang="hr-HR" sz="2400" dirty="0" err="1">
                <a:latin typeface="Arial Narrow" panose="020B0606020202030204" pitchFamily="34" charset="0"/>
              </a:rPr>
              <a:t>Engineering</a:t>
            </a:r>
            <a:r>
              <a:rPr lang="hr-HR" sz="2400" dirty="0">
                <a:latin typeface="Arial Narrow" panose="020B0606020202030204" pitchFamily="34" charset="0"/>
              </a:rPr>
              <a:t> </a:t>
            </a:r>
            <a:r>
              <a:rPr lang="hr-HR" sz="2400" dirty="0" err="1">
                <a:latin typeface="Arial Narrow" panose="020B0606020202030204" pitchFamily="34" charset="0"/>
              </a:rPr>
              <a:t>and</a:t>
            </a:r>
            <a:r>
              <a:rPr lang="hr-HR" sz="2400" dirty="0">
                <a:latin typeface="Arial Narrow" panose="020B0606020202030204" pitchFamily="34" charset="0"/>
              </a:rPr>
              <a:t> </a:t>
            </a:r>
            <a:r>
              <a:rPr lang="hr-HR" sz="2400" dirty="0" err="1">
                <a:latin typeface="Arial Narrow" panose="020B0606020202030204" pitchFamily="34" charset="0"/>
              </a:rPr>
              <a:t>Catalysis</a:t>
            </a:r>
            <a:r>
              <a:rPr lang="hr-HR" sz="2400" dirty="0">
                <a:latin typeface="Arial Narrow" panose="020B0606020202030204" pitchFamily="34" charset="0"/>
              </a:rPr>
              <a:t>, </a:t>
            </a:r>
            <a:r>
              <a:rPr lang="hr-HR" sz="2400" dirty="0" err="1">
                <a:latin typeface="Arial Narrow" panose="020B0606020202030204" pitchFamily="34" charset="0"/>
              </a:rPr>
              <a:t>Faculty</a:t>
            </a:r>
            <a:r>
              <a:rPr lang="hr-HR" sz="2400" dirty="0">
                <a:latin typeface="Arial Narrow" panose="020B0606020202030204" pitchFamily="34" charset="0"/>
              </a:rPr>
              <a:t> </a:t>
            </a:r>
            <a:r>
              <a:rPr lang="hr-HR" sz="2400" dirty="0" err="1">
                <a:latin typeface="Arial Narrow" panose="020B0606020202030204" pitchFamily="34" charset="0"/>
              </a:rPr>
              <a:t>of</a:t>
            </a:r>
            <a:r>
              <a:rPr lang="hr-HR" sz="2400" dirty="0">
                <a:latin typeface="Arial Narrow" panose="020B0606020202030204" pitchFamily="34" charset="0"/>
              </a:rPr>
              <a:t> Chemical </a:t>
            </a:r>
            <a:r>
              <a:rPr lang="hr-HR" sz="2400" dirty="0" err="1">
                <a:latin typeface="Arial Narrow" panose="020B0606020202030204" pitchFamily="34" charset="0"/>
              </a:rPr>
              <a:t>Engineering</a:t>
            </a:r>
            <a:r>
              <a:rPr lang="hr-HR" sz="2400" dirty="0">
                <a:latin typeface="Arial Narrow" panose="020B0606020202030204" pitchFamily="34" charset="0"/>
              </a:rPr>
              <a:t> </a:t>
            </a:r>
            <a:r>
              <a:rPr lang="hr-HR" sz="2400" dirty="0" err="1">
                <a:latin typeface="Arial Narrow" panose="020B0606020202030204" pitchFamily="34" charset="0"/>
              </a:rPr>
              <a:t>and</a:t>
            </a:r>
            <a:r>
              <a:rPr lang="hr-HR" sz="2400" dirty="0">
                <a:latin typeface="Arial Narrow" panose="020B0606020202030204" pitchFamily="34" charset="0"/>
              </a:rPr>
              <a:t> Technology, University </a:t>
            </a:r>
            <a:r>
              <a:rPr lang="hr-HR" sz="2400" dirty="0" err="1">
                <a:latin typeface="Arial Narrow" panose="020B0606020202030204" pitchFamily="34" charset="0"/>
              </a:rPr>
              <a:t>of</a:t>
            </a:r>
            <a:r>
              <a:rPr lang="hr-HR" sz="2400" dirty="0">
                <a:latin typeface="Arial Narrow" panose="020B0606020202030204" pitchFamily="34" charset="0"/>
              </a:rPr>
              <a:t> Zagreb, Marulićev trg 19, HR-10000 Zagreb, Croatia; </a:t>
            </a:r>
            <a:r>
              <a:rPr lang="hr-HR" sz="2400" dirty="0">
                <a:latin typeface="Arial Narrow" panose="020B0606020202030204" pitchFamily="34" charset="0"/>
                <a:hlinkClick r:id="rId19"/>
              </a:rPr>
              <a:t>asalic@fkit.hr</a:t>
            </a:r>
            <a:r>
              <a:rPr lang="hr-HR" sz="2400" dirty="0">
                <a:latin typeface="Arial Narrow" panose="020B0606020202030204" pitchFamily="34" charset="0"/>
              </a:rPr>
              <a:t>  </a:t>
            </a:r>
            <a:r>
              <a:rPr lang="hr-HR" sz="2400" dirty="0">
                <a:latin typeface="Arial Narrow" panose="020B0606020202030204" pitchFamily="34" charset="0"/>
                <a:hlinkClick r:id="rId20"/>
              </a:rPr>
              <a:t>mbacic@fkit.hr</a:t>
            </a:r>
            <a:r>
              <a:rPr lang="hr-HR" sz="2400" dirty="0">
                <a:latin typeface="Arial Narrow" panose="020B0606020202030204" pitchFamily="34" charset="0"/>
              </a:rPr>
              <a:t>;  </a:t>
            </a:r>
            <a:r>
              <a:rPr lang="hr-HR" sz="2400" dirty="0">
                <a:latin typeface="Arial Narrow" panose="020B0606020202030204" pitchFamily="34" charset="0"/>
                <a:hlinkClick r:id="rId21"/>
              </a:rPr>
              <a:t>bzelic@fkit.hr</a:t>
            </a:r>
            <a:endParaRPr lang="hr-HR" sz="2400" dirty="0">
              <a:latin typeface="Arial Narrow" panose="020B0606020202030204" pitchFamily="34" charset="0"/>
            </a:endParaRPr>
          </a:p>
          <a:p>
            <a:r>
              <a:rPr lang="en-GB" sz="2400" b="1" dirty="0">
                <a:latin typeface="Arial Narrow" panose="020B0606020202030204" pitchFamily="34" charset="0"/>
                <a:cs typeface="Calibri" panose="020F0502020204030204" pitchFamily="34" charset="0"/>
              </a:rPr>
              <a:t>²</a:t>
            </a:r>
            <a:r>
              <a:rPr lang="hr-HR" sz="2400" b="1" dirty="0">
                <a:latin typeface="Arial Narrow" panose="020B0606020202030204" pitchFamily="34" charset="0"/>
                <a:cs typeface="Calibri" panose="020F0502020204030204" pitchFamily="34" charset="0"/>
              </a:rPr>
              <a:t>  </a:t>
            </a:r>
            <a:r>
              <a:rPr lang="hr-HR" sz="2400" dirty="0">
                <a:latin typeface="Arial Narrow" panose="020B0606020202030204" pitchFamily="34" charset="0"/>
              </a:rPr>
              <a:t>Department </a:t>
            </a:r>
            <a:r>
              <a:rPr lang="hr-HR" sz="2400" dirty="0" err="1">
                <a:latin typeface="Arial Narrow" panose="020B0606020202030204" pitchFamily="34" charset="0"/>
              </a:rPr>
              <a:t>of</a:t>
            </a:r>
            <a:r>
              <a:rPr lang="hr-HR" sz="2400" dirty="0">
                <a:latin typeface="Arial Narrow" panose="020B0606020202030204" pitchFamily="34" charset="0"/>
              </a:rPr>
              <a:t> </a:t>
            </a:r>
            <a:r>
              <a:rPr lang="hr-HR" sz="2400" dirty="0" err="1">
                <a:latin typeface="Arial Narrow" panose="020B0606020202030204" pitchFamily="34" charset="0"/>
              </a:rPr>
              <a:t>Organic</a:t>
            </a:r>
            <a:r>
              <a:rPr lang="hr-HR" sz="2400" dirty="0">
                <a:latin typeface="Arial Narrow" panose="020B0606020202030204" pitchFamily="34" charset="0"/>
              </a:rPr>
              <a:t> </a:t>
            </a:r>
            <a:r>
              <a:rPr lang="hr-HR" sz="2400" dirty="0" err="1">
                <a:latin typeface="Arial Narrow" panose="020B0606020202030204" pitchFamily="34" charset="0"/>
              </a:rPr>
              <a:t>Chemistry</a:t>
            </a:r>
            <a:r>
              <a:rPr lang="hr-HR" sz="2400" dirty="0">
                <a:latin typeface="Arial Narrow" panose="020B0606020202030204" pitchFamily="34" charset="0"/>
              </a:rPr>
              <a:t>, </a:t>
            </a:r>
            <a:r>
              <a:rPr lang="hr-HR" sz="2400" dirty="0" err="1">
                <a:latin typeface="Arial Narrow" panose="020B0606020202030204" pitchFamily="34" charset="0"/>
              </a:rPr>
              <a:t>Faculty</a:t>
            </a:r>
            <a:r>
              <a:rPr lang="hr-HR" sz="2400" dirty="0">
                <a:latin typeface="Arial Narrow" panose="020B0606020202030204" pitchFamily="34" charset="0"/>
              </a:rPr>
              <a:t> </a:t>
            </a:r>
            <a:r>
              <a:rPr lang="hr-HR" sz="2400" dirty="0" err="1">
                <a:latin typeface="Arial Narrow" panose="020B0606020202030204" pitchFamily="34" charset="0"/>
              </a:rPr>
              <a:t>of</a:t>
            </a:r>
            <a:r>
              <a:rPr lang="hr-HR" sz="2400" dirty="0">
                <a:latin typeface="Arial Narrow" panose="020B0606020202030204" pitchFamily="34" charset="0"/>
              </a:rPr>
              <a:t> Chemical </a:t>
            </a:r>
            <a:r>
              <a:rPr lang="hr-HR" sz="2400" dirty="0" err="1">
                <a:latin typeface="Arial Narrow" panose="020B0606020202030204" pitchFamily="34" charset="0"/>
              </a:rPr>
              <a:t>Engineering</a:t>
            </a:r>
            <a:r>
              <a:rPr lang="hr-HR" sz="2400" dirty="0">
                <a:latin typeface="Arial Narrow" panose="020B0606020202030204" pitchFamily="34" charset="0"/>
              </a:rPr>
              <a:t> </a:t>
            </a:r>
            <a:r>
              <a:rPr lang="hr-HR" sz="2400" dirty="0" err="1">
                <a:latin typeface="Arial Narrow" panose="020B0606020202030204" pitchFamily="34" charset="0"/>
              </a:rPr>
              <a:t>and</a:t>
            </a:r>
            <a:r>
              <a:rPr lang="hr-HR" sz="2400" dirty="0">
                <a:latin typeface="Arial Narrow" panose="020B0606020202030204" pitchFamily="34" charset="0"/>
              </a:rPr>
              <a:t> Technology, University </a:t>
            </a:r>
            <a:r>
              <a:rPr lang="hr-HR" sz="2400" dirty="0" err="1">
                <a:latin typeface="Arial Narrow" panose="020B0606020202030204" pitchFamily="34" charset="0"/>
              </a:rPr>
              <a:t>of</a:t>
            </a:r>
            <a:r>
              <a:rPr lang="hr-HR" sz="2400" dirty="0">
                <a:latin typeface="Arial Narrow" panose="020B0606020202030204" pitchFamily="34" charset="0"/>
              </a:rPr>
              <a:t> Zagreb, Marulićev trg 19, HR-10000 Zagreb, Croatia; </a:t>
            </a:r>
            <a:r>
              <a:rPr lang="hr-HR" sz="2400" dirty="0">
                <a:latin typeface="Arial Narrow" panose="020B0606020202030204" pitchFamily="34" charset="0"/>
                <a:hlinkClick r:id="rId22"/>
              </a:rPr>
              <a:t>mdragojev@fkit.hr</a:t>
            </a:r>
            <a:r>
              <a:rPr lang="hr-HR" sz="2400" dirty="0">
                <a:latin typeface="Arial Narrow" panose="020B0606020202030204" pitchFamily="34" charset="0"/>
              </a:rPr>
              <a:t>; </a:t>
            </a:r>
            <a:r>
              <a:rPr lang="hr-HR" sz="2400" dirty="0">
                <a:latin typeface="Arial Narrow" panose="020B0606020202030204" pitchFamily="34" charset="0"/>
                <a:hlinkClick r:id="rId23"/>
              </a:rPr>
              <a:t>iskoric@fkit.hr</a:t>
            </a:r>
            <a:r>
              <a:rPr lang="hr-HR" sz="2400" dirty="0">
                <a:latin typeface="Arial Narrow" panose="020B0606020202030204" pitchFamily="34" charset="0"/>
              </a:rPr>
              <a:t> </a:t>
            </a:r>
          </a:p>
        </p:txBody>
      </p:sp>
      <p:pic>
        <p:nvPicPr>
          <p:cNvPr id="1030" name="Picture 6" descr="Naslovnica - FKIT e-Campus v1">
            <a:extLst>
              <a:ext uri="{FF2B5EF4-FFF2-40B4-BE49-F238E27FC236}">
                <a16:creationId xmlns:a16="http://schemas.microsoft.com/office/drawing/2014/main" id="{F566C6D4-3352-411A-A53F-CB01E50902AB}"/>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1" r="74683" b="-1993"/>
          <a:stretch/>
        </p:blipFill>
        <p:spPr bwMode="auto">
          <a:xfrm>
            <a:off x="40031408" y="2316002"/>
            <a:ext cx="2844990" cy="32933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2" name="Table 211">
            <a:extLst>
              <a:ext uri="{FF2B5EF4-FFF2-40B4-BE49-F238E27FC236}">
                <a16:creationId xmlns:a16="http://schemas.microsoft.com/office/drawing/2014/main" id="{C124361D-EAC4-4161-9C60-A1D0BD695222}"/>
              </a:ext>
            </a:extLst>
          </p:cNvPr>
          <p:cNvGraphicFramePr>
            <a:graphicFrameLocks noGrp="1"/>
          </p:cNvGraphicFramePr>
          <p:nvPr>
            <p:extLst>
              <p:ext uri="{D42A27DB-BD31-4B8C-83A1-F6EECF244321}">
                <p14:modId xmlns:p14="http://schemas.microsoft.com/office/powerpoint/2010/main" val="2999086304"/>
              </p:ext>
            </p:extLst>
          </p:nvPr>
        </p:nvGraphicFramePr>
        <p:xfrm>
          <a:off x="461093" y="30847131"/>
          <a:ext cx="23160521" cy="13725654"/>
        </p:xfrm>
        <a:graphic>
          <a:graphicData uri="http://schemas.openxmlformats.org/drawingml/2006/table">
            <a:tbl>
              <a:tblPr>
                <a:tableStyleId>{B301B821-A1FF-4177-AEE7-76D212191A09}</a:tableStyleId>
              </a:tblPr>
              <a:tblGrid>
                <a:gridCol w="2430271">
                  <a:extLst>
                    <a:ext uri="{9D8B030D-6E8A-4147-A177-3AD203B41FA5}">
                      <a16:colId xmlns:a16="http://schemas.microsoft.com/office/drawing/2014/main" val="255680332"/>
                    </a:ext>
                  </a:extLst>
                </a:gridCol>
                <a:gridCol w="3920434">
                  <a:extLst>
                    <a:ext uri="{9D8B030D-6E8A-4147-A177-3AD203B41FA5}">
                      <a16:colId xmlns:a16="http://schemas.microsoft.com/office/drawing/2014/main" val="647854851"/>
                    </a:ext>
                  </a:extLst>
                </a:gridCol>
                <a:gridCol w="3175355">
                  <a:extLst>
                    <a:ext uri="{9D8B030D-6E8A-4147-A177-3AD203B41FA5}">
                      <a16:colId xmlns:a16="http://schemas.microsoft.com/office/drawing/2014/main" val="3202435350"/>
                    </a:ext>
                  </a:extLst>
                </a:gridCol>
                <a:gridCol w="3461285">
                  <a:extLst>
                    <a:ext uri="{9D8B030D-6E8A-4147-A177-3AD203B41FA5}">
                      <a16:colId xmlns:a16="http://schemas.microsoft.com/office/drawing/2014/main" val="1231633137"/>
                    </a:ext>
                  </a:extLst>
                </a:gridCol>
                <a:gridCol w="3596248">
                  <a:extLst>
                    <a:ext uri="{9D8B030D-6E8A-4147-A177-3AD203B41FA5}">
                      <a16:colId xmlns:a16="http://schemas.microsoft.com/office/drawing/2014/main" val="3779676443"/>
                    </a:ext>
                  </a:extLst>
                </a:gridCol>
                <a:gridCol w="3182287">
                  <a:extLst>
                    <a:ext uri="{9D8B030D-6E8A-4147-A177-3AD203B41FA5}">
                      <a16:colId xmlns:a16="http://schemas.microsoft.com/office/drawing/2014/main" val="2508820971"/>
                    </a:ext>
                  </a:extLst>
                </a:gridCol>
                <a:gridCol w="3394641">
                  <a:extLst>
                    <a:ext uri="{9D8B030D-6E8A-4147-A177-3AD203B41FA5}">
                      <a16:colId xmlns:a16="http://schemas.microsoft.com/office/drawing/2014/main" val="728857547"/>
                    </a:ext>
                  </a:extLst>
                </a:gridCol>
              </a:tblGrid>
              <a:tr h="1987278">
                <a:tc>
                  <a:txBody>
                    <a:bodyPr/>
                    <a:lstStyle/>
                    <a:p>
                      <a:pPr algn="ctr">
                        <a:lnSpc>
                          <a:spcPts val="1300"/>
                        </a:lnSpc>
                      </a:pPr>
                      <a:r>
                        <a:rPr lang="en-GB" sz="3600" dirty="0">
                          <a:effectLst/>
                          <a:latin typeface="Arial Black" panose="020B0A04020102020204" pitchFamily="34" charset="0"/>
                        </a:rPr>
                        <a:t>Catalyst</a:t>
                      </a:r>
                      <a:endParaRPr lang="hr-HR" sz="3600" dirty="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endParaRPr>
                    </a:p>
                  </a:txBody>
                  <a:tcPr marL="68580" marR="68580" marT="0" marB="0" anchor="ctr">
                    <a:solidFill>
                      <a:srgbClr val="EBEBEB"/>
                    </a:solidFill>
                  </a:tcPr>
                </a:tc>
                <a:tc>
                  <a:txBody>
                    <a:bodyPr/>
                    <a:lstStyle/>
                    <a:p>
                      <a:pPr indent="1170305" algn="l">
                        <a:lnSpc>
                          <a:spcPts val="1300"/>
                        </a:lnSpc>
                      </a:pPr>
                      <a:r>
                        <a:rPr lang="hr-HR" sz="3600" dirty="0">
                          <a:effectLst/>
                          <a:latin typeface="Arial Black" panose="020B0A04020102020204" pitchFamily="34" charset="0"/>
                        </a:rPr>
                        <a:t>S</a:t>
                      </a:r>
                      <a:r>
                        <a:rPr lang="en-GB" sz="3600" dirty="0" err="1">
                          <a:effectLst/>
                          <a:latin typeface="Arial Black" panose="020B0A04020102020204" pitchFamily="34" charset="0"/>
                        </a:rPr>
                        <a:t>ubstrate</a:t>
                      </a:r>
                      <a:endParaRPr lang="hr-HR" sz="3600" dirty="0">
                        <a:effectLst/>
                        <a:latin typeface="Arial Black" panose="020B0A04020102020204" pitchFamily="34" charset="0"/>
                      </a:endParaRPr>
                    </a:p>
                    <a:p>
                      <a:pPr indent="1170305" algn="l">
                        <a:lnSpc>
                          <a:spcPts val="1300"/>
                        </a:lnSpc>
                      </a:pPr>
                      <a:endParaRPr lang="hr-HR" sz="3600" dirty="0">
                        <a:effectLst/>
                        <a:latin typeface="Arial Black" panose="020B0A04020102020204" pitchFamily="34" charset="0"/>
                      </a:endParaRPr>
                    </a:p>
                    <a:p>
                      <a:pPr indent="1170305" algn="ctr">
                        <a:lnSpc>
                          <a:spcPts val="1300"/>
                        </a:lnSpc>
                      </a:pPr>
                      <a:endParaRPr lang="hr-HR" sz="3600" dirty="0">
                        <a:effectLst/>
                        <a:latin typeface="Arial Black" panose="020B0A04020102020204" pitchFamily="34" charset="0"/>
                      </a:endParaRPr>
                    </a:p>
                    <a:p>
                      <a:pPr indent="1170305" algn="ctr">
                        <a:lnSpc>
                          <a:spcPts val="1300"/>
                        </a:lnSpc>
                      </a:pPr>
                      <a:r>
                        <a:rPr lang="en-GB" sz="3600" dirty="0">
                          <a:effectLst/>
                          <a:latin typeface="Arial Black" panose="020B0A04020102020204" pitchFamily="34" charset="0"/>
                        </a:rPr>
                        <a:t> (S)</a:t>
                      </a:r>
                      <a:endParaRPr lang="hr-HR" sz="3600" dirty="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endParaRPr>
                    </a:p>
                  </a:txBody>
                  <a:tcPr marL="68580" marR="68580" marT="0" marB="0" anchor="ctr">
                    <a:solidFill>
                      <a:srgbClr val="EBEBEB"/>
                    </a:solidFill>
                  </a:tcPr>
                </a:tc>
                <a:tc>
                  <a:txBody>
                    <a:bodyPr/>
                    <a:lstStyle/>
                    <a:p>
                      <a:pPr algn="ctr">
                        <a:lnSpc>
                          <a:spcPts val="1300"/>
                        </a:lnSpc>
                      </a:pPr>
                      <a:r>
                        <a:rPr lang="en-GB" sz="3600" dirty="0">
                          <a:effectLst/>
                          <a:latin typeface="Arial Black" panose="020B0A04020102020204" pitchFamily="34" charset="0"/>
                        </a:rPr>
                        <a:t>c</a:t>
                      </a:r>
                      <a:r>
                        <a:rPr lang="en-GB" sz="3600" baseline="-25000" dirty="0">
                          <a:effectLst/>
                          <a:latin typeface="Arial Black" panose="020B0A04020102020204" pitchFamily="34" charset="0"/>
                        </a:rPr>
                        <a:t> </a:t>
                      </a:r>
                      <a:r>
                        <a:rPr lang="en-GB" sz="3600" dirty="0">
                          <a:effectLst/>
                          <a:latin typeface="Arial Black" panose="020B0A04020102020204" pitchFamily="34" charset="0"/>
                        </a:rPr>
                        <a:t>(mol dm</a:t>
                      </a:r>
                      <a:r>
                        <a:rPr lang="en-GB" sz="3600" baseline="30000" dirty="0">
                          <a:effectLst/>
                          <a:latin typeface="Arial Black" panose="020B0A04020102020204" pitchFamily="34" charset="0"/>
                        </a:rPr>
                        <a:t>-3</a:t>
                      </a:r>
                      <a:r>
                        <a:rPr lang="en-GB" sz="3600" dirty="0">
                          <a:effectLst/>
                          <a:latin typeface="Arial Black" panose="020B0A04020102020204" pitchFamily="34" charset="0"/>
                        </a:rPr>
                        <a:t>)</a:t>
                      </a:r>
                      <a:endParaRPr lang="hr-HR" sz="3600" dirty="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endParaRPr>
                    </a:p>
                  </a:txBody>
                  <a:tcPr marL="68580" marR="68580" marT="0" marB="0" anchor="ctr">
                    <a:solidFill>
                      <a:srgbClr val="EBEBEB"/>
                    </a:solidFill>
                  </a:tcPr>
                </a:tc>
                <a:tc>
                  <a:txBody>
                    <a:bodyPr/>
                    <a:lstStyle/>
                    <a:p>
                      <a:pPr algn="ctr">
                        <a:lnSpc>
                          <a:spcPts val="1300"/>
                        </a:lnSpc>
                      </a:pPr>
                      <a:r>
                        <a:rPr lang="en-GB" sz="3600" dirty="0" err="1">
                          <a:effectLst/>
                          <a:latin typeface="Arial Black" panose="020B0A04020102020204" pitchFamily="34" charset="0"/>
                        </a:rPr>
                        <a:t>c</a:t>
                      </a:r>
                      <a:r>
                        <a:rPr lang="en-GB" sz="3600" baseline="-25000" dirty="0" err="1">
                          <a:effectLst/>
                          <a:latin typeface="Arial Black" panose="020B0A04020102020204" pitchFamily="34" charset="0"/>
                        </a:rPr>
                        <a:t>cat</a:t>
                      </a:r>
                      <a:r>
                        <a:rPr lang="en-GB" sz="3600" baseline="-25000" dirty="0">
                          <a:effectLst/>
                          <a:latin typeface="Arial Black" panose="020B0A04020102020204" pitchFamily="34" charset="0"/>
                        </a:rPr>
                        <a:t> </a:t>
                      </a:r>
                      <a:br>
                        <a:rPr lang="hr-HR" sz="3600" baseline="-25000" dirty="0">
                          <a:effectLst/>
                          <a:latin typeface="Arial Black" panose="020B0A04020102020204" pitchFamily="34" charset="0"/>
                        </a:rPr>
                      </a:br>
                      <a:endParaRPr lang="hr-HR" sz="3600" baseline="-25000" dirty="0">
                        <a:effectLst/>
                        <a:latin typeface="Arial Black" panose="020B0A04020102020204" pitchFamily="34" charset="0"/>
                      </a:endParaRPr>
                    </a:p>
                    <a:p>
                      <a:pPr algn="ctr">
                        <a:lnSpc>
                          <a:spcPts val="1300"/>
                        </a:lnSpc>
                      </a:pPr>
                      <a:endParaRPr lang="hr-HR" sz="3600" baseline="-25000" dirty="0">
                        <a:effectLst/>
                        <a:latin typeface="Arial Black" panose="020B0A04020102020204" pitchFamily="34" charset="0"/>
                      </a:endParaRPr>
                    </a:p>
                    <a:p>
                      <a:pPr algn="ctr">
                        <a:lnSpc>
                          <a:spcPts val="1300"/>
                        </a:lnSpc>
                      </a:pPr>
                      <a:endParaRPr lang="hr-HR" sz="3600" baseline="-25000" dirty="0">
                        <a:effectLst/>
                        <a:latin typeface="Arial Black" panose="020B0A04020102020204" pitchFamily="34" charset="0"/>
                      </a:endParaRPr>
                    </a:p>
                    <a:p>
                      <a:pPr algn="ctr">
                        <a:lnSpc>
                          <a:spcPts val="1300"/>
                        </a:lnSpc>
                      </a:pPr>
                      <a:r>
                        <a:rPr lang="en-GB" sz="3600" dirty="0">
                          <a:effectLst/>
                          <a:latin typeface="Arial Black" panose="020B0A04020102020204" pitchFamily="34" charset="0"/>
                        </a:rPr>
                        <a:t>(mol dm</a:t>
                      </a:r>
                      <a:r>
                        <a:rPr lang="en-GB" sz="3600" baseline="30000" dirty="0">
                          <a:effectLst/>
                          <a:latin typeface="Arial Black" panose="020B0A04020102020204" pitchFamily="34" charset="0"/>
                        </a:rPr>
                        <a:t>-3</a:t>
                      </a:r>
                      <a:r>
                        <a:rPr lang="en-GB" sz="3600" dirty="0">
                          <a:effectLst/>
                          <a:latin typeface="Arial Black" panose="020B0A04020102020204" pitchFamily="34" charset="0"/>
                        </a:rPr>
                        <a:t>)</a:t>
                      </a:r>
                      <a:endParaRPr lang="hr-HR" sz="3600" dirty="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endParaRPr>
                    </a:p>
                  </a:txBody>
                  <a:tcPr marL="68580" marR="68580" marT="0" marB="0" anchor="ctr">
                    <a:solidFill>
                      <a:srgbClr val="EBEBEB"/>
                    </a:solidFill>
                  </a:tcPr>
                </a:tc>
                <a:tc>
                  <a:txBody>
                    <a:bodyPr/>
                    <a:lstStyle/>
                    <a:p>
                      <a:pPr algn="ctr">
                        <a:lnSpc>
                          <a:spcPts val="1300"/>
                        </a:lnSpc>
                      </a:pPr>
                      <a:r>
                        <a:rPr lang="en-GB" sz="3600" dirty="0">
                          <a:effectLst/>
                          <a:latin typeface="Arial Black" panose="020B0A04020102020204" pitchFamily="34" charset="0"/>
                        </a:rPr>
                        <a:t>r </a:t>
                      </a:r>
                      <a:br>
                        <a:rPr lang="hr-HR" sz="3600" dirty="0">
                          <a:effectLst/>
                          <a:latin typeface="Arial Black" panose="020B0A04020102020204" pitchFamily="34" charset="0"/>
                        </a:rPr>
                      </a:br>
                      <a:br>
                        <a:rPr lang="hr-HR" sz="3600" dirty="0">
                          <a:effectLst/>
                          <a:latin typeface="Arial Black" panose="020B0A04020102020204" pitchFamily="34" charset="0"/>
                        </a:rPr>
                      </a:br>
                      <a:br>
                        <a:rPr lang="hr-HR" sz="3600" dirty="0">
                          <a:effectLst/>
                          <a:latin typeface="Arial Black" panose="020B0A04020102020204" pitchFamily="34" charset="0"/>
                        </a:rPr>
                      </a:br>
                      <a:r>
                        <a:rPr lang="en-GB" sz="3600" dirty="0">
                          <a:effectLst/>
                          <a:latin typeface="Arial Black" panose="020B0A04020102020204" pitchFamily="34" charset="0"/>
                        </a:rPr>
                        <a:t>(mol dm</a:t>
                      </a:r>
                      <a:r>
                        <a:rPr lang="en-GB" sz="3600" baseline="30000" dirty="0">
                          <a:effectLst/>
                          <a:latin typeface="Arial Black" panose="020B0A04020102020204" pitchFamily="34" charset="0"/>
                        </a:rPr>
                        <a:t>-3</a:t>
                      </a:r>
                      <a:r>
                        <a:rPr lang="en-GB" sz="3600" dirty="0">
                          <a:effectLst/>
                          <a:latin typeface="Arial Black" panose="020B0A04020102020204" pitchFamily="34" charset="0"/>
                        </a:rPr>
                        <a:t> h</a:t>
                      </a:r>
                      <a:r>
                        <a:rPr lang="en-GB" sz="3600" baseline="30000" dirty="0">
                          <a:effectLst/>
                          <a:latin typeface="Arial Black" panose="020B0A04020102020204" pitchFamily="34" charset="0"/>
                        </a:rPr>
                        <a:t>-1</a:t>
                      </a:r>
                      <a:r>
                        <a:rPr lang="en-GB" sz="3600" dirty="0">
                          <a:effectLst/>
                          <a:latin typeface="Arial Black" panose="020B0A04020102020204" pitchFamily="34" charset="0"/>
                        </a:rPr>
                        <a:t>)</a:t>
                      </a:r>
                      <a:endParaRPr lang="hr-HR" sz="3600" dirty="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endParaRPr>
                    </a:p>
                  </a:txBody>
                  <a:tcPr marL="68580" marR="68580" marT="0" marB="0" anchor="ctr">
                    <a:solidFill>
                      <a:srgbClr val="EBEBEB"/>
                    </a:solidFill>
                  </a:tcPr>
                </a:tc>
                <a:tc>
                  <a:txBody>
                    <a:bodyPr/>
                    <a:lstStyle/>
                    <a:p>
                      <a:pPr algn="ctr">
                        <a:lnSpc>
                          <a:spcPts val="1300"/>
                        </a:lnSpc>
                      </a:pPr>
                      <a:r>
                        <a:rPr lang="en-GB" sz="3600" dirty="0">
                          <a:effectLst/>
                          <a:latin typeface="Arial Black" panose="020B0A04020102020204" pitchFamily="34" charset="0"/>
                        </a:rPr>
                        <a:t>Confidence</a:t>
                      </a:r>
                      <a:endParaRPr lang="hr-HR" sz="3600" dirty="0">
                        <a:effectLst/>
                        <a:latin typeface="Arial Black" panose="020B0A04020102020204" pitchFamily="34" charset="0"/>
                      </a:endParaRPr>
                    </a:p>
                    <a:p>
                      <a:pPr algn="ctr">
                        <a:lnSpc>
                          <a:spcPts val="1300"/>
                        </a:lnSpc>
                      </a:pPr>
                      <a:endParaRPr lang="hr-HR" sz="3600" dirty="0">
                        <a:effectLst/>
                        <a:latin typeface="Arial Black" panose="020B0A04020102020204" pitchFamily="34" charset="0"/>
                      </a:endParaRPr>
                    </a:p>
                    <a:p>
                      <a:pPr algn="ctr">
                        <a:lnSpc>
                          <a:spcPts val="1300"/>
                        </a:lnSpc>
                      </a:pPr>
                      <a:endParaRPr lang="hr-HR" sz="3600" dirty="0">
                        <a:effectLst/>
                        <a:latin typeface="Arial Black" panose="020B0A04020102020204" pitchFamily="34" charset="0"/>
                      </a:endParaRPr>
                    </a:p>
                    <a:p>
                      <a:pPr algn="ctr">
                        <a:lnSpc>
                          <a:spcPts val="1300"/>
                        </a:lnSpc>
                      </a:pPr>
                      <a:r>
                        <a:rPr lang="en-GB" sz="3600" dirty="0">
                          <a:effectLst/>
                          <a:latin typeface="Arial Black" panose="020B0A04020102020204" pitchFamily="34" charset="0"/>
                        </a:rPr>
                        <a:t> interval</a:t>
                      </a:r>
                      <a:endParaRPr lang="hr-HR" sz="3600" dirty="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endParaRPr>
                    </a:p>
                  </a:txBody>
                  <a:tcPr marL="68580" marR="68580" marT="0" marB="0" anchor="ctr">
                    <a:solidFill>
                      <a:srgbClr val="EBEBEB"/>
                    </a:solidFill>
                  </a:tcPr>
                </a:tc>
                <a:tc>
                  <a:txBody>
                    <a:bodyPr/>
                    <a:lstStyle/>
                    <a:p>
                      <a:pPr algn="ctr">
                        <a:lnSpc>
                          <a:spcPts val="1300"/>
                        </a:lnSpc>
                      </a:pPr>
                      <a:r>
                        <a:rPr lang="en-US" sz="3600" dirty="0">
                          <a:effectLst/>
                          <a:latin typeface="Arial Black" panose="020B0A04020102020204" pitchFamily="34" charset="0"/>
                        </a:rPr>
                        <a:t>k (h</a:t>
                      </a:r>
                      <a:r>
                        <a:rPr lang="en-US" sz="3600" baseline="30000" dirty="0">
                          <a:effectLst/>
                          <a:latin typeface="Arial Black" panose="020B0A04020102020204" pitchFamily="34" charset="0"/>
                        </a:rPr>
                        <a:t>-1</a:t>
                      </a:r>
                      <a:r>
                        <a:rPr lang="en-US" sz="3600" dirty="0">
                          <a:effectLst/>
                          <a:latin typeface="Arial Black" panose="020B0A04020102020204" pitchFamily="34" charset="0"/>
                        </a:rPr>
                        <a:t>)</a:t>
                      </a:r>
                      <a:endParaRPr lang="hr-HR" sz="3600" dirty="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endParaRPr>
                    </a:p>
                  </a:txBody>
                  <a:tcPr marL="68580" marR="68580" marT="0" marB="0" anchor="ctr">
                    <a:solidFill>
                      <a:srgbClr val="EBEBEB"/>
                    </a:solidFill>
                  </a:tcPr>
                </a:tc>
                <a:extLst>
                  <a:ext uri="{0D108BD9-81ED-4DB2-BD59-A6C34878D82A}">
                    <a16:rowId xmlns:a16="http://schemas.microsoft.com/office/drawing/2014/main" val="3437815088"/>
                  </a:ext>
                </a:extLst>
              </a:tr>
              <a:tr h="978198">
                <a:tc rowSpan="6">
                  <a:txBody>
                    <a:bodyPr/>
                    <a:lstStyle/>
                    <a:p>
                      <a:pPr algn="ctr">
                        <a:lnSpc>
                          <a:spcPts val="1300"/>
                        </a:lnSpc>
                      </a:pPr>
                      <a:r>
                        <a:rPr lang="en-GB" sz="5400" dirty="0">
                          <a:effectLst/>
                          <a:latin typeface="Arial Black" panose="020B0A04020102020204" pitchFamily="34" charset="0"/>
                        </a:rPr>
                        <a:t>CATIONIC</a:t>
                      </a:r>
                      <a:r>
                        <a:rPr lang="en-GB" sz="4800" dirty="0">
                          <a:effectLst/>
                          <a:latin typeface="Arial Black" panose="020B0A04020102020204" pitchFamily="34" charset="0"/>
                        </a:rPr>
                        <a:t> </a:t>
                      </a:r>
                      <a:endParaRPr lang="hr-HR" sz="4800" dirty="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endParaRPr>
                    </a:p>
                  </a:txBody>
                  <a:tcPr marL="68580" marR="68580" marT="0" marB="0" vert="vert270" anchor="ctr">
                    <a:solidFill>
                      <a:schemeClr val="accent4">
                        <a:lumMod val="40000"/>
                        <a:lumOff val="60000"/>
                      </a:schemeClr>
                    </a:solidFill>
                  </a:tcP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FH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0.00113</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11·10</a:t>
                      </a:r>
                      <a:r>
                        <a:rPr lang="en-GB" sz="3600" baseline="30000" dirty="0">
                          <a:effectLst/>
                          <a:latin typeface="Arial Narrow" panose="020B0606020202030204" pitchFamily="34" charset="0"/>
                        </a:rPr>
                        <a:t>-5</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8.61·10</a:t>
                      </a:r>
                      <a:r>
                        <a:rPr lang="en-GB" sz="3600" baseline="30000" dirty="0">
                          <a:effectLst/>
                          <a:latin typeface="Arial Narrow" panose="020B0606020202030204" pitchFamily="34" charset="0"/>
                        </a:rPr>
                        <a:t>-5</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8.31·10</a:t>
                      </a:r>
                      <a:r>
                        <a:rPr lang="en-GB" sz="3600" baseline="30000">
                          <a:effectLst/>
                          <a:latin typeface="Arial Narrow" panose="020B0606020202030204" pitchFamily="34" charset="0"/>
                        </a:rPr>
                        <a:t>-6</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rowSpan="3">
                  <a:txBody>
                    <a:bodyPr/>
                    <a:lstStyle/>
                    <a:p>
                      <a:pPr algn="ctr">
                        <a:lnSpc>
                          <a:spcPts val="1300"/>
                        </a:lnSpc>
                      </a:pPr>
                      <a:r>
                        <a:rPr lang="en-US" sz="3600">
                          <a:effectLst/>
                          <a:latin typeface="Arial Narrow" panose="020B0606020202030204" pitchFamily="34" charset="0"/>
                        </a:rPr>
                        <a:t>0.045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70533494"/>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rPr>
                        <a:t>FH</a:t>
                      </a:r>
                    </a:p>
                  </a:txBody>
                  <a:tcPr marL="68580" marR="68580" marT="0" marB="0" anchor="ctr"/>
                </a:tc>
                <a:tc>
                  <a:txBody>
                    <a:bodyPr/>
                    <a:lstStyle/>
                    <a:p>
                      <a:pPr algn="ctr">
                        <a:lnSpc>
                          <a:spcPts val="1300"/>
                        </a:lnSpc>
                      </a:pPr>
                      <a:r>
                        <a:rPr lang="en-GB" sz="3600" dirty="0">
                          <a:effectLst/>
                          <a:latin typeface="Arial Narrow" panose="020B0606020202030204" pitchFamily="34" charset="0"/>
                        </a:rPr>
                        <a:t>0.00225</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11·10</a:t>
                      </a:r>
                      <a:r>
                        <a:rPr lang="en-GB" sz="3600" baseline="30000" dirty="0">
                          <a:effectLst/>
                          <a:latin typeface="Arial Narrow" panose="020B0606020202030204" pitchFamily="34" charset="0"/>
                        </a:rPr>
                        <a:t>-5</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1.38·10</a:t>
                      </a:r>
                      <a:r>
                        <a:rPr lang="en-GB" sz="3600" baseline="30000">
                          <a:effectLst/>
                          <a:latin typeface="Arial Narrow" panose="020B0606020202030204" pitchFamily="34" charset="0"/>
                        </a:rPr>
                        <a:t>-4</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1.05·10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659605475"/>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FH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0.00450</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11·10</a:t>
                      </a:r>
                      <a:r>
                        <a:rPr lang="en-GB" sz="3600" baseline="30000" dirty="0">
                          <a:effectLst/>
                          <a:latin typeface="Arial Narrow" panose="020B0606020202030204" pitchFamily="34" charset="0"/>
                        </a:rPr>
                        <a:t>-5</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1.36·10</a:t>
                      </a:r>
                      <a:r>
                        <a:rPr lang="en-GB" sz="3600" baseline="30000">
                          <a:effectLst/>
                          <a:latin typeface="Arial Narrow" panose="020B0606020202030204" pitchFamily="34" charset="0"/>
                        </a:rPr>
                        <a:t>-4</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1.69·10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3596030983"/>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TH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0.00120</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11·10</a:t>
                      </a:r>
                      <a:r>
                        <a:rPr lang="en-GB" sz="3600" baseline="30000" dirty="0">
                          <a:effectLst/>
                          <a:latin typeface="Arial Narrow" panose="020B0606020202030204" pitchFamily="34" charset="0"/>
                        </a:rPr>
                        <a:t>-5</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1.59·10</a:t>
                      </a:r>
                      <a:r>
                        <a:rPr lang="en-GB" sz="3600" baseline="30000" dirty="0">
                          <a:effectLst/>
                          <a:latin typeface="Arial Narrow" panose="020B0606020202030204" pitchFamily="34" charset="0"/>
                        </a:rPr>
                        <a:t>-3</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1.19·10</a:t>
                      </a:r>
                      <a:r>
                        <a:rPr lang="en-GB" sz="3600" baseline="30000">
                          <a:effectLst/>
                          <a:latin typeface="Arial Narrow" panose="020B0606020202030204" pitchFamily="34" charset="0"/>
                        </a:rPr>
                        <a:t>-4</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rowSpan="3">
                  <a:txBody>
                    <a:bodyPr/>
                    <a:lstStyle/>
                    <a:p>
                      <a:pPr algn="ctr">
                        <a:lnSpc>
                          <a:spcPts val="1300"/>
                        </a:lnSpc>
                      </a:pPr>
                      <a:r>
                        <a:rPr lang="en-US" sz="3600">
                          <a:effectLst/>
                          <a:latin typeface="Arial Narrow" panose="020B0606020202030204" pitchFamily="34" charset="0"/>
                        </a:rPr>
                        <a:t>1.338</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155070080"/>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TH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0.00245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11·10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1.55·10</a:t>
                      </a:r>
                      <a:r>
                        <a:rPr lang="en-GB" sz="3600" baseline="30000" dirty="0">
                          <a:effectLst/>
                          <a:latin typeface="Arial Narrow" panose="020B0606020202030204" pitchFamily="34" charset="0"/>
                        </a:rPr>
                        <a:t>-3</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4.29·10</a:t>
                      </a:r>
                      <a:r>
                        <a:rPr lang="en-GB" sz="3600" baseline="30000">
                          <a:effectLst/>
                          <a:latin typeface="Arial Narrow" panose="020B0606020202030204" pitchFamily="34" charset="0"/>
                        </a:rPr>
                        <a:t>-4</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4197583061"/>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TH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0.00490</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11·10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7.17·10</a:t>
                      </a:r>
                      <a:r>
                        <a:rPr lang="en-GB" sz="3600" baseline="30000" dirty="0">
                          <a:effectLst/>
                          <a:latin typeface="Arial Narrow" panose="020B0606020202030204" pitchFamily="34" charset="0"/>
                        </a:rPr>
                        <a:t>-3</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6.02·10</a:t>
                      </a:r>
                      <a:r>
                        <a:rPr lang="en-GB" sz="3600" baseline="30000">
                          <a:effectLst/>
                          <a:latin typeface="Arial Narrow" panose="020B0606020202030204" pitchFamily="34" charset="0"/>
                        </a:rPr>
                        <a:t>-4</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3140957388"/>
                  </a:ext>
                </a:extLst>
              </a:tr>
              <a:tr h="978198">
                <a:tc rowSpan="6">
                  <a:txBody>
                    <a:bodyPr/>
                    <a:lstStyle/>
                    <a:p>
                      <a:pPr algn="ctr">
                        <a:lnSpc>
                          <a:spcPts val="1300"/>
                        </a:lnSpc>
                      </a:pPr>
                      <a:r>
                        <a:rPr lang="en-GB" sz="5400" dirty="0">
                          <a:effectLst/>
                          <a:latin typeface="Arial Black" panose="020B0A04020102020204" pitchFamily="34" charset="0"/>
                        </a:rPr>
                        <a:t>ANIONI</a:t>
                      </a:r>
                      <a:r>
                        <a:rPr lang="hr-HR" sz="5400" dirty="0">
                          <a:effectLst/>
                          <a:latin typeface="Arial Black" panose="020B0A04020102020204" pitchFamily="34" charset="0"/>
                        </a:rPr>
                        <a:t>C</a:t>
                      </a:r>
                      <a:endParaRPr lang="hr-HR" sz="5400" dirty="0">
                        <a:solidFill>
                          <a:srgbClr val="000000"/>
                        </a:solidFill>
                        <a:effectLst/>
                        <a:latin typeface="Arial Black" panose="020B0A04020102020204" pitchFamily="34" charset="0"/>
                        <a:ea typeface="SimSun" panose="02010600030101010101" pitchFamily="2" charset="-122"/>
                        <a:cs typeface="Times New Roman" panose="02020603050405020304" pitchFamily="18" charset="0"/>
                      </a:endParaRPr>
                    </a:p>
                  </a:txBody>
                  <a:tcPr marL="68580" marR="68580" marT="0" marB="0" vert="vert270" anchor="ctr">
                    <a:solidFill>
                      <a:schemeClr val="accent6">
                        <a:lumMod val="40000"/>
                        <a:lumOff val="60000"/>
                      </a:schemeClr>
                    </a:solidFill>
                  </a:tcP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FH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0.00113</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9.8·10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5.56·10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9.57·10</a:t>
                      </a:r>
                      <a:r>
                        <a:rPr lang="en-GB" sz="3600" baseline="30000" dirty="0">
                          <a:effectLst/>
                          <a:latin typeface="Arial Narrow" panose="020B0606020202030204" pitchFamily="34" charset="0"/>
                        </a:rPr>
                        <a:t>-7</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rowSpan="3">
                  <a:txBody>
                    <a:bodyPr/>
                    <a:lstStyle/>
                    <a:p>
                      <a:pPr algn="ctr">
                        <a:lnSpc>
                          <a:spcPts val="1300"/>
                        </a:lnSpc>
                      </a:pPr>
                      <a:r>
                        <a:rPr lang="en-US" sz="3600" dirty="0">
                          <a:effectLst/>
                          <a:latin typeface="Arial Narrow" panose="020B0606020202030204" pitchFamily="34" charset="0"/>
                        </a:rPr>
                        <a:t>0.052</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p>
                      <a:pPr algn="ctr">
                        <a:lnSpc>
                          <a:spcPts val="1300"/>
                        </a:lnSpc>
                      </a:pPr>
                      <a:r>
                        <a:rPr lang="en-US" sz="3600" dirty="0">
                          <a:effectLst/>
                          <a:latin typeface="Arial Narrow" panose="020B0606020202030204" pitchFamily="34" charset="0"/>
                        </a:rPr>
                        <a:t> </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998764798"/>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FH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0.00225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9.8·10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1.04·10</a:t>
                      </a:r>
                      <a:r>
                        <a:rPr lang="en-GB" sz="3600" baseline="30000">
                          <a:effectLst/>
                          <a:latin typeface="Arial Narrow" panose="020B0606020202030204" pitchFamily="34" charset="0"/>
                        </a:rPr>
                        <a:t>-4</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1.41·10</a:t>
                      </a:r>
                      <a:r>
                        <a:rPr lang="en-GB" sz="3600" baseline="30000" dirty="0">
                          <a:effectLst/>
                          <a:latin typeface="Arial Narrow" panose="020B0606020202030204" pitchFamily="34" charset="0"/>
                        </a:rPr>
                        <a:t>-5</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1446702648"/>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FH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0.00450</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9.8·10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2.50·10</a:t>
                      </a:r>
                      <a:r>
                        <a:rPr lang="en-GB" sz="3600" baseline="30000">
                          <a:effectLst/>
                          <a:latin typeface="Arial Narrow" panose="020B0606020202030204" pitchFamily="34" charset="0"/>
                        </a:rPr>
                        <a:t>-4</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5.79·10</a:t>
                      </a:r>
                      <a:r>
                        <a:rPr lang="en-GB" sz="3600" baseline="30000" dirty="0">
                          <a:effectLst/>
                          <a:latin typeface="Arial Narrow" panose="020B0606020202030204" pitchFamily="34" charset="0"/>
                        </a:rPr>
                        <a:t>-5</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139272973"/>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TH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0.00120</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9.8·10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2.83·10</a:t>
                      </a:r>
                      <a:r>
                        <a:rPr lang="en-GB" sz="3600" baseline="30000">
                          <a:effectLst/>
                          <a:latin typeface="Arial Narrow" panose="020B0606020202030204" pitchFamily="34" charset="0"/>
                        </a:rPr>
                        <a:t>-3</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7.14·10</a:t>
                      </a:r>
                      <a:r>
                        <a:rPr lang="en-GB" sz="3600" baseline="30000">
                          <a:effectLst/>
                          <a:latin typeface="Arial Narrow" panose="020B0606020202030204" pitchFamily="34" charset="0"/>
                        </a:rPr>
                        <a:t>-4</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rowSpan="3">
                  <a:txBody>
                    <a:bodyPr/>
                    <a:lstStyle/>
                    <a:p>
                      <a:pPr algn="ctr">
                        <a:lnSpc>
                          <a:spcPts val="1300"/>
                        </a:lnSpc>
                      </a:pPr>
                      <a:r>
                        <a:rPr lang="en-US" sz="3600" dirty="0">
                          <a:effectLst/>
                          <a:latin typeface="Arial Narrow" panose="020B0606020202030204" pitchFamily="34" charset="0"/>
                        </a:rPr>
                        <a:t>1.503</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335193605"/>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TH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0.00245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9.8·10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9.93·10</a:t>
                      </a:r>
                      <a:r>
                        <a:rPr lang="en-GB" sz="3600" baseline="30000">
                          <a:effectLst/>
                          <a:latin typeface="Arial Narrow" panose="020B0606020202030204" pitchFamily="34" charset="0"/>
                        </a:rPr>
                        <a:t>-3</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2.60·10</a:t>
                      </a:r>
                      <a:r>
                        <a:rPr lang="en-GB" sz="3600" baseline="30000" dirty="0">
                          <a:effectLst/>
                          <a:latin typeface="Arial Narrow" panose="020B0606020202030204" pitchFamily="34" charset="0"/>
                        </a:rPr>
                        <a:t>-4</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3657168456"/>
                  </a:ext>
                </a:extLst>
              </a:tr>
              <a:tr h="978198">
                <a:tc vMerge="1">
                  <a:txBody>
                    <a:bodyPr/>
                    <a:lstStyle/>
                    <a:p>
                      <a:pPr algn="ctr">
                        <a:lnSpc>
                          <a:spcPts val="1300"/>
                        </a:lnSpc>
                      </a:pP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hr-HR" sz="3600" i="1" dirty="0">
                          <a:solidFill>
                            <a:schemeClr val="dk1"/>
                          </a:solidFill>
                          <a:effectLst/>
                          <a:latin typeface="Arial Narrow" panose="020B0606020202030204" pitchFamily="34" charset="0"/>
                          <a:ea typeface="+mn-ea"/>
                          <a:cs typeface="+mn-cs"/>
                        </a:rPr>
                        <a:t>TH</a:t>
                      </a:r>
                      <a:endParaRPr lang="hr-HR" sz="3600" i="1"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0.00490</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9.8·10</a:t>
                      </a:r>
                      <a:r>
                        <a:rPr lang="en-GB" sz="3600" baseline="30000">
                          <a:effectLst/>
                          <a:latin typeface="Arial Narrow" panose="020B0606020202030204" pitchFamily="34" charset="0"/>
                        </a:rPr>
                        <a:t>-5</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a:effectLst/>
                          <a:latin typeface="Arial Narrow" panose="020B0606020202030204" pitchFamily="34" charset="0"/>
                        </a:rPr>
                        <a:t>6.57·10</a:t>
                      </a:r>
                      <a:r>
                        <a:rPr lang="en-GB" sz="3600" baseline="30000">
                          <a:effectLst/>
                          <a:latin typeface="Arial Narrow" panose="020B0606020202030204" pitchFamily="34" charset="0"/>
                        </a:rPr>
                        <a:t>-3</a:t>
                      </a:r>
                      <a:endParaRPr lang="hr-HR" sz="360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a:txBody>
                    <a:bodyPr/>
                    <a:lstStyle/>
                    <a:p>
                      <a:pPr algn="ctr">
                        <a:lnSpc>
                          <a:spcPts val="1300"/>
                        </a:lnSpc>
                      </a:pPr>
                      <a:r>
                        <a:rPr lang="en-GB" sz="3600" dirty="0">
                          <a:effectLst/>
                          <a:latin typeface="Arial Narrow" panose="020B0606020202030204" pitchFamily="34" charset="0"/>
                        </a:rPr>
                        <a:t>6.53·10</a:t>
                      </a:r>
                      <a:r>
                        <a:rPr lang="en-GB" sz="3600" baseline="30000" dirty="0">
                          <a:effectLst/>
                          <a:latin typeface="Arial Narrow" panose="020B0606020202030204" pitchFamily="34" charset="0"/>
                        </a:rPr>
                        <a:t>-4</a:t>
                      </a:r>
                      <a:endParaRPr lang="hr-HR" sz="3600" dirty="0">
                        <a:solidFill>
                          <a:srgbClr val="000000"/>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8580" marR="68580" marT="0" marB="0" anchor="ctr"/>
                </a:tc>
                <a:tc vMerge="1">
                  <a:txBody>
                    <a:bodyPr/>
                    <a:lstStyle/>
                    <a:p>
                      <a:endParaRPr lang="hr-HR"/>
                    </a:p>
                  </a:txBody>
                  <a:tcPr/>
                </a:tc>
                <a:extLst>
                  <a:ext uri="{0D108BD9-81ED-4DB2-BD59-A6C34878D82A}">
                    <a16:rowId xmlns:a16="http://schemas.microsoft.com/office/drawing/2014/main" val="606434589"/>
                  </a:ext>
                </a:extLst>
              </a:tr>
            </a:tbl>
          </a:graphicData>
        </a:graphic>
      </p:graphicFrame>
      <p:pic>
        <p:nvPicPr>
          <p:cNvPr id="160" name="Graphic 159" descr="Badge Tick with solid fill">
            <a:extLst>
              <a:ext uri="{FF2B5EF4-FFF2-40B4-BE49-F238E27FC236}">
                <a16:creationId xmlns:a16="http://schemas.microsoft.com/office/drawing/2014/main" id="{618049A7-D54F-4E18-A142-665A59DF45FB}"/>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2333942" y="42821820"/>
            <a:ext cx="1892132" cy="1892132"/>
          </a:xfrm>
          <a:prstGeom prst="rect">
            <a:avLst/>
          </a:prstGeom>
        </p:spPr>
      </p:pic>
      <p:pic>
        <p:nvPicPr>
          <p:cNvPr id="217" name="Picture 216" descr="Chart, scatter chart&#10;&#10;Description automatically generated">
            <a:extLst>
              <a:ext uri="{FF2B5EF4-FFF2-40B4-BE49-F238E27FC236}">
                <a16:creationId xmlns:a16="http://schemas.microsoft.com/office/drawing/2014/main" id="{EC391F1E-51B0-4571-81D7-D46D564A59AA}"/>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4729707" y="28447182"/>
            <a:ext cx="7639385" cy="6164781"/>
          </a:xfrm>
          <a:prstGeom prst="rect">
            <a:avLst/>
          </a:prstGeom>
        </p:spPr>
      </p:pic>
      <p:pic>
        <p:nvPicPr>
          <p:cNvPr id="219" name="Picture 218" descr="Chart, scatter chart&#10;&#10;Description automatically generated">
            <a:extLst>
              <a:ext uri="{FF2B5EF4-FFF2-40B4-BE49-F238E27FC236}">
                <a16:creationId xmlns:a16="http://schemas.microsoft.com/office/drawing/2014/main" id="{274C0A9C-159E-467A-9961-7C8AB407AF8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598048" y="28453141"/>
            <a:ext cx="7632000" cy="6158822"/>
          </a:xfrm>
          <a:prstGeom prst="rect">
            <a:avLst/>
          </a:prstGeom>
        </p:spPr>
      </p:pic>
      <p:sp>
        <p:nvSpPr>
          <p:cNvPr id="1027" name="TextBox 1026">
            <a:extLst>
              <a:ext uri="{FF2B5EF4-FFF2-40B4-BE49-F238E27FC236}">
                <a16:creationId xmlns:a16="http://schemas.microsoft.com/office/drawing/2014/main" id="{0B97DE98-F562-498C-BD08-5A4C2413D6A5}"/>
              </a:ext>
            </a:extLst>
          </p:cNvPr>
          <p:cNvSpPr txBox="1"/>
          <p:nvPr/>
        </p:nvSpPr>
        <p:spPr>
          <a:xfrm>
            <a:off x="8671" y="50368137"/>
            <a:ext cx="29015675" cy="646331"/>
          </a:xfrm>
          <a:prstGeom prst="rect">
            <a:avLst/>
          </a:prstGeom>
          <a:noFill/>
        </p:spPr>
        <p:txBody>
          <a:bodyPr wrap="square" rtlCol="0">
            <a:spAutoFit/>
          </a:bodyPr>
          <a:lstStyle/>
          <a:p>
            <a:r>
              <a:rPr lang="hr-HR" dirty="0" err="1">
                <a:latin typeface="Arial Narrow" panose="020B0606020202030204" pitchFamily="34" charset="0"/>
              </a:rPr>
              <a:t>References</a:t>
            </a:r>
            <a:r>
              <a:rPr lang="hr-HR" dirty="0">
                <a:latin typeface="Arial Narrow" panose="020B0606020202030204" pitchFamily="34" charset="0"/>
              </a:rPr>
              <a:t>:</a:t>
            </a:r>
          </a:p>
          <a:p>
            <a:r>
              <a:rPr lang="hr-HR" dirty="0">
                <a:latin typeface="Arial Narrow" panose="020B0606020202030204" pitchFamily="34" charset="0"/>
              </a:rPr>
              <a:t>* </a:t>
            </a:r>
            <a:r>
              <a:rPr lang="hr-HR" dirty="0" err="1">
                <a:latin typeface="Arial Narrow" panose="020B0606020202030204" pitchFamily="34" charset="0"/>
              </a:rPr>
              <a:t>Mlakić</a:t>
            </a:r>
            <a:r>
              <a:rPr lang="hr-HR" dirty="0">
                <a:latin typeface="Arial Narrow" panose="020B0606020202030204" pitchFamily="34" charset="0"/>
              </a:rPr>
              <a:t>, M.; Šalić, A.; Bačić, M.; Zelić, B.; </a:t>
            </a:r>
            <a:r>
              <a:rPr lang="hr-HR" dirty="0" err="1">
                <a:latin typeface="Arial Narrow" panose="020B0606020202030204" pitchFamily="34" charset="0"/>
              </a:rPr>
              <a:t>Šagud</a:t>
            </a:r>
            <a:r>
              <a:rPr lang="hr-HR" dirty="0">
                <a:latin typeface="Arial Narrow" panose="020B0606020202030204" pitchFamily="34" charset="0"/>
              </a:rPr>
              <a:t>, I.; </a:t>
            </a:r>
            <a:r>
              <a:rPr lang="hr-HR" dirty="0" err="1">
                <a:latin typeface="Arial Narrow" panose="020B0606020202030204" pitchFamily="34" charset="0"/>
              </a:rPr>
              <a:t>Horváth</a:t>
            </a:r>
            <a:r>
              <a:rPr lang="hr-HR" dirty="0">
                <a:latin typeface="Arial Narrow" panose="020B0606020202030204" pitchFamily="34" charset="0"/>
              </a:rPr>
              <a:t>, O.; Škorić, I. </a:t>
            </a:r>
            <a:r>
              <a:rPr lang="hr-HR" dirty="0" err="1">
                <a:latin typeface="Arial Narrow" panose="020B0606020202030204" pitchFamily="34" charset="0"/>
              </a:rPr>
              <a:t>Photocatalytic</a:t>
            </a:r>
            <a:r>
              <a:rPr lang="hr-HR" dirty="0">
                <a:latin typeface="Arial Narrow" panose="020B0606020202030204" pitchFamily="34" charset="0"/>
              </a:rPr>
              <a:t> </a:t>
            </a:r>
            <a:r>
              <a:rPr lang="hr-HR" dirty="0" err="1">
                <a:latin typeface="Arial Narrow" panose="020B0606020202030204" pitchFamily="34" charset="0"/>
              </a:rPr>
              <a:t>Oxygenation</a:t>
            </a:r>
            <a:r>
              <a:rPr lang="hr-HR" dirty="0">
                <a:latin typeface="Arial Narrow" panose="020B0606020202030204" pitchFamily="34" charset="0"/>
              </a:rPr>
              <a:t> </a:t>
            </a:r>
            <a:r>
              <a:rPr lang="hr-HR" dirty="0" err="1">
                <a:latin typeface="Arial Narrow" panose="020B0606020202030204" pitchFamily="34" charset="0"/>
              </a:rPr>
              <a:t>of</a:t>
            </a:r>
            <a:r>
              <a:rPr lang="hr-HR" dirty="0">
                <a:latin typeface="Arial Narrow" panose="020B0606020202030204" pitchFamily="34" charset="0"/>
              </a:rPr>
              <a:t> </a:t>
            </a:r>
            <a:r>
              <a:rPr lang="hr-HR" dirty="0" err="1">
                <a:latin typeface="Arial Narrow" panose="020B0606020202030204" pitchFamily="34" charset="0"/>
              </a:rPr>
              <a:t>Heterostilbenes</a:t>
            </a:r>
            <a:r>
              <a:rPr lang="hr-HR" dirty="0">
                <a:latin typeface="Arial Narrow" panose="020B0606020202030204" pitchFamily="34" charset="0"/>
              </a:rPr>
              <a:t>—</a:t>
            </a:r>
            <a:r>
              <a:rPr lang="hr-HR" dirty="0" err="1">
                <a:latin typeface="Arial Narrow" panose="020B0606020202030204" pitchFamily="34" charset="0"/>
              </a:rPr>
              <a:t>Batch</a:t>
            </a:r>
            <a:r>
              <a:rPr lang="hr-HR" dirty="0">
                <a:latin typeface="Arial Narrow" panose="020B0606020202030204" pitchFamily="34" charset="0"/>
              </a:rPr>
              <a:t> </a:t>
            </a:r>
            <a:r>
              <a:rPr lang="hr-HR" dirty="0" err="1">
                <a:latin typeface="Arial Narrow" panose="020B0606020202030204" pitchFamily="34" charset="0"/>
              </a:rPr>
              <a:t>versus</a:t>
            </a:r>
            <a:r>
              <a:rPr lang="hr-HR" dirty="0">
                <a:latin typeface="Arial Narrow" panose="020B0606020202030204" pitchFamily="34" charset="0"/>
              </a:rPr>
              <a:t> </a:t>
            </a:r>
            <a:r>
              <a:rPr lang="hr-HR" dirty="0" err="1">
                <a:latin typeface="Arial Narrow" panose="020B0606020202030204" pitchFamily="34" charset="0"/>
              </a:rPr>
              <a:t>Microflow</a:t>
            </a:r>
            <a:r>
              <a:rPr lang="hr-HR" dirty="0">
                <a:latin typeface="Arial Narrow" panose="020B0606020202030204" pitchFamily="34" charset="0"/>
              </a:rPr>
              <a:t> </a:t>
            </a:r>
            <a:r>
              <a:rPr lang="hr-HR" dirty="0" err="1">
                <a:latin typeface="Arial Narrow" panose="020B0606020202030204" pitchFamily="34" charset="0"/>
              </a:rPr>
              <a:t>Reactor</a:t>
            </a:r>
            <a:r>
              <a:rPr lang="hr-HR" dirty="0">
                <a:latin typeface="Arial Narrow" panose="020B0606020202030204" pitchFamily="34" charset="0"/>
              </a:rPr>
              <a:t>. </a:t>
            </a:r>
            <a:r>
              <a:rPr lang="hr-HR" dirty="0" err="1">
                <a:latin typeface="Arial Narrow" panose="020B0606020202030204" pitchFamily="34" charset="0"/>
              </a:rPr>
              <a:t>Catalysts</a:t>
            </a:r>
            <a:r>
              <a:rPr lang="hr-HR" dirty="0">
                <a:latin typeface="Arial Narrow" panose="020B0606020202030204" pitchFamily="34" charset="0"/>
              </a:rPr>
              <a:t> 2021, 11, 395. </a:t>
            </a:r>
          </a:p>
        </p:txBody>
      </p:sp>
      <p:pic>
        <p:nvPicPr>
          <p:cNvPr id="1031" name="Picture 1030" descr="Shape&#10;&#10;Description automatically generated with medium confidence">
            <a:extLst>
              <a:ext uri="{FF2B5EF4-FFF2-40B4-BE49-F238E27FC236}">
                <a16:creationId xmlns:a16="http://schemas.microsoft.com/office/drawing/2014/main" id="{E731E15E-0B27-4672-B6C7-9E0A251DDF5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42079" y="23174623"/>
            <a:ext cx="7056000" cy="3161515"/>
          </a:xfrm>
          <a:prstGeom prst="rect">
            <a:avLst/>
          </a:prstGeom>
        </p:spPr>
      </p:pic>
      <p:pic>
        <p:nvPicPr>
          <p:cNvPr id="1033" name="Picture 1032" descr="Shape&#10;&#10;Description automatically generated with medium confidence">
            <a:extLst>
              <a:ext uri="{FF2B5EF4-FFF2-40B4-BE49-F238E27FC236}">
                <a16:creationId xmlns:a16="http://schemas.microsoft.com/office/drawing/2014/main" id="{9E49EF14-FF26-4742-BCB2-E2A771DDDF1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4418524" y="23180481"/>
            <a:ext cx="8891700" cy="4708892"/>
          </a:xfrm>
          <a:prstGeom prst="rect">
            <a:avLst/>
          </a:prstGeom>
        </p:spPr>
      </p:pic>
    </p:spTree>
    <p:extLst>
      <p:ext uri="{BB962C8B-B14F-4D97-AF65-F5344CB8AC3E}">
        <p14:creationId xmlns:p14="http://schemas.microsoft.com/office/powerpoint/2010/main" val="34524779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30222</TotalTime>
  <Words>872</Words>
  <Application>Microsoft Office PowerPoint</Application>
  <PresentationFormat>Custom</PresentationFormat>
  <Paragraphs>142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Arial Narrow</vt:lpstr>
      <vt:lpstr>Calibri</vt:lpstr>
      <vt:lpstr>Calibri Light</vt:lpstr>
      <vt:lpstr>Palatino Linotype</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Matea Bacic</dc:creator>
  <cp:lastModifiedBy>Matea Bacic</cp:lastModifiedBy>
  <cp:revision>106</cp:revision>
  <dcterms:created xsi:type="dcterms:W3CDTF">2021-03-07T14:57:36Z</dcterms:created>
  <dcterms:modified xsi:type="dcterms:W3CDTF">2021-04-06T10:21:32Z</dcterms:modified>
</cp:coreProperties>
</file>