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5" r:id="rId3"/>
    <p:sldId id="274" r:id="rId4"/>
    <p:sldId id="276" r:id="rId5"/>
    <p:sldId id="282" r:id="rId6"/>
    <p:sldId id="281" r:id="rId7"/>
    <p:sldId id="290" r:id="rId8"/>
    <p:sldId id="280" r:id="rId9"/>
    <p:sldId id="289" r:id="rId10"/>
    <p:sldId id="285" r:id="rId11"/>
    <p:sldId id="293" r:id="rId12"/>
    <p:sldId id="284" r:id="rId13"/>
    <p:sldId id="286" r:id="rId14"/>
    <p:sldId id="288" r:id="rId15"/>
    <p:sldId id="287" r:id="rId16"/>
    <p:sldId id="295" r:id="rId17"/>
    <p:sldId id="291" r:id="rId18"/>
    <p:sldId id="294" r:id="rId19"/>
    <p:sldId id="279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59"/>
    <a:srgbClr val="B4C7E7"/>
    <a:srgbClr val="C8C5BD"/>
    <a:srgbClr val="DEB02C"/>
    <a:srgbClr val="708FC8"/>
    <a:srgbClr val="FEAF11"/>
    <a:srgbClr val="1A7B7C"/>
    <a:srgbClr val="EAEAEA"/>
    <a:srgbClr val="FCFB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9AC07-BF31-483E-5F1D-80F7989D2F48}" v="125" dt="2021-03-31T09:34:55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9" autoAdjust="0"/>
    <p:restoredTop sz="94660"/>
  </p:normalViewPr>
  <p:slideViewPr>
    <p:cSldViewPr snapToGrid="0">
      <p:cViewPr>
        <p:scale>
          <a:sx n="73" d="100"/>
          <a:sy n="73" d="100"/>
        </p:scale>
        <p:origin x="10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Fatehifar" userId="S::maryam.fatehifar@manchester.ac.uk::d3949db3-3fb1-4c28-8f4a-d6e54add5c53" providerId="AD" clId="Web-{BD69AC07-BF31-483E-5F1D-80F7989D2F48}"/>
    <pc:docChg chg="modSld">
      <pc:chgData name="Maryam Fatehifar" userId="S::maryam.fatehifar@manchester.ac.uk::d3949db3-3fb1-4c28-8f4a-d6e54add5c53" providerId="AD" clId="Web-{BD69AC07-BF31-483E-5F1D-80F7989D2F48}" dt="2021-03-31T09:34:55.639" v="71" actId="20577"/>
      <pc:docMkLst>
        <pc:docMk/>
      </pc:docMkLst>
      <pc:sldChg chg="delSp modSp">
        <pc:chgData name="Maryam Fatehifar" userId="S::maryam.fatehifar@manchester.ac.uk::d3949db3-3fb1-4c28-8f4a-d6e54add5c53" providerId="AD" clId="Web-{BD69AC07-BF31-483E-5F1D-80F7989D2F48}" dt="2021-03-31T09:32:11.291" v="45" actId="14100"/>
        <pc:sldMkLst>
          <pc:docMk/>
          <pc:sldMk cId="2008605295" sldId="256"/>
        </pc:sldMkLst>
        <pc:spChg chg="mod">
          <ac:chgData name="Maryam Fatehifar" userId="S::maryam.fatehifar@manchester.ac.uk::d3949db3-3fb1-4c28-8f4a-d6e54add5c53" providerId="AD" clId="Web-{BD69AC07-BF31-483E-5F1D-80F7989D2F48}" dt="2021-03-31T09:32:11.291" v="45" actId="14100"/>
          <ac:spMkLst>
            <pc:docMk/>
            <pc:sldMk cId="2008605295" sldId="256"/>
            <ac:spMk id="4" creationId="{00000000-0000-0000-0000-000000000000}"/>
          </ac:spMkLst>
        </pc:spChg>
        <pc:spChg chg="del mod">
          <ac:chgData name="Maryam Fatehifar" userId="S::maryam.fatehifar@manchester.ac.uk::d3949db3-3fb1-4c28-8f4a-d6e54add5c53" providerId="AD" clId="Web-{BD69AC07-BF31-483E-5F1D-80F7989D2F48}" dt="2021-03-31T09:30:56.711" v="33"/>
          <ac:spMkLst>
            <pc:docMk/>
            <pc:sldMk cId="2008605295" sldId="256"/>
            <ac:spMk id="5" creationId="{00000000-0000-0000-0000-000000000000}"/>
          </ac:spMkLst>
        </pc:spChg>
      </pc:sldChg>
      <pc:sldChg chg="modSp">
        <pc:chgData name="Maryam Fatehifar" userId="S::maryam.fatehifar@manchester.ac.uk::d3949db3-3fb1-4c28-8f4a-d6e54add5c53" providerId="AD" clId="Web-{BD69AC07-BF31-483E-5F1D-80F7989D2F48}" dt="2021-03-31T09:34:55.639" v="71" actId="20577"/>
        <pc:sldMkLst>
          <pc:docMk/>
          <pc:sldMk cId="2099526233" sldId="258"/>
        </pc:sldMkLst>
        <pc:spChg chg="mod">
          <ac:chgData name="Maryam Fatehifar" userId="S::maryam.fatehifar@manchester.ac.uk::d3949db3-3fb1-4c28-8f4a-d6e54add5c53" providerId="AD" clId="Web-{BD69AC07-BF31-483E-5F1D-80F7989D2F48}" dt="2021-03-31T09:34:55.639" v="71" actId="20577"/>
          <ac:spMkLst>
            <pc:docMk/>
            <pc:sldMk cId="2099526233" sldId="258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E4E19-4D3F-4088-B941-41AA9AA58C4C}" type="doc">
      <dgm:prSet loTypeId="urn:microsoft.com/office/officeart/2005/8/layout/funnel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9459C11-0DB2-41DE-BE82-11EB70EE4CFD}">
      <dgm:prSet phldrT="[Text]" custT="1"/>
      <dgm:spPr/>
      <dgm:t>
        <a:bodyPr/>
        <a:lstStyle/>
        <a:p>
          <a:r>
            <a:rPr lang="en-GB" sz="1200" b="1" dirty="0"/>
            <a:t>Technology</a:t>
          </a:r>
        </a:p>
      </dgm:t>
    </dgm:pt>
    <dgm:pt modelId="{9C550598-A6EC-426A-ADC5-23261C2CD16C}" type="parTrans" cxnId="{8EDE880B-6EAB-4095-ADE8-99D41778FD57}">
      <dgm:prSet/>
      <dgm:spPr/>
      <dgm:t>
        <a:bodyPr/>
        <a:lstStyle/>
        <a:p>
          <a:endParaRPr lang="en-GB"/>
        </a:p>
      </dgm:t>
    </dgm:pt>
    <dgm:pt modelId="{10357CC5-D5B9-4B59-852F-2BA2E8DF8158}" type="sibTrans" cxnId="{8EDE880B-6EAB-4095-ADE8-99D41778FD57}">
      <dgm:prSet/>
      <dgm:spPr/>
      <dgm:t>
        <a:bodyPr/>
        <a:lstStyle/>
        <a:p>
          <a:endParaRPr lang="en-GB"/>
        </a:p>
      </dgm:t>
    </dgm:pt>
    <dgm:pt modelId="{26DE16FF-D4C8-441B-A2DB-47227E7C0946}">
      <dgm:prSet phldrT="[Text]" custT="1"/>
      <dgm:spPr/>
      <dgm:t>
        <a:bodyPr/>
        <a:lstStyle/>
        <a:p>
          <a:r>
            <a:rPr lang="en-GB" sz="1200" b="1" dirty="0"/>
            <a:t>Engineering</a:t>
          </a:r>
        </a:p>
      </dgm:t>
    </dgm:pt>
    <dgm:pt modelId="{F1256E85-178A-44FF-9749-EF3596DD248F}" type="parTrans" cxnId="{98F86A0B-E79A-42F0-BCDB-0190F31B65F5}">
      <dgm:prSet/>
      <dgm:spPr/>
      <dgm:t>
        <a:bodyPr/>
        <a:lstStyle/>
        <a:p>
          <a:endParaRPr lang="en-GB"/>
        </a:p>
      </dgm:t>
    </dgm:pt>
    <dgm:pt modelId="{F9EB0C28-3EAF-4B2D-A22A-9E2BBC9F12AC}" type="sibTrans" cxnId="{98F86A0B-E79A-42F0-BCDB-0190F31B65F5}">
      <dgm:prSet/>
      <dgm:spPr/>
      <dgm:t>
        <a:bodyPr/>
        <a:lstStyle/>
        <a:p>
          <a:endParaRPr lang="en-GB"/>
        </a:p>
      </dgm:t>
    </dgm:pt>
    <dgm:pt modelId="{AC22A753-A0CE-4250-85BF-D8FA129582FA}">
      <dgm:prSet phldrT="[Text]" custT="1"/>
      <dgm:spPr/>
      <dgm:t>
        <a:bodyPr/>
        <a:lstStyle/>
        <a:p>
          <a:r>
            <a:rPr lang="en-GB" sz="1200" b="1" dirty="0"/>
            <a:t>Natural Science</a:t>
          </a:r>
        </a:p>
      </dgm:t>
    </dgm:pt>
    <dgm:pt modelId="{D62500A5-2E47-4379-9423-5774BC32087A}" type="parTrans" cxnId="{144DC24E-96C4-41C9-83FE-5DBA942AAB7C}">
      <dgm:prSet/>
      <dgm:spPr/>
      <dgm:t>
        <a:bodyPr/>
        <a:lstStyle/>
        <a:p>
          <a:endParaRPr lang="en-GB"/>
        </a:p>
      </dgm:t>
    </dgm:pt>
    <dgm:pt modelId="{E68232BD-57DE-4E48-B7B9-CC02B66CBC1A}" type="sibTrans" cxnId="{144DC24E-96C4-41C9-83FE-5DBA942AAB7C}">
      <dgm:prSet/>
      <dgm:spPr/>
      <dgm:t>
        <a:bodyPr/>
        <a:lstStyle/>
        <a:p>
          <a:endParaRPr lang="en-GB"/>
        </a:p>
      </dgm:t>
    </dgm:pt>
    <dgm:pt modelId="{85636769-6873-4D56-A8BC-6DDF892E63AC}">
      <dgm:prSet phldrT="[Text]" custT="1"/>
      <dgm:spPr/>
      <dgm:t>
        <a:bodyPr/>
        <a:lstStyle/>
        <a:p>
          <a:r>
            <a:rPr lang="en-GB" sz="1600" b="1" u="sng" dirty="0"/>
            <a:t>Biomedical Technology</a:t>
          </a:r>
        </a:p>
        <a:p>
          <a:r>
            <a:rPr lang="en-GB" sz="1200" b="1" dirty="0"/>
            <a:t>prediction, diagnosis, and treatment of various inherited and acquired illnesses.</a:t>
          </a:r>
        </a:p>
      </dgm:t>
    </dgm:pt>
    <dgm:pt modelId="{6A5BCC4B-D663-4BE4-81DC-291A7E6DC0F2}" type="parTrans" cxnId="{8A9A8B25-2F94-40CA-9EC2-34144120E185}">
      <dgm:prSet/>
      <dgm:spPr/>
      <dgm:t>
        <a:bodyPr/>
        <a:lstStyle/>
        <a:p>
          <a:endParaRPr lang="en-GB"/>
        </a:p>
      </dgm:t>
    </dgm:pt>
    <dgm:pt modelId="{2448F3A8-0560-40E5-9D23-417141E305B9}" type="sibTrans" cxnId="{8A9A8B25-2F94-40CA-9EC2-34144120E185}">
      <dgm:prSet/>
      <dgm:spPr/>
      <dgm:t>
        <a:bodyPr/>
        <a:lstStyle/>
        <a:p>
          <a:endParaRPr lang="en-GB"/>
        </a:p>
      </dgm:t>
    </dgm:pt>
    <dgm:pt modelId="{0BA59671-8A29-41B9-ACD7-25283CE3F00D}" type="pres">
      <dgm:prSet presAssocID="{CFEE4E19-4D3F-4088-B941-41AA9AA58C4C}" presName="Name0" presStyleCnt="0">
        <dgm:presLayoutVars>
          <dgm:chMax val="4"/>
          <dgm:resizeHandles val="exact"/>
        </dgm:presLayoutVars>
      </dgm:prSet>
      <dgm:spPr/>
    </dgm:pt>
    <dgm:pt modelId="{3E595ED3-82A9-4EC5-8394-E823D505E52D}" type="pres">
      <dgm:prSet presAssocID="{CFEE4E19-4D3F-4088-B941-41AA9AA58C4C}" presName="ellipse" presStyleLbl="trBgShp" presStyleIdx="0" presStyleCnt="1"/>
      <dgm:spPr/>
    </dgm:pt>
    <dgm:pt modelId="{EDC54FCE-E2FB-41AE-946A-2BDCCEBDDBBD}" type="pres">
      <dgm:prSet presAssocID="{CFEE4E19-4D3F-4088-B941-41AA9AA58C4C}" presName="arrow1" presStyleLbl="fgShp" presStyleIdx="0" presStyleCnt="1"/>
      <dgm:spPr/>
    </dgm:pt>
    <dgm:pt modelId="{F36FBE78-2872-4828-9216-CDBFA63A6F65}" type="pres">
      <dgm:prSet presAssocID="{CFEE4E19-4D3F-4088-B941-41AA9AA58C4C}" presName="rectangle" presStyleLbl="revTx" presStyleIdx="0" presStyleCnt="1" custLinFactNeighborX="2811" custLinFactNeighborY="27306">
        <dgm:presLayoutVars>
          <dgm:bulletEnabled val="1"/>
        </dgm:presLayoutVars>
      </dgm:prSet>
      <dgm:spPr/>
    </dgm:pt>
    <dgm:pt modelId="{D8C3C3C4-2F3B-465C-8B04-7B5E6417FA84}" type="pres">
      <dgm:prSet presAssocID="{26DE16FF-D4C8-441B-A2DB-47227E7C0946}" presName="item1" presStyleLbl="node1" presStyleIdx="0" presStyleCnt="3">
        <dgm:presLayoutVars>
          <dgm:bulletEnabled val="1"/>
        </dgm:presLayoutVars>
      </dgm:prSet>
      <dgm:spPr/>
    </dgm:pt>
    <dgm:pt modelId="{4F05AED2-31C1-4D08-8D3E-42C55CF23A42}" type="pres">
      <dgm:prSet presAssocID="{AC22A753-A0CE-4250-85BF-D8FA129582FA}" presName="item2" presStyleLbl="node1" presStyleIdx="1" presStyleCnt="3">
        <dgm:presLayoutVars>
          <dgm:bulletEnabled val="1"/>
        </dgm:presLayoutVars>
      </dgm:prSet>
      <dgm:spPr/>
    </dgm:pt>
    <dgm:pt modelId="{E476A60C-E6B0-417B-81BA-398778D4352D}" type="pres">
      <dgm:prSet presAssocID="{85636769-6873-4D56-A8BC-6DDF892E63AC}" presName="item3" presStyleLbl="node1" presStyleIdx="2" presStyleCnt="3" custLinFactNeighborY="645">
        <dgm:presLayoutVars>
          <dgm:bulletEnabled val="1"/>
        </dgm:presLayoutVars>
      </dgm:prSet>
      <dgm:spPr/>
    </dgm:pt>
    <dgm:pt modelId="{288B1B85-7756-4EB1-84A6-E4601AA1A804}" type="pres">
      <dgm:prSet presAssocID="{CFEE4E19-4D3F-4088-B941-41AA9AA58C4C}" presName="funnel" presStyleLbl="trAlignAcc1" presStyleIdx="0" presStyleCnt="1" custScaleX="82531" custScaleY="89983"/>
      <dgm:spPr/>
    </dgm:pt>
  </dgm:ptLst>
  <dgm:cxnLst>
    <dgm:cxn modelId="{98F86A0B-E79A-42F0-BCDB-0190F31B65F5}" srcId="{CFEE4E19-4D3F-4088-B941-41AA9AA58C4C}" destId="{26DE16FF-D4C8-441B-A2DB-47227E7C0946}" srcOrd="1" destOrd="0" parTransId="{F1256E85-178A-44FF-9749-EF3596DD248F}" sibTransId="{F9EB0C28-3EAF-4B2D-A22A-9E2BBC9F12AC}"/>
    <dgm:cxn modelId="{8EDE880B-6EAB-4095-ADE8-99D41778FD57}" srcId="{CFEE4E19-4D3F-4088-B941-41AA9AA58C4C}" destId="{69459C11-0DB2-41DE-BE82-11EB70EE4CFD}" srcOrd="0" destOrd="0" parTransId="{9C550598-A6EC-426A-ADC5-23261C2CD16C}" sibTransId="{10357CC5-D5B9-4B59-852F-2BA2E8DF8158}"/>
    <dgm:cxn modelId="{7ABC5D0F-428B-484F-86F5-19C02920EDDF}" type="presOf" srcId="{AC22A753-A0CE-4250-85BF-D8FA129582FA}" destId="{D8C3C3C4-2F3B-465C-8B04-7B5E6417FA84}" srcOrd="0" destOrd="0" presId="urn:microsoft.com/office/officeart/2005/8/layout/funnel1"/>
    <dgm:cxn modelId="{8A9A8B25-2F94-40CA-9EC2-34144120E185}" srcId="{CFEE4E19-4D3F-4088-B941-41AA9AA58C4C}" destId="{85636769-6873-4D56-A8BC-6DDF892E63AC}" srcOrd="3" destOrd="0" parTransId="{6A5BCC4B-D663-4BE4-81DC-291A7E6DC0F2}" sibTransId="{2448F3A8-0560-40E5-9D23-417141E305B9}"/>
    <dgm:cxn modelId="{C118022D-7FC7-4C95-9648-9D7156320985}" type="presOf" srcId="{26DE16FF-D4C8-441B-A2DB-47227E7C0946}" destId="{4F05AED2-31C1-4D08-8D3E-42C55CF23A42}" srcOrd="0" destOrd="0" presId="urn:microsoft.com/office/officeart/2005/8/layout/funnel1"/>
    <dgm:cxn modelId="{A1B52E5F-8659-4084-8371-696ED0AC3F42}" type="presOf" srcId="{CFEE4E19-4D3F-4088-B941-41AA9AA58C4C}" destId="{0BA59671-8A29-41B9-ACD7-25283CE3F00D}" srcOrd="0" destOrd="0" presId="urn:microsoft.com/office/officeart/2005/8/layout/funnel1"/>
    <dgm:cxn modelId="{144DC24E-96C4-41C9-83FE-5DBA942AAB7C}" srcId="{CFEE4E19-4D3F-4088-B941-41AA9AA58C4C}" destId="{AC22A753-A0CE-4250-85BF-D8FA129582FA}" srcOrd="2" destOrd="0" parTransId="{D62500A5-2E47-4379-9423-5774BC32087A}" sibTransId="{E68232BD-57DE-4E48-B7B9-CC02B66CBC1A}"/>
    <dgm:cxn modelId="{7796A3A5-ED28-4915-8958-96267C0273C3}" type="presOf" srcId="{85636769-6873-4D56-A8BC-6DDF892E63AC}" destId="{F36FBE78-2872-4828-9216-CDBFA63A6F65}" srcOrd="0" destOrd="0" presId="urn:microsoft.com/office/officeart/2005/8/layout/funnel1"/>
    <dgm:cxn modelId="{C1118ED7-6B05-478C-BD44-5CFABFBD1056}" type="presOf" srcId="{69459C11-0DB2-41DE-BE82-11EB70EE4CFD}" destId="{E476A60C-E6B0-417B-81BA-398778D4352D}" srcOrd="0" destOrd="0" presId="urn:microsoft.com/office/officeart/2005/8/layout/funnel1"/>
    <dgm:cxn modelId="{56BB78C5-6FC1-48E0-8266-AFD4006035FF}" type="presParOf" srcId="{0BA59671-8A29-41B9-ACD7-25283CE3F00D}" destId="{3E595ED3-82A9-4EC5-8394-E823D505E52D}" srcOrd="0" destOrd="0" presId="urn:microsoft.com/office/officeart/2005/8/layout/funnel1"/>
    <dgm:cxn modelId="{75FD07D9-483E-4C55-B315-AE8B09F3F609}" type="presParOf" srcId="{0BA59671-8A29-41B9-ACD7-25283CE3F00D}" destId="{EDC54FCE-E2FB-41AE-946A-2BDCCEBDDBBD}" srcOrd="1" destOrd="0" presId="urn:microsoft.com/office/officeart/2005/8/layout/funnel1"/>
    <dgm:cxn modelId="{E071E4FF-EB09-4310-BE05-58FA1D6B4D37}" type="presParOf" srcId="{0BA59671-8A29-41B9-ACD7-25283CE3F00D}" destId="{F36FBE78-2872-4828-9216-CDBFA63A6F65}" srcOrd="2" destOrd="0" presId="urn:microsoft.com/office/officeart/2005/8/layout/funnel1"/>
    <dgm:cxn modelId="{6F60A96C-D3F9-4EA7-941D-E0A574C1DBB7}" type="presParOf" srcId="{0BA59671-8A29-41B9-ACD7-25283CE3F00D}" destId="{D8C3C3C4-2F3B-465C-8B04-7B5E6417FA84}" srcOrd="3" destOrd="0" presId="urn:microsoft.com/office/officeart/2005/8/layout/funnel1"/>
    <dgm:cxn modelId="{406F09A3-F8DE-4B07-807C-89F7D0C443F5}" type="presParOf" srcId="{0BA59671-8A29-41B9-ACD7-25283CE3F00D}" destId="{4F05AED2-31C1-4D08-8D3E-42C55CF23A42}" srcOrd="4" destOrd="0" presId="urn:microsoft.com/office/officeart/2005/8/layout/funnel1"/>
    <dgm:cxn modelId="{F1707C7D-3027-48E9-90DB-CA72BEFD22BD}" type="presParOf" srcId="{0BA59671-8A29-41B9-ACD7-25283CE3F00D}" destId="{E476A60C-E6B0-417B-81BA-398778D4352D}" srcOrd="5" destOrd="0" presId="urn:microsoft.com/office/officeart/2005/8/layout/funnel1"/>
    <dgm:cxn modelId="{A2099923-1E2E-4A22-BCB2-2D6CEFFC525D}" type="presParOf" srcId="{0BA59671-8A29-41B9-ACD7-25283CE3F00D}" destId="{288B1B85-7756-4EB1-84A6-E4601AA1A80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45ECC4-6714-487F-A516-53E975BF733E}" type="doc">
      <dgm:prSet loTypeId="urn:microsoft.com/office/officeart/2005/8/layout/arrow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FAB4E52-3C0D-40B6-8BD0-FB9319BAC2D0}">
      <dgm:prSet phldrT="[Text]" custT="1"/>
      <dgm:spPr/>
      <dgm:t>
        <a:bodyPr/>
        <a:lstStyle/>
        <a:p>
          <a:r>
            <a:rPr lang="en-US" sz="1800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I</a:t>
          </a:r>
          <a:r>
            <a:rPr lang="en-US" sz="18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ncreasing the Xanthan gum concentration (0, 800, 1500, 2500 [ppm])</a:t>
          </a:r>
          <a:endParaRPr lang="en-GB" sz="1800" dirty="0"/>
        </a:p>
      </dgm:t>
    </dgm:pt>
    <dgm:pt modelId="{38DCBF4F-0A35-4516-8669-4CEB48AB1BAB}" type="parTrans" cxnId="{F7B6A89C-3623-4DAD-8738-47A841A858FC}">
      <dgm:prSet/>
      <dgm:spPr/>
      <dgm:t>
        <a:bodyPr/>
        <a:lstStyle/>
        <a:p>
          <a:endParaRPr lang="en-GB"/>
        </a:p>
      </dgm:t>
    </dgm:pt>
    <dgm:pt modelId="{A4AF3952-AE79-4E46-84EC-BDC26718ABA9}" type="sibTrans" cxnId="{F7B6A89C-3623-4DAD-8738-47A841A858FC}">
      <dgm:prSet/>
      <dgm:spPr/>
      <dgm:t>
        <a:bodyPr/>
        <a:lstStyle/>
        <a:p>
          <a:endParaRPr lang="en-GB"/>
        </a:p>
      </dgm:t>
    </dgm:pt>
    <dgm:pt modelId="{9206F727-BC41-4945-B8AC-3355F667B97B}">
      <dgm:prSet phldrT="[Text]" custT="1"/>
      <dgm:spPr/>
      <dgm:t>
        <a:bodyPr/>
        <a:lstStyle/>
        <a:p>
          <a:r>
            <a:rPr lang="en-US" sz="18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Decreasing the n from 1 to 0.491, 0.389, and 0.302 in power-law model</a:t>
          </a:r>
          <a:endParaRPr lang="en-GB" sz="1800" dirty="0"/>
        </a:p>
      </dgm:t>
    </dgm:pt>
    <dgm:pt modelId="{15A0C083-9FB8-4D5F-AC32-FA2D36F4EE28}" type="parTrans" cxnId="{215192DA-C4FD-4108-B1D1-62AFF7D2A7FA}">
      <dgm:prSet/>
      <dgm:spPr/>
      <dgm:t>
        <a:bodyPr/>
        <a:lstStyle/>
        <a:p>
          <a:endParaRPr lang="en-GB"/>
        </a:p>
      </dgm:t>
    </dgm:pt>
    <dgm:pt modelId="{B61167B0-FA31-48BD-93BE-7A30E391751E}" type="sibTrans" cxnId="{215192DA-C4FD-4108-B1D1-62AFF7D2A7FA}">
      <dgm:prSet/>
      <dgm:spPr/>
      <dgm:t>
        <a:bodyPr/>
        <a:lstStyle/>
        <a:p>
          <a:endParaRPr lang="en-GB"/>
        </a:p>
      </dgm:t>
    </dgm:pt>
    <dgm:pt modelId="{BCF89A1D-5589-4875-9A2A-12466E7BD7A3}" type="pres">
      <dgm:prSet presAssocID="{1945ECC4-6714-487F-A516-53E975BF733E}" presName="compositeShape" presStyleCnt="0">
        <dgm:presLayoutVars>
          <dgm:chMax val="2"/>
          <dgm:dir/>
          <dgm:resizeHandles val="exact"/>
        </dgm:presLayoutVars>
      </dgm:prSet>
      <dgm:spPr/>
    </dgm:pt>
    <dgm:pt modelId="{B154522A-6FAA-44B0-90A7-D2FB88F0E11C}" type="pres">
      <dgm:prSet presAssocID="{2FAB4E52-3C0D-40B6-8BD0-FB9319BAC2D0}" presName="upArrow" presStyleLbl="node1" presStyleIdx="0" presStyleCnt="2"/>
      <dgm:spPr/>
    </dgm:pt>
    <dgm:pt modelId="{3F717E62-E666-4CA4-AE5A-E99ACBF3F849}" type="pres">
      <dgm:prSet presAssocID="{2FAB4E52-3C0D-40B6-8BD0-FB9319BAC2D0}" presName="upArrowText" presStyleLbl="revTx" presStyleIdx="0" presStyleCnt="2" custScaleX="93749" custLinFactNeighborX="-2005" custLinFactNeighborY="3625">
        <dgm:presLayoutVars>
          <dgm:chMax val="0"/>
          <dgm:bulletEnabled val="1"/>
        </dgm:presLayoutVars>
      </dgm:prSet>
      <dgm:spPr/>
    </dgm:pt>
    <dgm:pt modelId="{B1112AFA-040C-4C8B-8868-57356F4D7763}" type="pres">
      <dgm:prSet presAssocID="{9206F727-BC41-4945-B8AC-3355F667B97B}" presName="downArrow" presStyleLbl="node1" presStyleIdx="1" presStyleCnt="2"/>
      <dgm:spPr/>
    </dgm:pt>
    <dgm:pt modelId="{EEA40EC2-8AEF-4163-A275-3A00EFB6BFFD}" type="pres">
      <dgm:prSet presAssocID="{9206F727-BC41-4945-B8AC-3355F667B97B}" presName="downArrowText" presStyleLbl="revTx" presStyleIdx="1" presStyleCnt="2" custLinFactNeighborX="-761" custLinFactNeighborY="-4014">
        <dgm:presLayoutVars>
          <dgm:chMax val="0"/>
          <dgm:bulletEnabled val="1"/>
        </dgm:presLayoutVars>
      </dgm:prSet>
      <dgm:spPr/>
    </dgm:pt>
  </dgm:ptLst>
  <dgm:cxnLst>
    <dgm:cxn modelId="{2704FC33-9CE8-4EE8-87E1-8901D8755E76}" type="presOf" srcId="{9206F727-BC41-4945-B8AC-3355F667B97B}" destId="{EEA40EC2-8AEF-4163-A275-3A00EFB6BFFD}" srcOrd="0" destOrd="0" presId="urn:microsoft.com/office/officeart/2005/8/layout/arrow4"/>
    <dgm:cxn modelId="{3293B44D-5BFD-446C-A360-52422AF22A3F}" type="presOf" srcId="{1945ECC4-6714-487F-A516-53E975BF733E}" destId="{BCF89A1D-5589-4875-9A2A-12466E7BD7A3}" srcOrd="0" destOrd="0" presId="urn:microsoft.com/office/officeart/2005/8/layout/arrow4"/>
    <dgm:cxn modelId="{F7B6A89C-3623-4DAD-8738-47A841A858FC}" srcId="{1945ECC4-6714-487F-A516-53E975BF733E}" destId="{2FAB4E52-3C0D-40B6-8BD0-FB9319BAC2D0}" srcOrd="0" destOrd="0" parTransId="{38DCBF4F-0A35-4516-8669-4CEB48AB1BAB}" sibTransId="{A4AF3952-AE79-4E46-84EC-BDC26718ABA9}"/>
    <dgm:cxn modelId="{215192DA-C4FD-4108-B1D1-62AFF7D2A7FA}" srcId="{1945ECC4-6714-487F-A516-53E975BF733E}" destId="{9206F727-BC41-4945-B8AC-3355F667B97B}" srcOrd="1" destOrd="0" parTransId="{15A0C083-9FB8-4D5F-AC32-FA2D36F4EE28}" sibTransId="{B61167B0-FA31-48BD-93BE-7A30E391751E}"/>
    <dgm:cxn modelId="{10B3EEFE-CA91-46EA-AE6F-8208C71885C1}" type="presOf" srcId="{2FAB4E52-3C0D-40B6-8BD0-FB9319BAC2D0}" destId="{3F717E62-E666-4CA4-AE5A-E99ACBF3F849}" srcOrd="0" destOrd="0" presId="urn:microsoft.com/office/officeart/2005/8/layout/arrow4"/>
    <dgm:cxn modelId="{C4ED5E40-FF49-4B26-A1BE-4D682265CB4D}" type="presParOf" srcId="{BCF89A1D-5589-4875-9A2A-12466E7BD7A3}" destId="{B154522A-6FAA-44B0-90A7-D2FB88F0E11C}" srcOrd="0" destOrd="0" presId="urn:microsoft.com/office/officeart/2005/8/layout/arrow4"/>
    <dgm:cxn modelId="{8F5608B7-CFA3-4877-A5B5-885A82CF97A8}" type="presParOf" srcId="{BCF89A1D-5589-4875-9A2A-12466E7BD7A3}" destId="{3F717E62-E666-4CA4-AE5A-E99ACBF3F849}" srcOrd="1" destOrd="0" presId="urn:microsoft.com/office/officeart/2005/8/layout/arrow4"/>
    <dgm:cxn modelId="{93EBA3DA-C277-4AAF-BC0C-47E3E8FD1D70}" type="presParOf" srcId="{BCF89A1D-5589-4875-9A2A-12466E7BD7A3}" destId="{B1112AFA-040C-4C8B-8868-57356F4D7763}" srcOrd="2" destOrd="0" presId="urn:microsoft.com/office/officeart/2005/8/layout/arrow4"/>
    <dgm:cxn modelId="{325BA95C-879C-4D16-8D2C-148C83E0F0A5}" type="presParOf" srcId="{BCF89A1D-5589-4875-9A2A-12466E7BD7A3}" destId="{EEA40EC2-8AEF-4163-A275-3A00EFB6BFFD}" srcOrd="3" destOrd="0" presId="urn:microsoft.com/office/officeart/2005/8/layout/arrow4"/>
  </dgm:cxnLst>
  <dgm:bg/>
  <dgm:whole>
    <a:ln>
      <a:solidFill>
        <a:srgbClr val="073759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F88102-99FA-4F60-B8A7-5D7A0DCCEE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E2E90C-0BF3-4987-B8D2-086C62552372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Introduction</a:t>
          </a:r>
        </a:p>
      </dgm:t>
    </dgm:pt>
    <dgm:pt modelId="{D805DC82-4181-4C5A-BD20-0EAFD3628F5B}" type="par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B9543570-7104-407F-92F2-D78D04520794}" type="sibTrans" cxnId="{0E9667F6-703F-44B9-89C3-3E33AE835B1C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C62652CF-5D37-48CE-BD62-96AC168C1FE3}">
      <dgm:prSet phldrT="[Text]" custT="1"/>
      <dgm:spPr>
        <a:solidFill>
          <a:srgbClr val="073759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Methodology</a:t>
          </a:r>
        </a:p>
      </dgm:t>
    </dgm:pt>
    <dgm:pt modelId="{6DAEE109-61FE-41DF-9F3B-4368A33BA4DC}" type="par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428865-B32C-4100-895B-6763322895D8}" type="sibTrans" cxnId="{D6976A3D-0804-4B7A-8BA9-830E8856C342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C4C2693-E47E-4AD7-9EC8-27DD2D0FAA68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Result and Discussion</a:t>
          </a:r>
        </a:p>
      </dgm:t>
    </dgm:pt>
    <dgm:pt modelId="{43A45B90-3F0A-4284-9474-FE86C36BDA54}" type="par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0C6EF87B-29D6-4A88-929D-29CC6A9924ED}" type="sibTrans" cxnId="{F3958D81-A8EE-4E7C-BA48-A9EDE3847FBE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2BA94422-2438-4C61-B515-4E735E55F59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1400" b="1" dirty="0">
              <a:latin typeface="Palatino Linotype" panose="02040502050505030304" pitchFamily="18" charset="0"/>
            </a:rPr>
            <a:t>Conclusion</a:t>
          </a:r>
        </a:p>
      </dgm:t>
    </dgm:pt>
    <dgm:pt modelId="{C6AD07BF-63A9-4E10-BC76-25A5F1F32098}" type="par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5C934042-5B86-4A56-9938-2AA901723CE6}" type="sibTrans" cxnId="{F4272ABC-53A0-4CDF-8822-CA6B99155E63}">
      <dgm:prSet/>
      <dgm:spPr/>
      <dgm:t>
        <a:bodyPr/>
        <a:lstStyle/>
        <a:p>
          <a:endParaRPr lang="en-GB" sz="1400" b="1">
            <a:latin typeface="Palatino Linotype" panose="02040502050505030304" pitchFamily="18" charset="0"/>
          </a:endParaRPr>
        </a:p>
      </dgm:t>
    </dgm:pt>
    <dgm:pt modelId="{7180E6D6-0845-45D4-8A74-F73C0961B95F}" type="pres">
      <dgm:prSet presAssocID="{0BF88102-99FA-4F60-B8A7-5D7A0DCCEEDB}" presName="Name0" presStyleCnt="0">
        <dgm:presLayoutVars>
          <dgm:dir/>
          <dgm:resizeHandles val="exact"/>
        </dgm:presLayoutVars>
      </dgm:prSet>
      <dgm:spPr/>
    </dgm:pt>
    <dgm:pt modelId="{63E501A8-CB19-4699-B182-0DF5B5434DD0}" type="pres">
      <dgm:prSet presAssocID="{64E2E90C-0BF3-4987-B8D2-086C62552372}" presName="parTxOnly" presStyleLbl="node1" presStyleIdx="0" presStyleCnt="4">
        <dgm:presLayoutVars>
          <dgm:bulletEnabled val="1"/>
        </dgm:presLayoutVars>
      </dgm:prSet>
      <dgm:spPr/>
    </dgm:pt>
    <dgm:pt modelId="{4CD99A07-FBFC-4627-8E0B-03B30AC3951C}" type="pres">
      <dgm:prSet presAssocID="{B9543570-7104-407F-92F2-D78D04520794}" presName="parSpace" presStyleCnt="0"/>
      <dgm:spPr/>
    </dgm:pt>
    <dgm:pt modelId="{023B6A05-729C-476D-889E-25D8DC6DE381}" type="pres">
      <dgm:prSet presAssocID="{C62652CF-5D37-48CE-BD62-96AC168C1FE3}" presName="parTxOnly" presStyleLbl="node1" presStyleIdx="1" presStyleCnt="4">
        <dgm:presLayoutVars>
          <dgm:bulletEnabled val="1"/>
        </dgm:presLayoutVars>
      </dgm:prSet>
      <dgm:spPr/>
    </dgm:pt>
    <dgm:pt modelId="{5BE77843-9D5D-48A1-8556-71B37C00221A}" type="pres">
      <dgm:prSet presAssocID="{71428865-B32C-4100-895B-6763322895D8}" presName="parSpace" presStyleCnt="0"/>
      <dgm:spPr/>
    </dgm:pt>
    <dgm:pt modelId="{72E7F320-875D-4847-AEF9-2B1F37994375}" type="pres">
      <dgm:prSet presAssocID="{7C4C2693-E47E-4AD7-9EC8-27DD2D0FAA68}" presName="parTxOnly" presStyleLbl="node1" presStyleIdx="2" presStyleCnt="4" custScaleX="108180">
        <dgm:presLayoutVars>
          <dgm:bulletEnabled val="1"/>
        </dgm:presLayoutVars>
      </dgm:prSet>
      <dgm:spPr/>
    </dgm:pt>
    <dgm:pt modelId="{26033EB4-6526-4B07-9799-B2B9CB43AC6E}" type="pres">
      <dgm:prSet presAssocID="{0C6EF87B-29D6-4A88-929D-29CC6A9924ED}" presName="parSpace" presStyleCnt="0"/>
      <dgm:spPr/>
    </dgm:pt>
    <dgm:pt modelId="{EC20A81C-8232-4414-B7DF-6D1F489AB579}" type="pres">
      <dgm:prSet presAssocID="{2BA94422-2438-4C61-B515-4E735E55F59D}" presName="parTxOnly" presStyleLbl="node1" presStyleIdx="3" presStyleCnt="4" custLinFactNeighborY="1264">
        <dgm:presLayoutVars>
          <dgm:bulletEnabled val="1"/>
        </dgm:presLayoutVars>
      </dgm:prSet>
      <dgm:spPr/>
    </dgm:pt>
  </dgm:ptLst>
  <dgm:cxnLst>
    <dgm:cxn modelId="{D6976A3D-0804-4B7A-8BA9-830E8856C342}" srcId="{0BF88102-99FA-4F60-B8A7-5D7A0DCCEEDB}" destId="{C62652CF-5D37-48CE-BD62-96AC168C1FE3}" srcOrd="1" destOrd="0" parTransId="{6DAEE109-61FE-41DF-9F3B-4368A33BA4DC}" sibTransId="{71428865-B32C-4100-895B-6763322895D8}"/>
    <dgm:cxn modelId="{2242175B-7030-4416-A930-434A8CFBF504}" type="presOf" srcId="{2BA94422-2438-4C61-B515-4E735E55F59D}" destId="{EC20A81C-8232-4414-B7DF-6D1F489AB579}" srcOrd="0" destOrd="0" presId="urn:microsoft.com/office/officeart/2005/8/layout/hChevron3"/>
    <dgm:cxn modelId="{06CF356A-873D-4CC5-8557-694232DE4958}" type="presOf" srcId="{7C4C2693-E47E-4AD7-9EC8-27DD2D0FAA68}" destId="{72E7F320-875D-4847-AEF9-2B1F37994375}" srcOrd="0" destOrd="0" presId="urn:microsoft.com/office/officeart/2005/8/layout/hChevron3"/>
    <dgm:cxn modelId="{F3958D81-A8EE-4E7C-BA48-A9EDE3847FBE}" srcId="{0BF88102-99FA-4F60-B8A7-5D7A0DCCEEDB}" destId="{7C4C2693-E47E-4AD7-9EC8-27DD2D0FAA68}" srcOrd="2" destOrd="0" parTransId="{43A45B90-3F0A-4284-9474-FE86C36BDA54}" sibTransId="{0C6EF87B-29D6-4A88-929D-29CC6A9924ED}"/>
    <dgm:cxn modelId="{6854EE86-AB0B-47AD-BCAB-EC571F493ADB}" type="presOf" srcId="{64E2E90C-0BF3-4987-B8D2-086C62552372}" destId="{63E501A8-CB19-4699-B182-0DF5B5434DD0}" srcOrd="0" destOrd="0" presId="urn:microsoft.com/office/officeart/2005/8/layout/hChevron3"/>
    <dgm:cxn modelId="{F4272ABC-53A0-4CDF-8822-CA6B99155E63}" srcId="{0BF88102-99FA-4F60-B8A7-5D7A0DCCEEDB}" destId="{2BA94422-2438-4C61-B515-4E735E55F59D}" srcOrd="3" destOrd="0" parTransId="{C6AD07BF-63A9-4E10-BC76-25A5F1F32098}" sibTransId="{5C934042-5B86-4A56-9938-2AA901723CE6}"/>
    <dgm:cxn modelId="{284ADBC5-109E-4604-849F-7A4A714294E5}" type="presOf" srcId="{0BF88102-99FA-4F60-B8A7-5D7A0DCCEEDB}" destId="{7180E6D6-0845-45D4-8A74-F73C0961B95F}" srcOrd="0" destOrd="0" presId="urn:microsoft.com/office/officeart/2005/8/layout/hChevron3"/>
    <dgm:cxn modelId="{6EB13CDB-E54C-499B-88DB-5D68E5B6DA98}" type="presOf" srcId="{C62652CF-5D37-48CE-BD62-96AC168C1FE3}" destId="{023B6A05-729C-476D-889E-25D8DC6DE381}" srcOrd="0" destOrd="0" presId="urn:microsoft.com/office/officeart/2005/8/layout/hChevron3"/>
    <dgm:cxn modelId="{0E9667F6-703F-44B9-89C3-3E33AE835B1C}" srcId="{0BF88102-99FA-4F60-B8A7-5D7A0DCCEEDB}" destId="{64E2E90C-0BF3-4987-B8D2-086C62552372}" srcOrd="0" destOrd="0" parTransId="{D805DC82-4181-4C5A-BD20-0EAFD3628F5B}" sibTransId="{B9543570-7104-407F-92F2-D78D04520794}"/>
    <dgm:cxn modelId="{C4C3CB9C-5D7C-401B-9401-C872E0712758}" type="presParOf" srcId="{7180E6D6-0845-45D4-8A74-F73C0961B95F}" destId="{63E501A8-CB19-4699-B182-0DF5B5434DD0}" srcOrd="0" destOrd="0" presId="urn:microsoft.com/office/officeart/2005/8/layout/hChevron3"/>
    <dgm:cxn modelId="{5817D760-CE3E-48A2-95F4-611F864C28E3}" type="presParOf" srcId="{7180E6D6-0845-45D4-8A74-F73C0961B95F}" destId="{4CD99A07-FBFC-4627-8E0B-03B30AC3951C}" srcOrd="1" destOrd="0" presId="urn:microsoft.com/office/officeart/2005/8/layout/hChevron3"/>
    <dgm:cxn modelId="{233C4CB4-EADC-4937-A6F4-E54CF96C31CF}" type="presParOf" srcId="{7180E6D6-0845-45D4-8A74-F73C0961B95F}" destId="{023B6A05-729C-476D-889E-25D8DC6DE381}" srcOrd="2" destOrd="0" presId="urn:microsoft.com/office/officeart/2005/8/layout/hChevron3"/>
    <dgm:cxn modelId="{E6BCB297-7143-4D8F-B666-C4CBB8C38A8A}" type="presParOf" srcId="{7180E6D6-0845-45D4-8A74-F73C0961B95F}" destId="{5BE77843-9D5D-48A1-8556-71B37C00221A}" srcOrd="3" destOrd="0" presId="urn:microsoft.com/office/officeart/2005/8/layout/hChevron3"/>
    <dgm:cxn modelId="{84D21CFF-EC5B-4A6E-86B2-90C448ABA857}" type="presParOf" srcId="{7180E6D6-0845-45D4-8A74-F73C0961B95F}" destId="{72E7F320-875D-4847-AEF9-2B1F37994375}" srcOrd="4" destOrd="0" presId="urn:microsoft.com/office/officeart/2005/8/layout/hChevron3"/>
    <dgm:cxn modelId="{D725F7DE-0EDC-46D5-B5B0-50D04590D4A5}" type="presParOf" srcId="{7180E6D6-0845-45D4-8A74-F73C0961B95F}" destId="{26033EB4-6526-4B07-9799-B2B9CB43AC6E}" srcOrd="5" destOrd="0" presId="urn:microsoft.com/office/officeart/2005/8/layout/hChevron3"/>
    <dgm:cxn modelId="{170058BC-63BA-4969-A028-AA7CF7AE9F92}" type="presParOf" srcId="{7180E6D6-0845-45D4-8A74-F73C0961B95F}" destId="{EC20A81C-8232-4414-B7DF-6D1F489AB579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95ED3-82A9-4EC5-8394-E823D505E52D}">
      <dsp:nvSpPr>
        <dsp:cNvPr id="0" name=""/>
        <dsp:cNvSpPr/>
      </dsp:nvSpPr>
      <dsp:spPr>
        <a:xfrm>
          <a:off x="971175" y="134267"/>
          <a:ext cx="3529058" cy="1225595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54FCE-E2FB-41AE-946A-2BDCCEBDDBBD}">
      <dsp:nvSpPr>
        <dsp:cNvPr id="0" name=""/>
        <dsp:cNvSpPr/>
      </dsp:nvSpPr>
      <dsp:spPr>
        <a:xfrm>
          <a:off x="2399212" y="3135335"/>
          <a:ext cx="683926" cy="437712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FBE78-2872-4828-9216-CDBFA63A6F65}">
      <dsp:nvSpPr>
        <dsp:cNvPr id="0" name=""/>
        <dsp:cNvSpPr/>
      </dsp:nvSpPr>
      <dsp:spPr>
        <a:xfrm>
          <a:off x="1192033" y="3619772"/>
          <a:ext cx="3282845" cy="82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Biomedical Technology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prediction, diagnosis, and treatment of various inherited and acquired illnesses.</a:t>
          </a:r>
        </a:p>
      </dsp:txBody>
      <dsp:txXfrm>
        <a:off x="1192033" y="3619772"/>
        <a:ext cx="3282845" cy="820711"/>
      </dsp:txXfrm>
    </dsp:sp>
    <dsp:sp modelId="{D8C3C3C4-2F3B-465C-8B04-7B5E6417FA84}">
      <dsp:nvSpPr>
        <dsp:cNvPr id="0" name=""/>
        <dsp:cNvSpPr/>
      </dsp:nvSpPr>
      <dsp:spPr>
        <a:xfrm>
          <a:off x="2254220" y="1454518"/>
          <a:ext cx="1231067" cy="12310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Natural Science</a:t>
          </a:r>
        </a:p>
      </dsp:txBody>
      <dsp:txXfrm>
        <a:off x="2434506" y="1634804"/>
        <a:ext cx="870495" cy="870495"/>
      </dsp:txXfrm>
    </dsp:sp>
    <dsp:sp modelId="{4F05AED2-31C1-4D08-8D3E-42C55CF23A42}">
      <dsp:nvSpPr>
        <dsp:cNvPr id="0" name=""/>
        <dsp:cNvSpPr/>
      </dsp:nvSpPr>
      <dsp:spPr>
        <a:xfrm>
          <a:off x="1373323" y="530944"/>
          <a:ext cx="1231067" cy="12310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Engineering</a:t>
          </a:r>
        </a:p>
      </dsp:txBody>
      <dsp:txXfrm>
        <a:off x="1553609" y="711230"/>
        <a:ext cx="870495" cy="870495"/>
      </dsp:txXfrm>
    </dsp:sp>
    <dsp:sp modelId="{E476A60C-E6B0-417B-81BA-398778D4352D}">
      <dsp:nvSpPr>
        <dsp:cNvPr id="0" name=""/>
        <dsp:cNvSpPr/>
      </dsp:nvSpPr>
      <dsp:spPr>
        <a:xfrm>
          <a:off x="2631747" y="241240"/>
          <a:ext cx="1231067" cy="12310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Technology</a:t>
          </a:r>
        </a:p>
      </dsp:txBody>
      <dsp:txXfrm>
        <a:off x="2812033" y="421526"/>
        <a:ext cx="870495" cy="870495"/>
      </dsp:txXfrm>
    </dsp:sp>
    <dsp:sp modelId="{288B1B85-7756-4EB1-84A6-E4601AA1A804}">
      <dsp:nvSpPr>
        <dsp:cNvPr id="0" name=""/>
        <dsp:cNvSpPr/>
      </dsp:nvSpPr>
      <dsp:spPr>
        <a:xfrm>
          <a:off x="1160712" y="137263"/>
          <a:ext cx="3160925" cy="2757069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522A-6FAA-44B0-90A7-D2FB88F0E11C}">
      <dsp:nvSpPr>
        <dsp:cNvPr id="0" name=""/>
        <dsp:cNvSpPr/>
      </dsp:nvSpPr>
      <dsp:spPr>
        <a:xfrm>
          <a:off x="1153737" y="0"/>
          <a:ext cx="968558" cy="726419"/>
        </a:xfrm>
        <a:prstGeom prst="up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7E62-E666-4CA4-AE5A-E99ACBF3F849}">
      <dsp:nvSpPr>
        <dsp:cNvPr id="0" name=""/>
        <dsp:cNvSpPr/>
      </dsp:nvSpPr>
      <dsp:spPr>
        <a:xfrm>
          <a:off x="2202630" y="26332"/>
          <a:ext cx="4290228" cy="72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I</a:t>
          </a:r>
          <a:r>
            <a:rPr lang="en-US" sz="1800" kern="12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ncreasing the Xanthan gum concentration (0, 800, 1500, 2500 [ppm])</a:t>
          </a:r>
          <a:endParaRPr lang="en-GB" sz="1800" kern="1200" dirty="0"/>
        </a:p>
      </dsp:txBody>
      <dsp:txXfrm>
        <a:off x="2202630" y="26332"/>
        <a:ext cx="4290228" cy="726419"/>
      </dsp:txXfrm>
    </dsp:sp>
    <dsp:sp modelId="{B1112AFA-040C-4C8B-8868-57356F4D7763}">
      <dsp:nvSpPr>
        <dsp:cNvPr id="0" name=""/>
        <dsp:cNvSpPr/>
      </dsp:nvSpPr>
      <dsp:spPr>
        <a:xfrm>
          <a:off x="1444305" y="786953"/>
          <a:ext cx="968558" cy="726419"/>
        </a:xfrm>
        <a:prstGeom prst="downArrow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40EC2-8AEF-4163-A275-3A00EFB6BFFD}">
      <dsp:nvSpPr>
        <dsp:cNvPr id="0" name=""/>
        <dsp:cNvSpPr/>
      </dsp:nvSpPr>
      <dsp:spPr>
        <a:xfrm>
          <a:off x="2407095" y="757795"/>
          <a:ext cx="4576292" cy="72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Decreasing the n from 1 to 0.491, 0.389, and 0.302 in power-law model</a:t>
          </a:r>
          <a:endParaRPr lang="en-GB" sz="1800" kern="1200" dirty="0"/>
        </a:p>
      </dsp:txBody>
      <dsp:txXfrm>
        <a:off x="2407095" y="757795"/>
        <a:ext cx="4576292" cy="7264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01A8-CB19-4699-B182-0DF5B5434DD0}">
      <dsp:nvSpPr>
        <dsp:cNvPr id="0" name=""/>
        <dsp:cNvSpPr/>
      </dsp:nvSpPr>
      <dsp:spPr>
        <a:xfrm>
          <a:off x="1469" y="0"/>
          <a:ext cx="2463935" cy="479715"/>
        </a:xfrm>
        <a:prstGeom prst="homePlate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Introduction</a:t>
          </a:r>
        </a:p>
      </dsp:txBody>
      <dsp:txXfrm>
        <a:off x="1469" y="0"/>
        <a:ext cx="2344006" cy="479715"/>
      </dsp:txXfrm>
    </dsp:sp>
    <dsp:sp modelId="{023B6A05-729C-476D-889E-25D8DC6DE381}">
      <dsp:nvSpPr>
        <dsp:cNvPr id="0" name=""/>
        <dsp:cNvSpPr/>
      </dsp:nvSpPr>
      <dsp:spPr>
        <a:xfrm>
          <a:off x="1972618" y="0"/>
          <a:ext cx="2463935" cy="479715"/>
        </a:xfrm>
        <a:prstGeom prst="chevron">
          <a:avLst/>
        </a:prstGeom>
        <a:solidFill>
          <a:srgbClr val="073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Methodology</a:t>
          </a:r>
        </a:p>
      </dsp:txBody>
      <dsp:txXfrm>
        <a:off x="2212476" y="0"/>
        <a:ext cx="1984220" cy="479715"/>
      </dsp:txXfrm>
    </dsp:sp>
    <dsp:sp modelId="{72E7F320-875D-4847-AEF9-2B1F37994375}">
      <dsp:nvSpPr>
        <dsp:cNvPr id="0" name=""/>
        <dsp:cNvSpPr/>
      </dsp:nvSpPr>
      <dsp:spPr>
        <a:xfrm>
          <a:off x="3943766" y="0"/>
          <a:ext cx="2665484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Result and Discussion</a:t>
          </a:r>
        </a:p>
      </dsp:txBody>
      <dsp:txXfrm>
        <a:off x="4183624" y="0"/>
        <a:ext cx="2185769" cy="479715"/>
      </dsp:txXfrm>
    </dsp:sp>
    <dsp:sp modelId="{EC20A81C-8232-4414-B7DF-6D1F489AB579}">
      <dsp:nvSpPr>
        <dsp:cNvPr id="0" name=""/>
        <dsp:cNvSpPr/>
      </dsp:nvSpPr>
      <dsp:spPr>
        <a:xfrm>
          <a:off x="6116463" y="0"/>
          <a:ext cx="2463935" cy="479715"/>
        </a:xfrm>
        <a:prstGeom prst="chevron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alatino Linotype" panose="02040502050505030304" pitchFamily="18" charset="0"/>
            </a:rPr>
            <a:t>Conclusion</a:t>
          </a:r>
        </a:p>
      </dsp:txBody>
      <dsp:txXfrm>
        <a:off x="6356321" y="0"/>
        <a:ext cx="1984220" cy="47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464A8-F9C8-4183-8FA2-267EC2E31A15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E0CDA-29D5-4593-B8C0-421FFC7A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E0CDA-29D5-4593-B8C0-421FFC7AD4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7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E0CDA-29D5-4593-B8C0-421FFC7AD4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9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E0CDA-29D5-4593-B8C0-421FFC7AD4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1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9.png"/><Relationship Id="rId10" Type="http://schemas.microsoft.com/office/2007/relationships/diagramDrawing" Target="../diagrams/drawing10.xml"/><Relationship Id="rId4" Type="http://schemas.openxmlformats.org/officeDocument/2006/relationships/image" Target="../media/image3.jp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10.png"/><Relationship Id="rId10" Type="http://schemas.microsoft.com/office/2007/relationships/diagramDrawing" Target="../diagrams/drawing11.xml"/><Relationship Id="rId4" Type="http://schemas.openxmlformats.org/officeDocument/2006/relationships/image" Target="../media/image3.jpg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0" Type="http://schemas.openxmlformats.org/officeDocument/2006/relationships/diagramData" Target="../diagrams/data14.xml"/><Relationship Id="rId4" Type="http://schemas.openxmlformats.org/officeDocument/2006/relationships/image" Target="../media/image12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microsoft.com/office/2007/relationships/diagramDrawing" Target="../diagrams/drawin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10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microsoft.com/office/2007/relationships/diagramDrawing" Target="../diagrams/drawing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11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microsoft.com/office/2007/relationships/diagramDrawing" Target="../diagrams/drawing17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0.png"/><Relationship Id="rId9" Type="http://schemas.microsoft.com/office/2007/relationships/diagramDrawing" Target="../diagrams/drawin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8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" y="3821807"/>
            <a:ext cx="8400262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latin typeface="Palatino Linotype" panose="02040502050505030304" pitchFamily="18" charset="0"/>
              </a:rPr>
              <a:t>Droplet formation in a cross-</a:t>
            </a:r>
            <a:r>
              <a:rPr lang="fr-FR" sz="2400" b="1" dirty="0" err="1">
                <a:latin typeface="Palatino Linotype" panose="02040502050505030304" pitchFamily="18" charset="0"/>
              </a:rPr>
              <a:t>junction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>
                <a:latin typeface="Palatino Linotype" panose="02040502050505030304" pitchFamily="18" charset="0"/>
              </a:rPr>
              <a:t>with</a:t>
            </a:r>
            <a:r>
              <a:rPr lang="fr-FR" sz="2400" b="1" dirty="0">
                <a:latin typeface="Palatino Linotype" panose="02040502050505030304" pitchFamily="18" charset="0"/>
              </a:rPr>
              <a:t> non-</a:t>
            </a:r>
            <a:r>
              <a:rPr lang="fr-FR" sz="2400" b="1" dirty="0" err="1">
                <a:latin typeface="Palatino Linotype" panose="02040502050505030304" pitchFamily="18" charset="0"/>
              </a:rPr>
              <a:t>Newtonian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>
                <a:latin typeface="Palatino Linotype" panose="02040502050505030304" pitchFamily="18" charset="0"/>
              </a:rPr>
              <a:t>dispersed</a:t>
            </a:r>
            <a:r>
              <a:rPr lang="fr-FR" sz="2400" b="1" dirty="0">
                <a:latin typeface="Palatino Linotype" panose="02040502050505030304" pitchFamily="18" charset="0"/>
              </a:rPr>
              <a:t> phase</a:t>
            </a:r>
            <a:endParaRPr lang="en-US" dirty="0"/>
          </a:p>
          <a:p>
            <a:pPr algn="ctr"/>
            <a:endParaRPr lang="fr-FR" dirty="0">
              <a:latin typeface="Calibri"/>
              <a:cs typeface="Calibri"/>
            </a:endParaRPr>
          </a:p>
          <a:p>
            <a:pPr algn="ctr"/>
            <a:r>
              <a:rPr lang="it-IT" b="1" dirty="0">
                <a:latin typeface="Palatino Linotype"/>
              </a:rPr>
              <a:t>Maryam </a:t>
            </a:r>
            <a:r>
              <a:rPr lang="it-IT" b="1" dirty="0" err="1">
                <a:latin typeface="Palatino Linotype"/>
              </a:rPr>
              <a:t>Fatehifar</a:t>
            </a:r>
            <a:r>
              <a:rPr lang="it-IT" b="1" dirty="0">
                <a:latin typeface="Palatino Linotype"/>
              </a:rPr>
              <a:t> </a:t>
            </a:r>
            <a:r>
              <a:rPr lang="it-IT" b="1" baseline="30000" dirty="0">
                <a:latin typeface="Palatino Linotype"/>
              </a:rPr>
              <a:t>1,</a:t>
            </a:r>
            <a:r>
              <a:rPr lang="it-IT" b="1" dirty="0">
                <a:latin typeface="Palatino Linotype"/>
              </a:rPr>
              <a:t>*, Alistair </a:t>
            </a:r>
            <a:r>
              <a:rPr lang="it-IT" b="1" dirty="0" err="1">
                <a:latin typeface="Palatino Linotype"/>
              </a:rPr>
              <a:t>Revell</a:t>
            </a:r>
            <a:r>
              <a:rPr lang="it-IT" b="1" dirty="0">
                <a:latin typeface="Palatino Linotype"/>
              </a:rPr>
              <a:t> </a:t>
            </a:r>
            <a:r>
              <a:rPr lang="it-IT" b="1" baseline="30000" dirty="0">
                <a:latin typeface="Palatino Linotype"/>
              </a:rPr>
              <a:t>1</a:t>
            </a:r>
            <a:r>
              <a:rPr lang="it-IT" b="1" dirty="0">
                <a:latin typeface="Palatino Linotype"/>
              </a:rPr>
              <a:t>, and </a:t>
            </a:r>
            <a:r>
              <a:rPr lang="it-IT" b="1" dirty="0" err="1">
                <a:latin typeface="Palatino Linotype"/>
              </a:rPr>
              <a:t>Masoud</a:t>
            </a:r>
            <a:r>
              <a:rPr lang="it-IT" b="1" dirty="0">
                <a:latin typeface="Palatino Linotype"/>
              </a:rPr>
              <a:t> </a:t>
            </a:r>
            <a:r>
              <a:rPr lang="it-IT" b="1" dirty="0" err="1">
                <a:latin typeface="Palatino Linotype"/>
              </a:rPr>
              <a:t>Jabbari</a:t>
            </a:r>
            <a:r>
              <a:rPr lang="it-IT" b="1" dirty="0">
                <a:latin typeface="Palatino Linotype"/>
              </a:rPr>
              <a:t> </a:t>
            </a:r>
            <a:r>
              <a:rPr lang="it-IT" b="1" baseline="30000" dirty="0">
                <a:latin typeface="Palatino Linotype"/>
              </a:rPr>
              <a:t>1</a:t>
            </a: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dirty="0">
                <a:latin typeface="Palatino Linotype"/>
              </a:rPr>
              <a:t>Department of Mechanical, Aerospace and Civil Engineering, University of Manchester, Manchester, M13 9PL, UK</a:t>
            </a:r>
            <a:endParaRPr lang="fr-FR" sz="1400" dirty="0">
              <a:latin typeface="Palatino Linotype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/>
              </a:rPr>
              <a:t>*</a:t>
            </a:r>
            <a:r>
              <a:rPr lang="en-US" sz="1400" dirty="0">
                <a:latin typeface="Palatino Linotype"/>
              </a:rPr>
              <a:t> Corresponding author: maryam.fatehifar@manchester.ac.uk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EF8A0-D7B0-4C16-ADEC-E6757E1D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03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2CC5564-6036-4DD8-9F26-DA800FC4B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17685"/>
          <a:stretch/>
        </p:blipFill>
        <p:spPr>
          <a:xfrm>
            <a:off x="7263984" y="6005829"/>
            <a:ext cx="1880016" cy="85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GB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Fluid Properties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graphicFrame>
        <p:nvGraphicFramePr>
          <p:cNvPr id="10" name="Table 18">
            <a:extLst>
              <a:ext uri="{FF2B5EF4-FFF2-40B4-BE49-F238E27FC236}">
                <a16:creationId xmlns:a16="http://schemas.microsoft.com/office/drawing/2014/main" id="{ED09D6D3-1748-4418-9EF1-CE6642B29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8358"/>
              </p:ext>
            </p:extLst>
          </p:nvPr>
        </p:nvGraphicFramePr>
        <p:xfrm>
          <a:off x="621888" y="3303725"/>
          <a:ext cx="7546457" cy="27137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6597">
                  <a:extLst>
                    <a:ext uri="{9D8B030D-6E8A-4147-A177-3AD203B41FA5}">
                      <a16:colId xmlns:a16="http://schemas.microsoft.com/office/drawing/2014/main" val="3481951095"/>
                    </a:ext>
                  </a:extLst>
                </a:gridCol>
                <a:gridCol w="2001187">
                  <a:extLst>
                    <a:ext uri="{9D8B030D-6E8A-4147-A177-3AD203B41FA5}">
                      <a16:colId xmlns:a16="http://schemas.microsoft.com/office/drawing/2014/main" val="1625469208"/>
                    </a:ext>
                  </a:extLst>
                </a:gridCol>
                <a:gridCol w="1746354">
                  <a:extLst>
                    <a:ext uri="{9D8B030D-6E8A-4147-A177-3AD203B41FA5}">
                      <a16:colId xmlns:a16="http://schemas.microsoft.com/office/drawing/2014/main" val="654166882"/>
                    </a:ext>
                  </a:extLst>
                </a:gridCol>
                <a:gridCol w="860531">
                  <a:extLst>
                    <a:ext uri="{9D8B030D-6E8A-4147-A177-3AD203B41FA5}">
                      <a16:colId xmlns:a16="http://schemas.microsoft.com/office/drawing/2014/main" val="1695785201"/>
                    </a:ext>
                  </a:extLst>
                </a:gridCol>
                <a:gridCol w="1251788">
                  <a:extLst>
                    <a:ext uri="{9D8B030D-6E8A-4147-A177-3AD203B41FA5}">
                      <a16:colId xmlns:a16="http://schemas.microsoft.com/office/drawing/2014/main" val="2520366964"/>
                    </a:ext>
                  </a:extLst>
                </a:gridCol>
              </a:tblGrid>
              <a:tr h="5260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Fluid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Viscosity [</a:t>
                      </a:r>
                      <a:r>
                        <a:rPr lang="en-GB" sz="1400" dirty="0" err="1">
                          <a:latin typeface="Palatino Linotype" panose="02040502050505030304" pitchFamily="18" charset="0"/>
                        </a:rPr>
                        <a:t>Pa.s</a:t>
                      </a:r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Density [kg/m</a:t>
                      </a:r>
                      <a:r>
                        <a:rPr lang="en-GB" sz="1400" baseline="30000" dirty="0"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en-GB" sz="1400" baseline="0" dirty="0">
                          <a:latin typeface="Palatino Linotype" panose="02040502050505030304" pitchFamily="18" charset="0"/>
                        </a:rPr>
                        <a:t>]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K [Pa.s</a:t>
                      </a:r>
                      <a:r>
                        <a:rPr lang="en-GB" sz="1400" baseline="30000" dirty="0">
                          <a:latin typeface="Palatino Linotype" panose="02040502050505030304" pitchFamily="18" charset="0"/>
                        </a:rPr>
                        <a:t>n</a:t>
                      </a:r>
                      <a:r>
                        <a:rPr lang="en-GB" sz="1400" baseline="0" dirty="0">
                          <a:latin typeface="Palatino Linotype" panose="02040502050505030304" pitchFamily="18" charset="0"/>
                        </a:rPr>
                        <a:t>]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677799"/>
                  </a:ext>
                </a:extLst>
              </a:tr>
              <a:tr h="304542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Palatino Linotype" panose="02040502050505030304" pitchFamily="18" charset="0"/>
                        </a:rPr>
                        <a:t>water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0.00089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078231"/>
                  </a:ext>
                </a:extLst>
              </a:tr>
              <a:tr h="30454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0.0223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61936"/>
                  </a:ext>
                </a:extLst>
              </a:tr>
              <a:tr h="52602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alatino Linotype" panose="02040502050505030304" pitchFamily="18" charset="0"/>
                        </a:rPr>
                        <a:t>800 ppm (w/w) 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latin typeface="Palatino Linotype" panose="02040502050505030304" pitchFamily="18" charset="0"/>
                        </a:rPr>
                        <a:t>xanthan/ water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0.076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0.491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0.0755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108443"/>
                  </a:ext>
                </a:extLst>
              </a:tr>
              <a:tr h="52602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alatino Linotype" panose="02040502050505030304" pitchFamily="18" charset="0"/>
                        </a:rPr>
                        <a:t>1500 ppm (w/w) xanthan/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0.3125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256971"/>
                  </a:ext>
                </a:extLst>
              </a:tr>
              <a:tr h="52602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alatino Linotype" panose="02040502050505030304" pitchFamily="18" charset="0"/>
                        </a:rPr>
                        <a:t>2500 ppm (w/w) xanthan/ water</a:t>
                      </a:r>
                      <a:endParaRPr lang="en-GB" sz="1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alatino Linotype" panose="02040502050505030304" pitchFamily="18" charset="0"/>
                        </a:rPr>
                        <a:t>0.985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7493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21983D-B2C1-4021-91DE-B6B70FF8BB29}"/>
              </a:ext>
            </a:extLst>
          </p:cNvPr>
          <p:cNvSpPr txBox="1"/>
          <p:nvPr/>
        </p:nvSpPr>
        <p:spPr>
          <a:xfrm>
            <a:off x="123324" y="2941872"/>
            <a:ext cx="894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Palatino Linotype" panose="02040502050505030304" pitchFamily="18" charset="0"/>
              </a:rPr>
              <a:t>Table 1- Properties of the liquids and parameters of the power-law fit of the xanthan solutions [4]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58255-83DF-4B85-A083-82CAD1EC95D7}"/>
              </a:ext>
            </a:extLst>
          </p:cNvPr>
          <p:cNvSpPr txBox="1"/>
          <p:nvPr/>
        </p:nvSpPr>
        <p:spPr>
          <a:xfrm>
            <a:off x="340226" y="982809"/>
            <a:ext cx="7828119" cy="1757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Material: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alatino Linotype" panose="02040502050505030304" pitchFamily="18" charset="0"/>
              </a:rPr>
              <a:t>Dispersed phase: Xanthan gum aqueous solution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non-Newtonian power-law fluid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alatino Linotype" panose="02040502050505030304" pitchFamily="18" charset="0"/>
              </a:rPr>
              <a:t> Continuous phase: canola oil (Newtonian fluid)</a:t>
            </a:r>
            <a:endParaRPr lang="en-GB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16C8700-51FC-48AA-873D-AF2E0C3EE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685090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48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GB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Geometry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2C80FC4-3166-4778-86F4-B63A145763DA}"/>
              </a:ext>
            </a:extLst>
          </p:cNvPr>
          <p:cNvSpPr txBox="1"/>
          <p:nvPr/>
        </p:nvSpPr>
        <p:spPr>
          <a:xfrm>
            <a:off x="2362742" y="5966549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Fig 2 - Geometry of studied cross-junction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97602F-7A38-433E-BFDC-B79B9A161347}"/>
              </a:ext>
            </a:extLst>
          </p:cNvPr>
          <p:cNvSpPr txBox="1"/>
          <p:nvPr/>
        </p:nvSpPr>
        <p:spPr>
          <a:xfrm>
            <a:off x="250955" y="982809"/>
            <a:ext cx="5366673" cy="1758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Palatino Linotype" panose="02040502050505030304" pitchFamily="18" charset="0"/>
              </a:rPr>
              <a:t>Geometry specification:</a:t>
            </a:r>
            <a:endParaRPr lang="en-GB" sz="2000" dirty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W= 50 </a:t>
            </a:r>
            <a:r>
              <a:rPr lang="el-GR" dirty="0">
                <a:latin typeface="Palatino Linotype" panose="02040502050505030304" pitchFamily="18" charset="0"/>
              </a:rPr>
              <a:t>μ</a:t>
            </a:r>
            <a:r>
              <a:rPr lang="en-GB" dirty="0">
                <a:latin typeface="Palatino Linotype" panose="02040502050505030304" pitchFamily="18" charset="0"/>
              </a:rPr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Slope of contraction/expansion = 1/5</a:t>
            </a:r>
          </a:p>
          <a:p>
            <a:pPr>
              <a:lnSpc>
                <a:spcPct val="150000"/>
              </a:lnSpc>
            </a:pP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AE4D4-A7F2-497E-B0B3-96B4165BE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" t="7613" r="621" b="3064"/>
          <a:stretch/>
        </p:blipFill>
        <p:spPr>
          <a:xfrm>
            <a:off x="997937" y="2562105"/>
            <a:ext cx="7148125" cy="3350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3CAA0583-9159-4AA9-A242-BE51A0CFC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979045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9688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GB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Mesh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9DD89426-7451-437E-8B72-F84C04872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6" y="2885607"/>
            <a:ext cx="5892134" cy="342536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3E0ACA1-664D-4390-BE8F-698539CBD452}"/>
              </a:ext>
            </a:extLst>
          </p:cNvPr>
          <p:cNvSpPr txBox="1"/>
          <p:nvPr/>
        </p:nvSpPr>
        <p:spPr>
          <a:xfrm>
            <a:off x="6279789" y="4413621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Fig 3 - Meshed geometry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97602F-7A38-433E-BFDC-B79B9A161347}"/>
              </a:ext>
            </a:extLst>
          </p:cNvPr>
          <p:cNvSpPr txBox="1"/>
          <p:nvPr/>
        </p:nvSpPr>
        <p:spPr>
          <a:xfrm>
            <a:off x="72577" y="924529"/>
            <a:ext cx="8998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Mesh was generated using “</a:t>
            </a:r>
            <a:r>
              <a:rPr lang="en-GB" dirty="0" err="1">
                <a:latin typeface="Palatino Linotype" panose="02040502050505030304" pitchFamily="18" charset="0"/>
              </a:rPr>
              <a:t>blockMesh</a:t>
            </a:r>
            <a:r>
              <a:rPr lang="en-GB" dirty="0">
                <a:latin typeface="Palatino Linotype" panose="02040502050505030304" pitchFamily="18" charset="0"/>
              </a:rPr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Structured mesh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Different mesh size were studied 25 , 50, 75, 100 per 100 microns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Optimum: 50 cells per 100 microns            accurate results as well as sharp interface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3E81B08-552E-4744-9854-396E6E10F5E6}"/>
              </a:ext>
            </a:extLst>
          </p:cNvPr>
          <p:cNvSpPr/>
          <p:nvPr/>
        </p:nvSpPr>
        <p:spPr>
          <a:xfrm>
            <a:off x="4032353" y="2414862"/>
            <a:ext cx="539646" cy="10493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27D86198-3D89-49F1-A7F3-252CE2119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905839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5360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GB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Validation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76300-D5D7-4EC2-8B5D-615198117F4E}"/>
              </a:ext>
            </a:extLst>
          </p:cNvPr>
          <p:cNvSpPr txBox="1"/>
          <p:nvPr/>
        </p:nvSpPr>
        <p:spPr>
          <a:xfrm>
            <a:off x="250954" y="1298227"/>
            <a:ext cx="787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The results were validated against Wu et al. [6] and error was less than 7% in all studied cases.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80794-AE46-4E70-ACE3-74D91E6AC7FD}"/>
              </a:ext>
            </a:extLst>
          </p:cNvPr>
          <p:cNvSpPr txBox="1"/>
          <p:nvPr/>
        </p:nvSpPr>
        <p:spPr>
          <a:xfrm>
            <a:off x="691986" y="5585049"/>
            <a:ext cx="7760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Palatino Linotype" panose="02040502050505030304" pitchFamily="18" charset="0"/>
              </a:rPr>
              <a:t>Figure 4 - Droplet length results compared against the experimental results of  Wu et al. [6] for </a:t>
            </a:r>
            <a:r>
              <a:rPr lang="en-GB" sz="1600" dirty="0" err="1">
                <a:latin typeface="Palatino Linotype" panose="02040502050505030304" pitchFamily="18" charset="0"/>
              </a:rPr>
              <a:t>U</a:t>
            </a:r>
            <a:r>
              <a:rPr lang="en-GB" sz="1600" baseline="-25000" dirty="0" err="1">
                <a:latin typeface="Palatino Linotype" panose="02040502050505030304" pitchFamily="18" charset="0"/>
              </a:rPr>
              <a:t>o</a:t>
            </a:r>
            <a:r>
              <a:rPr lang="en-GB" sz="1600" dirty="0">
                <a:latin typeface="Palatino Linotype" panose="02040502050505030304" pitchFamily="18" charset="0"/>
              </a:rPr>
              <a:t> = 0.00252 (m/s) , </a:t>
            </a:r>
            <a:r>
              <a:rPr lang="el-GR" sz="1600" dirty="0">
                <a:latin typeface="Palatino Linotype" panose="02040502050505030304" pitchFamily="18" charset="0"/>
              </a:rPr>
              <a:t>σ</a:t>
            </a:r>
            <a:r>
              <a:rPr lang="en-GB" sz="1600" dirty="0">
                <a:latin typeface="Palatino Linotype" panose="02040502050505030304" pitchFamily="18" charset="0"/>
              </a:rPr>
              <a:t> = 30 (</a:t>
            </a:r>
            <a:r>
              <a:rPr lang="en-GB" sz="1600" dirty="0" err="1">
                <a:latin typeface="Palatino Linotype" panose="02040502050505030304" pitchFamily="18" charset="0"/>
              </a:rPr>
              <a:t>mN</a:t>
            </a:r>
            <a:r>
              <a:rPr lang="en-GB" sz="1600" dirty="0">
                <a:latin typeface="Palatino Linotype" panose="02040502050505030304" pitchFamily="18" charset="0"/>
              </a:rPr>
              <a:t>/m), and </a:t>
            </a:r>
            <a:r>
              <a:rPr lang="el-GR" sz="1600" dirty="0">
                <a:latin typeface="Palatino Linotype" panose="02040502050505030304" pitchFamily="18" charset="0"/>
              </a:rPr>
              <a:t>μ</a:t>
            </a:r>
            <a:r>
              <a:rPr lang="en-GB" sz="1600" baseline="-25000" dirty="0">
                <a:latin typeface="Palatino Linotype" panose="02040502050505030304" pitchFamily="18" charset="0"/>
              </a:rPr>
              <a:t>o</a:t>
            </a:r>
            <a:r>
              <a:rPr lang="en-GB" sz="1600" dirty="0">
                <a:latin typeface="Palatino Linotype" panose="02040502050505030304" pitchFamily="18" charset="0"/>
              </a:rPr>
              <a:t>/</a:t>
            </a:r>
            <a:r>
              <a:rPr lang="el-GR" sz="1600" dirty="0">
                <a:latin typeface="Palatino Linotype" panose="02040502050505030304" pitchFamily="18" charset="0"/>
              </a:rPr>
              <a:t> μ</a:t>
            </a:r>
            <a:r>
              <a:rPr lang="en-GB" sz="1600" baseline="-25000" dirty="0">
                <a:latin typeface="Palatino Linotype" panose="02040502050505030304" pitchFamily="18" charset="0"/>
              </a:rPr>
              <a:t>w</a:t>
            </a:r>
            <a:r>
              <a:rPr lang="en-GB" sz="1600" dirty="0">
                <a:latin typeface="Palatino Linotype" panose="02040502050505030304" pitchFamily="18" charset="0"/>
              </a:rPr>
              <a:t> = 0.416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B06B2D-7790-4161-9AF2-281134EBA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892540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A3EC565F-1CB1-42B3-8517-9F528B84E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43" y="2177940"/>
            <a:ext cx="4497049" cy="337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39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AEAE96-855E-42B1-8DE9-9C9E68DE18C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Results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E9DD1A-AFBA-47BE-B31E-3B54CB1D9091}"/>
              </a:ext>
            </a:extLst>
          </p:cNvPr>
          <p:cNvSpPr txBox="1"/>
          <p:nvPr/>
        </p:nvSpPr>
        <p:spPr>
          <a:xfrm>
            <a:off x="3127267" y="5011194"/>
            <a:ext cx="8273991" cy="129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Droplet detachment time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Thread width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Droplet diameter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4B5F6D-78FE-421A-8683-57199473DC4A}"/>
                  </a:ext>
                </a:extLst>
              </p:cNvPr>
              <p:cNvSpPr txBox="1"/>
              <p:nvPr/>
            </p:nvSpPr>
            <p:spPr>
              <a:xfrm>
                <a:off x="1492693" y="1983887"/>
                <a:ext cx="6441315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𝐶𝑎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=0.01 ;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=0.05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;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contact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angle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160˚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4B5F6D-78FE-421A-8683-57199473D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93" y="1983887"/>
                <a:ext cx="6441315" cy="65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5D526BD-F07F-41C7-AEED-165BC4F9D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78516"/>
              </p:ext>
            </p:extLst>
          </p:nvPr>
        </p:nvGraphicFramePr>
        <p:xfrm>
          <a:off x="486024" y="3315323"/>
          <a:ext cx="8171951" cy="151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40D646-C08B-405F-BD89-4D0D5543055D}"/>
              </a:ext>
            </a:extLst>
          </p:cNvPr>
          <p:cNvSpPr txBox="1"/>
          <p:nvPr/>
        </p:nvSpPr>
        <p:spPr>
          <a:xfrm>
            <a:off x="60539" y="1132556"/>
            <a:ext cx="9083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In the simulations:</a:t>
            </a:r>
          </a:p>
          <a:p>
            <a:endParaRPr lang="en-GB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 the capillary number and flow rate ratio were kept constant: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128D3-7A3C-49BF-9E61-0BC8EA11DC8D}"/>
              </a:ext>
            </a:extLst>
          </p:cNvPr>
          <p:cNvSpPr txBox="1"/>
          <p:nvPr/>
        </p:nvSpPr>
        <p:spPr>
          <a:xfrm>
            <a:off x="74951" y="2642220"/>
            <a:ext cx="8628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while the concentration of polymer and thus, the power-law index was changed.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8A061D-C024-4F65-AFC1-7443F5BE2FA4}"/>
              </a:ext>
            </a:extLst>
          </p:cNvPr>
          <p:cNvSpPr txBox="1"/>
          <p:nvPr/>
        </p:nvSpPr>
        <p:spPr>
          <a:xfrm>
            <a:off x="149904" y="5419361"/>
            <a:ext cx="548640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Three effects were studied: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878D106-1D8F-46D9-B0A3-79211E2DC637}"/>
              </a:ext>
            </a:extLst>
          </p:cNvPr>
          <p:cNvSpPr/>
          <p:nvPr/>
        </p:nvSpPr>
        <p:spPr>
          <a:xfrm>
            <a:off x="3267856" y="5111646"/>
            <a:ext cx="239842" cy="1176843"/>
          </a:xfrm>
          <a:prstGeom prst="leftBrace">
            <a:avLst>
              <a:gd name="adj1" fmla="val 8333"/>
              <a:gd name="adj2" fmla="val 4872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44AB673-9592-4198-AFA9-19984147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708311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8989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AEAE96-855E-42B1-8DE9-9C9E68DE18C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A. Effect on Droplet Detachment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pic>
        <p:nvPicPr>
          <p:cNvPr id="10" name="Picture 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D6F4759-64AF-4A78-AA27-7C22B6A0B5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5312" r="49646" b="1487"/>
          <a:stretch/>
        </p:blipFill>
        <p:spPr>
          <a:xfrm>
            <a:off x="324459" y="1979861"/>
            <a:ext cx="2890104" cy="375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5D3DBD-C687-47E8-8D33-7028D5F8EDBF}"/>
              </a:ext>
            </a:extLst>
          </p:cNvPr>
          <p:cNvSpPr txBox="1"/>
          <p:nvPr/>
        </p:nvSpPr>
        <p:spPr>
          <a:xfrm>
            <a:off x="141140" y="1072369"/>
            <a:ext cx="88617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Breakup of the dispersed phase thread experienced a delay by up to 23%.</a:t>
            </a:r>
          </a:p>
          <a:p>
            <a:pPr marL="342900" indent="-342900">
              <a:buAutoNum type="arabicPeriod"/>
            </a:pPr>
            <a:endParaRPr lang="en-US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90B63D-D09D-4E9B-8763-9A85461349E7}"/>
              </a:ext>
            </a:extLst>
          </p:cNvPr>
          <p:cNvSpPr txBox="1"/>
          <p:nvPr/>
        </p:nvSpPr>
        <p:spPr>
          <a:xfrm>
            <a:off x="141140" y="5781047"/>
            <a:ext cx="325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Palatino Linotype" panose="02040502050505030304" pitchFamily="18" charset="0"/>
              </a:rPr>
              <a:t>Fig 5 – Effect of increasing the polymer concentration on droplet formation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5C6FB66-1F59-4B16-8316-5AA912428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910078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C278E3C-011F-4E9D-A05D-069ED6D294BD}"/>
              </a:ext>
            </a:extLst>
          </p:cNvPr>
          <p:cNvSpPr txBox="1"/>
          <p:nvPr/>
        </p:nvSpPr>
        <p:spPr>
          <a:xfrm>
            <a:off x="4697587" y="5781047"/>
            <a:ext cx="354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Palatino Linotype" panose="02040502050505030304" pitchFamily="18" charset="0"/>
              </a:rPr>
              <a:t>Fig 6 – Effect of the polymer concentration on droplet detachment time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5E723B1-51AF-4063-8F51-36060B2E9C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52" y="1965932"/>
            <a:ext cx="5021705" cy="376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EE019A-0016-422E-8367-407911B71593}"/>
              </a:ext>
            </a:extLst>
          </p:cNvPr>
          <p:cNvSpPr txBox="1"/>
          <p:nvPr/>
        </p:nvSpPr>
        <p:spPr>
          <a:xfrm>
            <a:off x="284938" y="1952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9D6194-C1D9-49DC-ACB5-EDB921144B87}"/>
              </a:ext>
            </a:extLst>
          </p:cNvPr>
          <p:cNvSpPr txBox="1"/>
          <p:nvPr/>
        </p:nvSpPr>
        <p:spPr>
          <a:xfrm>
            <a:off x="263291" y="385502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F10222-7B1B-47CD-8FC3-2563D257C562}"/>
              </a:ext>
            </a:extLst>
          </p:cNvPr>
          <p:cNvSpPr txBox="1"/>
          <p:nvPr/>
        </p:nvSpPr>
        <p:spPr>
          <a:xfrm>
            <a:off x="283965" y="28975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2CC2AC-1274-40A3-BAF7-9F3E4FD7708F}"/>
              </a:ext>
            </a:extLst>
          </p:cNvPr>
          <p:cNvSpPr txBox="1"/>
          <p:nvPr/>
        </p:nvSpPr>
        <p:spPr>
          <a:xfrm>
            <a:off x="244055" y="483720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78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AEAE96-855E-42B1-8DE9-9C9E68DE18C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B. Effect on Thread 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5D3DBD-C687-47E8-8D33-7028D5F8EDBF}"/>
                  </a:ext>
                </a:extLst>
              </p:cNvPr>
              <p:cNvSpPr txBox="1"/>
              <p:nvPr/>
            </p:nvSpPr>
            <p:spPr>
              <a:xfrm>
                <a:off x="250955" y="1132556"/>
                <a:ext cx="8861719" cy="1039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0000"/>
                    </a:solidFill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imensionless width of the thread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𝑡h𝑟𝑒𝑎𝑑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at the main channel entrance increased from 0 to 0.066, 0.096, 0.16.</a:t>
                </a:r>
              </a:p>
              <a:p>
                <a:pPr marL="342900" indent="-342900">
                  <a:buAutoNum type="arabicPeriod"/>
                </a:pPr>
                <a:endParaRPr lang="en-US" sz="18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5D3DBD-C687-47E8-8D33-7028D5F8E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5" y="1132556"/>
                <a:ext cx="8861719" cy="1039452"/>
              </a:xfrm>
              <a:prstGeom prst="rect">
                <a:avLst/>
              </a:prstGeom>
              <a:blipFill>
                <a:blip r:embed="rId4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C8E8BF9-B2B5-475E-8C68-0629089E6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956076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1C90F0D-C23F-4ECD-BABD-2374727672DC}"/>
              </a:ext>
            </a:extLst>
          </p:cNvPr>
          <p:cNvSpPr txBox="1"/>
          <p:nvPr/>
        </p:nvSpPr>
        <p:spPr>
          <a:xfrm>
            <a:off x="2077531" y="5597778"/>
            <a:ext cx="520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Palatino Linotype" panose="02040502050505030304" pitchFamily="18" charset="0"/>
              </a:rPr>
              <a:t>Fig 7 – Effect of the polymer concentration on thread width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525F513-116F-4D82-A042-9AA9CF93C5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48871"/>
            <a:ext cx="42672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3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AEAE96-855E-42B1-8DE9-9C9E68DE18C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C. Effect on Droplet Diameter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DFD97E-522C-4B95-A20D-7AB2AB2D82CF}"/>
                  </a:ext>
                </a:extLst>
              </p:cNvPr>
              <p:cNvSpPr txBox="1"/>
              <p:nvPr/>
            </p:nvSpPr>
            <p:spPr>
              <a:xfrm>
                <a:off x="250955" y="1079011"/>
                <a:ext cx="8581869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0000"/>
                    </a:solidFill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imensionless droplet diameter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𝑑𝑟𝑜𝑝𝑙𝑒𝑡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decreased from 0.76 to 0.72, 0.68, 0.67. </a:t>
                </a:r>
                <a:endParaRPr lang="en-US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DFD97E-522C-4B95-A20D-7AB2AB2D8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5" y="1079011"/>
                <a:ext cx="8581869" cy="502573"/>
              </a:xfrm>
              <a:prstGeom prst="rect">
                <a:avLst/>
              </a:prstGeom>
              <a:blipFill>
                <a:blip r:embed="rId4"/>
                <a:stretch>
                  <a:fillRect l="-426" r="-710" b="-8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788DB602-B149-4D3D-B454-48CBA234B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3868" r="49386"/>
          <a:stretch/>
        </p:blipFill>
        <p:spPr>
          <a:xfrm>
            <a:off x="385868" y="1810964"/>
            <a:ext cx="2872704" cy="3676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3AFB75-F1B2-4F9F-841F-39BF7E870962}"/>
              </a:ext>
            </a:extLst>
          </p:cNvPr>
          <p:cNvSpPr txBox="1"/>
          <p:nvPr/>
        </p:nvSpPr>
        <p:spPr>
          <a:xfrm>
            <a:off x="-15012" y="5637079"/>
            <a:ext cx="3547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Palatino Linotype" panose="02040502050505030304" pitchFamily="18" charset="0"/>
              </a:rPr>
              <a:t>Fig 8 – Effect of increasing the xanthan concentration from a) 0, b) 800, c) 1500 d) 2500 [ppm] on droplet formation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F3350C6-A599-4209-A2A6-127E3BA91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398223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8AD62D7-3ED6-4671-A6C4-87937EA2CDB3}"/>
              </a:ext>
            </a:extLst>
          </p:cNvPr>
          <p:cNvSpPr txBox="1"/>
          <p:nvPr/>
        </p:nvSpPr>
        <p:spPr>
          <a:xfrm>
            <a:off x="5194846" y="5704301"/>
            <a:ext cx="328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Palatino Linotype" panose="02040502050505030304" pitchFamily="18" charset="0"/>
              </a:rPr>
              <a:t>Fig 9 – Effect of the polymer concentration on droplet diameter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11CE5-C140-4743-A9CF-DF0CC243200F}"/>
              </a:ext>
            </a:extLst>
          </p:cNvPr>
          <p:cNvSpPr txBox="1"/>
          <p:nvPr/>
        </p:nvSpPr>
        <p:spPr>
          <a:xfrm>
            <a:off x="372696" y="18250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4CA10-533B-4082-AC6B-136BA74851B0}"/>
              </a:ext>
            </a:extLst>
          </p:cNvPr>
          <p:cNvSpPr txBox="1"/>
          <p:nvPr/>
        </p:nvSpPr>
        <p:spPr>
          <a:xfrm>
            <a:off x="385868" y="371232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7190BF-D1A8-4032-A263-CCC0B46845A9}"/>
              </a:ext>
            </a:extLst>
          </p:cNvPr>
          <p:cNvSpPr txBox="1"/>
          <p:nvPr/>
        </p:nvSpPr>
        <p:spPr>
          <a:xfrm>
            <a:off x="385868" y="27718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E632E9-D0D9-48C7-BA07-2ECE6F833210}"/>
              </a:ext>
            </a:extLst>
          </p:cNvPr>
          <p:cNvSpPr txBox="1"/>
          <p:nvPr/>
        </p:nvSpPr>
        <p:spPr>
          <a:xfrm>
            <a:off x="366632" y="460013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d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6B6A354-A491-463F-AC07-3A9DA04051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09" y="1825023"/>
            <a:ext cx="4883886" cy="3662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5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93009" y="194388"/>
            <a:ext cx="9136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Conclusion</a:t>
            </a:r>
            <a:endParaRPr lang="en-US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958248" y="194388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70" y="72111"/>
            <a:ext cx="778098" cy="7780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29AAC8-42F1-48A4-838A-91E754A75DD4}"/>
                  </a:ext>
                </a:extLst>
              </p:cNvPr>
              <p:cNvSpPr txBox="1"/>
              <p:nvPr/>
            </p:nvSpPr>
            <p:spPr>
              <a:xfrm>
                <a:off x="293009" y="1333644"/>
                <a:ext cx="8373506" cy="493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Palatino Linotype" panose="02040502050505030304" pitchFamily="18" charset="0"/>
                  </a:rPr>
                  <a:t>Many studies that use CFD tools to investigate droplet generation, focus on Newtonian fluids only. As most of solutions used in biological tests are non-Newtonian, this gap was addressed in this research.</a:t>
                </a:r>
              </a:p>
              <a:p>
                <a:endParaRPr lang="en-GB" dirty="0">
                  <a:latin typeface="Palatino Linotype" panose="02040502050505030304" pitchFamily="18" charset="0"/>
                </a:endParaRPr>
              </a:p>
              <a:p>
                <a:r>
                  <a:rPr lang="en-GB" dirty="0">
                    <a:latin typeface="Palatino Linotype" panose="02040502050505030304" pitchFamily="18" charset="0"/>
                  </a:rPr>
                  <a:t>By considering non-Newtonian power-law fluid as dispersed phase and simulating the droplet generation using VOF in </a:t>
                </a:r>
                <a:r>
                  <a:rPr lang="en-GB" dirty="0" err="1">
                    <a:latin typeface="Palatino Linotype" panose="02040502050505030304" pitchFamily="18" charset="0"/>
                  </a:rPr>
                  <a:t>OpenFOAM</a:t>
                </a:r>
                <a:r>
                  <a:rPr lang="en-GB" dirty="0">
                    <a:latin typeface="Palatino Linotype" panose="02040502050505030304" pitchFamily="18" charset="0"/>
                  </a:rPr>
                  <a:t> 8 software , the following was achieved.</a:t>
                </a:r>
              </a:p>
              <a:p>
                <a:endParaRPr lang="en-GB" dirty="0">
                  <a:latin typeface="Palatino Linotype" panose="02040502050505030304" pitchFamily="18" charset="0"/>
                </a:endParaRPr>
              </a:p>
              <a:p>
                <a:r>
                  <a:rPr lang="en-GB" dirty="0">
                    <a:latin typeface="Palatino Linotype" panose="02040502050505030304" pitchFamily="18" charset="0"/>
                  </a:rPr>
                  <a:t>By increasing the polymer concentration:</a:t>
                </a:r>
              </a:p>
              <a:p>
                <a:endParaRPr lang="en-GB" dirty="0">
                  <a:latin typeface="Palatino Linotype" panose="0204050205050503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>
                    <a:latin typeface="Palatino Linotype" panose="02040502050505030304" pitchFamily="18" charset="0"/>
                  </a:rPr>
                  <a:t>Droplet detachment time is increased between 18% to 23%.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Necking started to occur and increased respectively.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Dimensionless droplet diameter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𝑑𝑟𝑜𝑝𝑙𝑒𝑡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decreased between 5.5% to 12%.</a:t>
                </a:r>
                <a:endParaRPr lang="en-US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29AAC8-42F1-48A4-838A-91E754A7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09" y="1333644"/>
                <a:ext cx="8373506" cy="4934556"/>
              </a:xfrm>
              <a:prstGeom prst="rect">
                <a:avLst/>
              </a:prstGeom>
              <a:blipFill>
                <a:blip r:embed="rId4"/>
                <a:stretch>
                  <a:fillRect l="-801" t="-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7CF9C51-5804-4E11-9C23-3911730E0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82514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7541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0843" y="233526"/>
            <a:ext cx="1196390" cy="523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9F0A8-1A9E-4273-B5AF-BC6F2D9940FF}"/>
              </a:ext>
            </a:extLst>
          </p:cNvPr>
          <p:cNvSpPr txBox="1"/>
          <p:nvPr/>
        </p:nvSpPr>
        <p:spPr>
          <a:xfrm>
            <a:off x="199244" y="1503942"/>
            <a:ext cx="837325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 algn="just" rtl="0">
              <a:spcAft>
                <a:spcPts val="300"/>
              </a:spcAft>
              <a:buAutoNum type="arabicPeriod"/>
            </a:pP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Eun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Y. J., Utada, A. S., Copeland, M. F., Takeuchi, S., &amp; Weibel, D. B. (2011). Encapsulating bacteria in agarose microparticles using microfluidics for high-throughput cell analysis and isolation. ACS chemical biology, 6(3), 260-266 </a:t>
            </a:r>
          </a:p>
          <a:p>
            <a:pPr marL="406400" indent="-406400" algn="just" rtl="0">
              <a:spcAft>
                <a:spcPts val="300"/>
              </a:spcAft>
              <a:buAutoNum type="arabicPeriod"/>
            </a:pP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Khater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Abdelrehim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Mohammadi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Azarmanesh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Janmaleki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Salahandish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R., ... &amp;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Sanati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-Nezhad, A. (2020).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Picoliter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agar droplet breakup in microfluidics meets microbiology application: numerical and experimental approaches. Lab on a Chip, 20(12), 2175-2187. </a:t>
            </a:r>
          </a:p>
          <a:p>
            <a:pPr marL="406400" indent="-406400" algn="just" rtl="0">
              <a:spcAft>
                <a:spcPts val="300"/>
              </a:spcAft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Chen, Q., Li, J., Song, Y., Christopher, D. M., &amp; Li, X. (2020).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Modeling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Newtonian droplet formation in power-law non-Newtonian fluids in a flow-focusing device. Heat and Mass Transfer, 56(9), 2711-2723. </a:t>
            </a:r>
          </a:p>
          <a:p>
            <a:pPr marL="406400" indent="-406400" algn="just" rtl="0">
              <a:spcAft>
                <a:spcPts val="300"/>
              </a:spcAft>
              <a:buAutoNum type="arabicPeriod" startAt="4"/>
            </a:pP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Taassob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Manshadi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 K. D.,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Bordbar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A., &amp;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Kamali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(2017). Monodisperse non-Newtonian micro-droplet generation in a co-flow device. Journal of the Brazilian Society of Mechanical Sciences and Engineering, 39(6), 2013-2021.</a:t>
            </a:r>
          </a:p>
          <a:p>
            <a:pPr marL="406400" indent="-406400" algn="just" rtl="0">
              <a:spcAft>
                <a:spcPts val="300"/>
              </a:spcAft>
              <a:buAutoNum type="arabicPeriod" startAt="4"/>
            </a:pP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Sontti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 G., &amp; Atta, A. (2019). Numerical insights on controlled droplet formation in a microfluidic flow-focusing device. Industrial &amp; Engineering Chemistry Research, 59(9), 3702-3716.</a:t>
            </a:r>
            <a:endParaRPr lang="en-US" sz="1400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6400" indent="-406400" algn="just" rtl="0">
              <a:spcAft>
                <a:spcPts val="300"/>
              </a:spcAft>
              <a:buAutoNum type="arabicPeriod" startAt="4"/>
            </a:pP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Wu, L.,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Tsutahara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M., Kim, L. S., &amp; Ha, M. (2008). Three-dimensional lattice Boltzmann simulations of droplet formation in a cross-junction microchannel. International journal of multiphase flow, 34(9), 852-864.</a:t>
            </a:r>
          </a:p>
          <a:p>
            <a:pPr marL="406400" indent="-406400" algn="just" rtl="0">
              <a:spcAft>
                <a:spcPts val="300"/>
              </a:spcAft>
              <a:buAutoNum type="arabicPeriod" startAt="4"/>
            </a:pP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Soh, G. Y., Yeoh, G. H., &amp; </a:t>
            </a:r>
            <a:r>
              <a:rPr lang="en-GB" sz="14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Timchenko</a:t>
            </a:r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 (2016). Improved volume-of-fluid (VOF) model for predictions of velocity fields and droplet lengths in microchannels. Flow Measurement and Instrumentation, 51, 105-115.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105632" y="194388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References</a:t>
            </a:r>
            <a:endParaRPr lang="fr-FR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8" y="37444"/>
            <a:ext cx="819826" cy="8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E0F76-8D70-4B52-A502-14B5887526D3}"/>
              </a:ext>
            </a:extLst>
          </p:cNvPr>
          <p:cNvSpPr/>
          <p:nvPr/>
        </p:nvSpPr>
        <p:spPr>
          <a:xfrm>
            <a:off x="-22484" y="17898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1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1093" y="847471"/>
                <a:ext cx="8524051" cy="55608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just">
                  <a:lnSpc>
                    <a:spcPct val="90000"/>
                  </a:lnSpc>
                  <a:spcAft>
                    <a:spcPts val="600"/>
                  </a:spcAft>
                </a:pPr>
                <a:endParaRPr lang="en-US" b="1" dirty="0">
                  <a:latin typeface="Palatino Linotype" panose="0204050205050503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1600" dirty="0">
                    <a:latin typeface="Palatino Linotype" panose="02040502050505030304" pitchFamily="18" charset="0"/>
                  </a:rPr>
                  <a:t>   Microfluidics enables generating series of isolated droplets for high-throughput screening. As many biological/chemical solutions are of shear thinning non-Newtonian nature [1,2], we studied  non-Newtonian droplet generation to improve the reliability of simulation results in real-life assays. We considered non-Newtonian power-law </a:t>
                </a:r>
                <a:r>
                  <a:rPr lang="en-US" sz="1600" dirty="0" err="1">
                    <a:latin typeface="Palatino Linotype" panose="02040502050505030304" pitchFamily="18" charset="0"/>
                  </a:rPr>
                  <a:t>behaviour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 for Xanthan gum aqueous solution as the dispersed phase, and Newtonian canola oil as the continuous phase. Simulations were performed in </a:t>
                </a:r>
                <a:r>
                  <a:rPr lang="en-US" sz="1600" dirty="0" err="1">
                    <a:latin typeface="Palatino Linotype" panose="02040502050505030304" pitchFamily="18" charset="0"/>
                  </a:rPr>
                  <a:t>OpenFOAM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, using the </a:t>
                </a:r>
                <a:r>
                  <a:rPr lang="en-US" sz="1600" dirty="0" err="1">
                    <a:latin typeface="Palatino Linotype" panose="02040502050505030304" pitchFamily="18" charset="0"/>
                  </a:rPr>
                  <a:t>interFoam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 solver and volume of fluid (VOF) method [3].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1600" dirty="0">
                    <a:latin typeface="Palatino Linotype" panose="02040502050505030304" pitchFamily="18" charset="0"/>
                  </a:rPr>
                  <a:t>    A cross-junction geometry with each inlet and outlet channel height (H) and width (W) equal to 50 micrometer with slight contractions in the conjunctions was used to gain a better </a:t>
                </a:r>
                <a:r>
                  <a:rPr lang="en-US" sz="1600" dirty="0" err="1">
                    <a:latin typeface="Palatino Linotype" panose="02040502050505030304" pitchFamily="18" charset="0"/>
                  </a:rPr>
                  <a:t>monodispersity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. Following validation of the numerical setup, we conducted a series of tests to provide novel insight into this configuration.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1600" dirty="0">
                    <a:latin typeface="Palatino Linotype" panose="02040502050505030304" pitchFamily="18" charset="0"/>
                  </a:rPr>
                  <a:t>    With Capillary number </a:t>
                </a:r>
                <a:r>
                  <a:rPr lang="en-US" sz="1100" dirty="0">
                    <a:latin typeface="Palatino Linotype" panose="0204050205050503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𝐶𝑎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100" dirty="0">
                    <a:latin typeface="Palatino Linotype" panose="02040502050505030304" pitchFamily="18" charset="0"/>
                  </a:rPr>
                  <a:t>), 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of 0.01, dispersed phase to continuous phase flow-rate ratio of 0.05, and contact angle of 160˚, simulations revealed that by increasing the Xanthan gum concentration (0, 800, 1500, 2500 ppm) or in other words, decreasing the n -flow </a:t>
                </a:r>
                <a:r>
                  <a:rPr lang="en-US" sz="1600" dirty="0" err="1">
                    <a:latin typeface="Palatino Linotype" panose="02040502050505030304" pitchFamily="18" charset="0"/>
                  </a:rPr>
                  <a:t>behaviour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 index- from 1 to 0.491, 0.389, and 0.302 in power-law model [4] : (a) breakup of the dispersed phase thread occurred at 0.0365, 0.0430, 0.0440, 0.0450 s; (b) the dimensionless width of the thread </a:t>
                </a:r>
                <a:r>
                  <a:rPr lang="en-US" sz="1100" dirty="0">
                    <a:latin typeface="Palatino Linotype" panose="0204050205050503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𝑡h𝑟𝑒𝑎𝑑</m:t>
                        </m:r>
                      </m:sub>
                    </m:sSub>
                    <m:r>
                      <a:rPr lang="en-GB" sz="11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1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100" dirty="0">
                    <a:latin typeface="Palatino Linotype" panose="02040502050505030304" pitchFamily="18" charset="0"/>
                  </a:rPr>
                  <a:t>) 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at the main channel entrance increased from 0 to 0.066, 0.096, 0.16; and (c) the dimensionless droplet diameter </a:t>
                </a:r>
                <a:r>
                  <a:rPr lang="en-US" sz="1100" dirty="0">
                    <a:latin typeface="Palatino Linotype" panose="0204050205050503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𝑑𝑟𝑜𝑝𝑙𝑒𝑡</m:t>
                        </m:r>
                      </m:sub>
                    </m:sSub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100" dirty="0">
                    <a:latin typeface="Palatino Linotype" panose="02040502050505030304" pitchFamily="18" charset="0"/>
                  </a:rPr>
                  <a:t>) 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decreased from 0.76 to 0.72, 0.68, 0.67, respectively. Our next plan is to study effect of shear-thinning </a:t>
                </a:r>
                <a:r>
                  <a:rPr lang="en-US" sz="1600" dirty="0" err="1">
                    <a:latin typeface="Palatino Linotype" panose="02040502050505030304" pitchFamily="18" charset="0"/>
                  </a:rPr>
                  <a:t>behaviour</a:t>
                </a:r>
                <a:r>
                  <a:rPr lang="en-US" sz="1600" dirty="0">
                    <a:latin typeface="Palatino Linotype" panose="02040502050505030304" pitchFamily="18" charset="0"/>
                  </a:rPr>
                  <a:t> on droplet generation in different Ca and flow-rate ratios.</a:t>
                </a:r>
              </a:p>
              <a:p>
                <a:pPr algn="just">
                  <a:lnSpc>
                    <a:spcPct val="90000"/>
                  </a:lnSpc>
                  <a:spcAft>
                    <a:spcPts val="600"/>
                  </a:spcAft>
                </a:pPr>
                <a:endParaRPr lang="en-US" sz="1600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93" y="847471"/>
                <a:ext cx="8524051" cy="5560812"/>
              </a:xfrm>
              <a:prstGeom prst="rect">
                <a:avLst/>
              </a:prstGeom>
              <a:blipFill>
                <a:blip r:embed="rId3"/>
                <a:stretch>
                  <a:fillRect l="-429" r="-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BC6B6-81A4-40E8-AF1B-FF871C526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97" y="55373"/>
            <a:ext cx="839480" cy="8394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A842410-DAB9-40E2-8AEA-F6BB7C2E30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700604" y="149135"/>
            <a:ext cx="1341881" cy="5868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8DD87-756D-436E-A667-5B19C65BE3A2}"/>
              </a:ext>
            </a:extLst>
          </p:cNvPr>
          <p:cNvSpPr txBox="1"/>
          <p:nvPr/>
        </p:nvSpPr>
        <p:spPr>
          <a:xfrm>
            <a:off x="271697" y="262747"/>
            <a:ext cx="457574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Abstract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5C187-5565-4D75-8BC4-F26308C28147}"/>
              </a:ext>
            </a:extLst>
          </p:cNvPr>
          <p:cNvSpPr txBox="1"/>
          <p:nvPr/>
        </p:nvSpPr>
        <p:spPr>
          <a:xfrm>
            <a:off x="101023" y="6443720"/>
            <a:ext cx="904297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Palatino Linotype" panose="02040502050505030304" pitchFamily="18" charset="0"/>
              </a:rPr>
              <a:t>Keywords: </a:t>
            </a:r>
            <a:r>
              <a:rPr lang="en-US" dirty="0">
                <a:latin typeface="Palatino Linotype" panose="02040502050505030304" pitchFamily="18" charset="0"/>
              </a:rPr>
              <a:t>droplet microfluidics; non-Newtonian fluid; volume of fluid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3A063-26A8-43AC-87A8-950A162D884D}"/>
              </a:ext>
            </a:extLst>
          </p:cNvPr>
          <p:cNvCxnSpPr/>
          <p:nvPr/>
        </p:nvCxnSpPr>
        <p:spPr>
          <a:xfrm>
            <a:off x="271697" y="6385810"/>
            <a:ext cx="8295182" cy="0"/>
          </a:xfrm>
          <a:prstGeom prst="line">
            <a:avLst/>
          </a:prstGeom>
          <a:ln>
            <a:solidFill>
              <a:srgbClr val="0737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5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958248" y="194388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70" y="72111"/>
            <a:ext cx="778098" cy="778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5B915-CF1F-4C18-9674-E558BB582E01}"/>
              </a:ext>
            </a:extLst>
          </p:cNvPr>
          <p:cNvSpPr txBox="1"/>
          <p:nvPr/>
        </p:nvSpPr>
        <p:spPr>
          <a:xfrm>
            <a:off x="1436717" y="2505670"/>
            <a:ext cx="61128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Thank you for your attention</a:t>
            </a:r>
          </a:p>
          <a:p>
            <a:pPr algn="ctr"/>
            <a:endParaRPr lang="en-GB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GB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157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A52B2E-F2B3-4169-81EB-72AABC6CA9BF}"/>
              </a:ext>
            </a:extLst>
          </p:cNvPr>
          <p:cNvSpPr txBox="1"/>
          <p:nvPr/>
        </p:nvSpPr>
        <p:spPr>
          <a:xfrm>
            <a:off x="262252" y="1506874"/>
            <a:ext cx="4377204" cy="280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Palatino Linotype" panose="02040502050505030304" pitchFamily="18" charset="0"/>
              </a:rPr>
              <a:t>Traditional biomedical tests are: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being laborious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time-consuming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expensive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in need of experienced operator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020ADF2-C40C-4CB5-B15B-7FAC70A18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912397"/>
              </p:ext>
            </p:extLst>
          </p:nvPr>
        </p:nvGraphicFramePr>
        <p:xfrm>
          <a:off x="4572000" y="1208757"/>
          <a:ext cx="5471409" cy="444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D413D51-9C3A-4985-88E5-EBE7A4D60B6A}"/>
              </a:ext>
            </a:extLst>
          </p:cNvPr>
          <p:cNvSpPr txBox="1"/>
          <p:nvPr/>
        </p:nvSpPr>
        <p:spPr>
          <a:xfrm>
            <a:off x="194796" y="4521081"/>
            <a:ext cx="5272790" cy="1089529"/>
          </a:xfrm>
          <a:prstGeom prst="rect">
            <a:avLst/>
          </a:prstGeom>
          <a:solidFill>
            <a:srgbClr val="07375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Palatino Linotype" panose="02040502050505030304" pitchFamily="18" charset="0"/>
              </a:rPr>
              <a:t>High-throughput screening (HTS) has been developed which refers to scientific experimental methods allowing rapid conduction of series of chemical and biological tests.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71073" y="194246"/>
            <a:ext cx="9136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EAF11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High-throughput Screening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04610" y="178093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04" y="70765"/>
            <a:ext cx="798357" cy="798357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29CC992-9F2E-4BB0-86AC-49F1B3B28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283050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0516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176004" y="1609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Microfluidic Technology </a:t>
            </a:r>
          </a:p>
          <a:p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843C64-2111-4CCA-9127-528ABC34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03" y="1268609"/>
            <a:ext cx="8914691" cy="206815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latin typeface="Palatino Linotype" panose="02040502050505030304" pitchFamily="18" charset="0"/>
              </a:rPr>
              <a:t>Microfluidics is becoming a preferred choice for research and diagnosis due to two main reasons: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>
                <a:latin typeface="Palatino Linotype" panose="02040502050505030304" pitchFamily="18" charset="0"/>
              </a:rPr>
              <a:t>low sample/ reagent consumption and high processing speed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GB" sz="1800" dirty="0">
                <a:latin typeface="Palatino Linotype" panose="02040502050505030304" pitchFamily="18" charset="0"/>
              </a:rPr>
              <a:t>extreme flow confinement (Re &lt; 1)            high control over the fluid molecules in space and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F7F3C-40DE-43A6-96DB-9A942238626B}"/>
              </a:ext>
            </a:extLst>
          </p:cNvPr>
          <p:cNvSpPr txBox="1"/>
          <p:nvPr/>
        </p:nvSpPr>
        <p:spPr>
          <a:xfrm>
            <a:off x="232346" y="3567547"/>
            <a:ext cx="8313545" cy="2542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Palatino Linotype" panose="02040502050505030304" pitchFamily="18" charset="0"/>
              </a:rPr>
              <a:t>Droplet-based microfluidics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 an intriguing subject with promising future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 enables control over: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volume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frequency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7C8817-1879-45FA-B838-AE7239D6A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398" y="3521237"/>
            <a:ext cx="3222256" cy="198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D3A1DB-8845-4900-8F18-8232A171818D}"/>
              </a:ext>
            </a:extLst>
          </p:cNvPr>
          <p:cNvSpPr txBox="1"/>
          <p:nvPr/>
        </p:nvSpPr>
        <p:spPr>
          <a:xfrm>
            <a:off x="5689399" y="5590523"/>
            <a:ext cx="345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Palatino Linotype" panose="02040502050505030304" pitchFamily="18" charset="0"/>
              </a:rPr>
              <a:t>Fig 1- Droplet microfluidics</a:t>
            </a:r>
          </a:p>
          <a:p>
            <a:pPr algn="ctr"/>
            <a:r>
              <a:rPr lang="en-GB" sz="900" dirty="0">
                <a:latin typeface="Palatino Linotype" panose="02040502050505030304" pitchFamily="18" charset="0"/>
              </a:rPr>
              <a:t>(Taken from https://www.kth.se/pro/nanobio/droplet-microfluidics-1.366373)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E7C14AFF-CAC7-4BCA-859E-EAC16CE52133}"/>
              </a:ext>
            </a:extLst>
          </p:cNvPr>
          <p:cNvSpPr/>
          <p:nvPr/>
        </p:nvSpPr>
        <p:spPr>
          <a:xfrm>
            <a:off x="74949" y="2720712"/>
            <a:ext cx="433216" cy="916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07F856A-33CF-4C34-814A-ADBF01C3E495}"/>
              </a:ext>
            </a:extLst>
          </p:cNvPr>
          <p:cNvSpPr/>
          <p:nvPr/>
        </p:nvSpPr>
        <p:spPr>
          <a:xfrm>
            <a:off x="4670934" y="2753383"/>
            <a:ext cx="517161" cy="179882"/>
          </a:xfrm>
          <a:prstGeom prst="rightArrow">
            <a:avLst/>
          </a:prstGeom>
          <a:solidFill>
            <a:srgbClr val="073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B18C103-614A-4486-828A-7C99EEB80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4183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5830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176004" y="1609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Microfluidic CFD</a:t>
            </a:r>
          </a:p>
          <a:p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8D5D09-3065-428D-B71A-D70428C30E01}"/>
              </a:ext>
            </a:extLst>
          </p:cNvPr>
          <p:cNvSpPr txBox="1"/>
          <p:nvPr/>
        </p:nvSpPr>
        <p:spPr>
          <a:xfrm>
            <a:off x="279925" y="1115090"/>
            <a:ext cx="8581869" cy="4204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Many researches have used CFD tools to investigate the microfluidic devices behaviour including droplet generation in different regimes and novel geometries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endParaRPr lang="en-GB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Computational fluid dynamics (CFD) can investigate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influence of different physical parameters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their relations to generated droplets size/ frequency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in a less expensive systematically manner.</a:t>
            </a:r>
          </a:p>
          <a:p>
            <a:pPr>
              <a:lnSpc>
                <a:spcPct val="150000"/>
              </a:lnSpc>
            </a:pPr>
            <a:endParaRPr lang="en-GB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Yet, there are some aspects in need of further investigation so that the CFD results would become more reliable and accurate.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2BBAC-C537-4977-8612-582308C72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4119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6EEA30-1573-412A-B86D-A2820A06FEA9}"/>
              </a:ext>
            </a:extLst>
          </p:cNvPr>
          <p:cNvSpPr txBox="1"/>
          <p:nvPr/>
        </p:nvSpPr>
        <p:spPr>
          <a:xfrm>
            <a:off x="176004" y="3282833"/>
            <a:ext cx="883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156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176004" y="160983"/>
            <a:ext cx="9136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Aim of Research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C6054-089E-4318-A31D-F367C28DFE02}"/>
              </a:ext>
            </a:extLst>
          </p:cNvPr>
          <p:cNvSpPr txBox="1"/>
          <p:nvPr/>
        </p:nvSpPr>
        <p:spPr>
          <a:xfrm>
            <a:off x="455944" y="2491164"/>
            <a:ext cx="770681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Justification: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Palatino Linotype" panose="02040502050505030304" pitchFamily="18" charset="0"/>
              </a:rPr>
              <a:t>Many biological/chemical solutions used in biotechnology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shear thinning non-Newtonian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Most studies consider Newtonian fluids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n-US" sz="1800" dirty="0">
                <a:latin typeface="Palatino Linotype" panose="02040502050505030304" pitchFamily="18" charset="0"/>
              </a:rPr>
              <a:t>o improve the reliability of simulation results in real-life assays</a:t>
            </a:r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0AE5126-2778-4BC8-BF57-7F0CC3C2472B}"/>
              </a:ext>
            </a:extLst>
          </p:cNvPr>
          <p:cNvSpPr/>
          <p:nvPr/>
        </p:nvSpPr>
        <p:spPr>
          <a:xfrm>
            <a:off x="6837044" y="3742860"/>
            <a:ext cx="882890" cy="144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8C1AD-491D-4657-8072-B52426444ABE}"/>
              </a:ext>
            </a:extLst>
          </p:cNvPr>
          <p:cNvSpPr txBox="1"/>
          <p:nvPr/>
        </p:nvSpPr>
        <p:spPr>
          <a:xfrm>
            <a:off x="1548512" y="1493691"/>
            <a:ext cx="639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Palatino Linotype" panose="02040502050505030304" pitchFamily="18" charset="0"/>
              </a:rPr>
              <a:t>Generating series of non-Newtonian isolated droplets for high-throughput screening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6A4FE-2EA5-4C75-B4D0-06845F7D733E}"/>
              </a:ext>
            </a:extLst>
          </p:cNvPr>
          <p:cNvSpPr txBox="1"/>
          <p:nvPr/>
        </p:nvSpPr>
        <p:spPr>
          <a:xfrm>
            <a:off x="530894" y="1586025"/>
            <a:ext cx="1028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Aim:</a:t>
            </a:r>
            <a:endParaRPr lang="en-GB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A8FFCAA-3F05-4C09-86C9-1EF7E5437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685339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280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GB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Governing Equations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7E7FD-C29E-45A5-814B-015A122E093E}"/>
              </a:ext>
            </a:extLst>
          </p:cNvPr>
          <p:cNvSpPr txBox="1"/>
          <p:nvPr/>
        </p:nvSpPr>
        <p:spPr>
          <a:xfrm>
            <a:off x="166766" y="1199592"/>
            <a:ext cx="855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Volume of Fluid (VOF) 	     Navier-Stokes equations for both fluids is combined with advection equation for the fluid fraction α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8CB1FA-61DB-4F54-AB7A-E6E8BF42C8FB}"/>
              </a:ext>
            </a:extLst>
          </p:cNvPr>
          <p:cNvCxnSpPr/>
          <p:nvPr/>
        </p:nvCxnSpPr>
        <p:spPr>
          <a:xfrm>
            <a:off x="2728208" y="1386590"/>
            <a:ext cx="382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A52172D-4446-4DE0-B180-9676E0410E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3435215"/>
                  </p:ext>
                </p:extLst>
              </p:nvPr>
            </p:nvGraphicFramePr>
            <p:xfrm>
              <a:off x="757004" y="1969975"/>
              <a:ext cx="6946380" cy="430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53856">
                      <a:extLst>
                        <a:ext uri="{9D8B030D-6E8A-4147-A177-3AD203B41FA5}">
                          <a16:colId xmlns:a16="http://schemas.microsoft.com/office/drawing/2014/main" val="2483353222"/>
                        </a:ext>
                      </a:extLst>
                    </a:gridCol>
                    <a:gridCol w="1392524">
                      <a:extLst>
                        <a:ext uri="{9D8B030D-6E8A-4147-A177-3AD203B41FA5}">
                          <a16:colId xmlns:a16="http://schemas.microsoft.com/office/drawing/2014/main" val="4441019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>
                                    <a:effectLst/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dirty="0">
                            <a:effectLst/>
                          </a:endParaRPr>
                        </a:p>
                        <a:p>
                          <a:endParaRPr lang="en-GB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1)</a:t>
                          </a:r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6243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GB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GB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num>
                                      <m:den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  <m:r>
                                      <a:rPr lang="en-GB" sz="18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</m:d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8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GB" sz="1800" b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b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sz="1800" b="1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  <m:r>
                                  <a:rPr lang="en-US" sz="1800" b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GB" sz="1800" b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800" b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8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GB" sz="1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GB" sz="1800" b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800" b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p>
                                    <m:r>
                                      <a:rPr lang="en-GB" sz="1800" b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GB" sz="1800" b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dirty="0">
                            <a:effectLst/>
                          </a:endParaRPr>
                        </a:p>
                        <a:p>
                          <a:endParaRPr lang="en-GB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2)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199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𝜕𝛼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1400" b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GB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1400" b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</a:endParaRPr>
                        </a:p>
                        <a:p>
                          <a:endParaRPr lang="en-GB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3)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54954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 </a:t>
                          </a:r>
                          <a:endParaRPr lang="en-GB" dirty="0"/>
                        </a:p>
                        <a:p>
                          <a:endParaRPr lang="en-GB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4)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7605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</a:endParaRPr>
                        </a:p>
                        <a:p>
                          <a:endParaRPr lang="en-GB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5)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393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ngsana New" panose="020B0502040204020203" pitchFamily="18" charset="-34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ngsana New" panose="020B0502040204020203" pitchFamily="18" charset="-34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ngsana New" panose="020B0502040204020203" pitchFamily="18" charset="-34"/>
                                      </a:rPr>
                                      <m:t>𝛾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ngsana New" panose="020B0502040204020203" pitchFamily="18" charset="-34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ngsana New" panose="020B0502040204020203" pitchFamily="18" charset="-34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ngsana New" panose="020B0502040204020203" pitchFamily="18" charset="-34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ngsana New" panose="020B0502040204020203" pitchFamily="18" charset="-34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ngsana New" panose="020B0502040204020203" pitchFamily="18" charset="-34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ngsana New" panose="020B0502040204020203" pitchFamily="18" charset="-34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6)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74289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A52172D-4446-4DE0-B180-9676E0410E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3435215"/>
                  </p:ext>
                </p:extLst>
              </p:nvPr>
            </p:nvGraphicFramePr>
            <p:xfrm>
              <a:off x="757004" y="1969975"/>
              <a:ext cx="6946380" cy="430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53856">
                      <a:extLst>
                        <a:ext uri="{9D8B030D-6E8A-4147-A177-3AD203B41FA5}">
                          <a16:colId xmlns:a16="http://schemas.microsoft.com/office/drawing/2014/main" val="2483353222"/>
                        </a:ext>
                      </a:extLst>
                    </a:gridCol>
                    <a:gridCol w="1392524">
                      <a:extLst>
                        <a:ext uri="{9D8B030D-6E8A-4147-A177-3AD203B41FA5}">
                          <a16:colId xmlns:a16="http://schemas.microsoft.com/office/drawing/2014/main" val="44410196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25137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1)</a:t>
                          </a:r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6243252"/>
                      </a:ext>
                    </a:extLst>
                  </a:tr>
                  <a:tr h="982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5217" r="-25137" b="-2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2)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199020"/>
                      </a:ext>
                    </a:extLst>
                  </a:tr>
                  <a:tr h="8873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82192" r="-25137" b="-20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3)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549547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92381" r="-2513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4)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760514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92381" r="-25137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5)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3936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731765" r="-25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latin typeface="Palatino Linotype" panose="02040502050505030304" pitchFamily="18" charset="0"/>
                            </a:rPr>
                            <a:t>(Equation 6)</a:t>
                          </a:r>
                        </a:p>
                        <a:p>
                          <a:pPr algn="ctr"/>
                          <a:endParaRPr lang="en-GB" sz="1400" dirty="0">
                            <a:latin typeface="Palatino Linotype" panose="02040502050505030304" pitchFamily="18" charset="0"/>
                            <a:cs typeface="Angsana New" panose="020B0502040204020203" pitchFamily="18" charset="-3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74289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ECEE57E7-8A9B-4744-B018-7C7EA0CAAE9C}"/>
              </a:ext>
            </a:extLst>
          </p:cNvPr>
          <p:cNvSpPr/>
          <p:nvPr/>
        </p:nvSpPr>
        <p:spPr>
          <a:xfrm>
            <a:off x="2016176" y="3732551"/>
            <a:ext cx="269823" cy="174635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250E7-ACFD-49B8-A8DC-F330DA854BD7}"/>
              </a:ext>
            </a:extLst>
          </p:cNvPr>
          <p:cNvSpPr txBox="1"/>
          <p:nvPr/>
        </p:nvSpPr>
        <p:spPr>
          <a:xfrm>
            <a:off x="816900" y="4455657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VOF</a:t>
            </a:r>
            <a:r>
              <a:rPr lang="en-GB" dirty="0"/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1B0340B-EAF2-4CB9-8912-50CD76020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098030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3C87913-0286-44BB-98F3-89CC99EF19F9}"/>
              </a:ext>
            </a:extLst>
          </p:cNvPr>
          <p:cNvSpPr txBox="1"/>
          <p:nvPr/>
        </p:nvSpPr>
        <p:spPr>
          <a:xfrm>
            <a:off x="354143" y="5756802"/>
            <a:ext cx="2861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  <a:cs typeface="Angsana New" panose="020B0502040204020203" pitchFamily="18" charset="-34"/>
              </a:rPr>
              <a:t>Power-law Fluid: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24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250955" y="-142283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GB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Software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FC38F0-6185-4760-9CA6-232F36BCC8C3}"/>
              </a:ext>
            </a:extLst>
          </p:cNvPr>
          <p:cNvSpPr txBox="1"/>
          <p:nvPr/>
        </p:nvSpPr>
        <p:spPr>
          <a:xfrm>
            <a:off x="334433" y="1199592"/>
            <a:ext cx="8778241" cy="4158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Software: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Palatino Linotype" panose="02040502050505030304" pitchFamily="18" charset="0"/>
              </a:rPr>
              <a:t>OpenFOAM</a:t>
            </a:r>
            <a:r>
              <a:rPr lang="en-US" sz="1800" dirty="0">
                <a:latin typeface="Palatino Linotype" panose="02040502050505030304" pitchFamily="18" charset="0"/>
              </a:rPr>
              <a:t> 8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4D5156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GB" sz="1600" b="0" i="0" dirty="0">
                <a:solidFill>
                  <a:srgbClr val="4D5156"/>
                </a:solidFill>
                <a:effectLst/>
                <a:latin typeface="Palatino Linotype" panose="02040502050505030304" pitchFamily="18" charset="0"/>
              </a:rPr>
              <a:t>Free, open source CFD software developed primarily by </a:t>
            </a:r>
            <a:r>
              <a:rPr lang="en-GB" sz="1600" b="0" i="0" dirty="0" err="1">
                <a:solidFill>
                  <a:srgbClr val="4D5156"/>
                </a:solidFill>
                <a:effectLst/>
                <a:latin typeface="Palatino Linotype" panose="02040502050505030304" pitchFamily="18" charset="0"/>
              </a:rPr>
              <a:t>OpenCFD</a:t>
            </a:r>
            <a:r>
              <a:rPr lang="en-GB" sz="1600" b="0" i="0" dirty="0">
                <a:solidFill>
                  <a:srgbClr val="4D5156"/>
                </a:solidFill>
                <a:effectLst/>
                <a:latin typeface="Palatino Linotype" panose="02040502050505030304" pitchFamily="18" charset="0"/>
              </a:rPr>
              <a:t> Ltd since 2004.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alatino Linotype" panose="02040502050505030304" pitchFamily="18" charset="0"/>
              </a:rPr>
              <a:t>Solver : </a:t>
            </a:r>
            <a:r>
              <a:rPr lang="en-US" sz="1800" dirty="0" err="1">
                <a:latin typeface="Palatino Linotype" panose="02040502050505030304" pitchFamily="18" charset="0"/>
              </a:rPr>
              <a:t>interFoam</a:t>
            </a:r>
            <a:endParaRPr lang="en-US" dirty="0">
              <a:latin typeface="Palatino Linotype" panose="0204050205050503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4D5156"/>
                </a:solidFill>
                <a:latin typeface="Palatino Linotype" panose="02040502050505030304" pitchFamily="18" charset="0"/>
              </a:rPr>
              <a:t>Solver for 2 incompressible, isothermal immiscible fluids using a VOF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1600" dirty="0">
              <a:solidFill>
                <a:srgbClr val="4D5156"/>
              </a:solidFill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Palatino Linotype" panose="02040502050505030304" pitchFamily="18" charset="0"/>
              </a:rPr>
              <a:t> M</a:t>
            </a:r>
            <a:r>
              <a:rPr lang="en-GB" dirty="0">
                <a:latin typeface="Palatino Linotype" panose="02040502050505030304" pitchFamily="18" charset="0"/>
              </a:rPr>
              <a:t>ultidimensional universal limiter with explicit solution (MULES) algorithm to solve the advection equation for the volume fraction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6925243-3B8A-4726-8C71-AD833796B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265685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879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5641-AFA9-479A-A424-C1A24906A2D4}"/>
              </a:ext>
            </a:extLst>
          </p:cNvPr>
          <p:cNvSpPr/>
          <p:nvPr/>
        </p:nvSpPr>
        <p:spPr>
          <a:xfrm>
            <a:off x="7234" y="7464"/>
            <a:ext cx="9136766" cy="975345"/>
          </a:xfrm>
          <a:prstGeom prst="rect">
            <a:avLst/>
          </a:prstGeom>
          <a:gradFill flip="none" rotWithShape="1">
            <a:gsLst>
              <a:gs pos="0">
                <a:srgbClr val="073759">
                  <a:lumMod val="0"/>
                </a:srgb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1E0EB1-0643-42A9-84E5-98773816DA70}"/>
              </a:ext>
            </a:extLst>
          </p:cNvPr>
          <p:cNvSpPr txBox="1"/>
          <p:nvPr/>
        </p:nvSpPr>
        <p:spPr>
          <a:xfrm>
            <a:off x="305663" y="-214088"/>
            <a:ext cx="9136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GB" sz="28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GB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Numerical Settings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1CB9500-CF2F-4BCE-91AE-2EF2C76FE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1" b="17685"/>
          <a:stretch/>
        </p:blipFill>
        <p:spPr>
          <a:xfrm>
            <a:off x="6837044" y="224247"/>
            <a:ext cx="119639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DC435-5B62-47B0-ADE2-76347C0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2" y="68644"/>
            <a:ext cx="852983" cy="852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F6D53-18BB-4685-BB04-03DD6C025E92}"/>
              </a:ext>
            </a:extLst>
          </p:cNvPr>
          <p:cNvSpPr txBox="1"/>
          <p:nvPr/>
        </p:nvSpPr>
        <p:spPr>
          <a:xfrm>
            <a:off x="355897" y="1578168"/>
            <a:ext cx="78818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Pressure-velocity coupling: PISO scheme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Transient terms discretised scheme: first order implicit Euler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Interpolation scheme: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Spatial discretisation scheme: combination of second order upwind and central differencing with the van Leer limiter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Maximum Courant number: 0.5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Maximum Courant number of the interface: 0.25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DCA27E-1781-4872-B7CA-E5D39AE63ABC}"/>
                  </a:ext>
                </a:extLst>
              </p:cNvPr>
              <p:cNvSpPr txBox="1"/>
              <p:nvPr/>
            </p:nvSpPr>
            <p:spPr>
              <a:xfrm>
                <a:off x="6649668" y="4085892"/>
                <a:ext cx="1259174" cy="6109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U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DCA27E-1781-4872-B7CA-E5D39AE63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68" y="4085892"/>
                <a:ext cx="1259174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7E21C4A-3B72-4E31-B2C3-B86529750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175724"/>
              </p:ext>
            </p:extLst>
          </p:nvPr>
        </p:nvGraphicFramePr>
        <p:xfrm>
          <a:off x="7234" y="6400800"/>
          <a:ext cx="8581869" cy="47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491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1940</Words>
  <Application>Microsoft Office PowerPoint</Application>
  <PresentationFormat>On-screen Show (4:3)</PresentationFormat>
  <Paragraphs>304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Maryam Fatehifar</cp:lastModifiedBy>
  <cp:revision>138</cp:revision>
  <dcterms:created xsi:type="dcterms:W3CDTF">2017-05-27T02:37:01Z</dcterms:created>
  <dcterms:modified xsi:type="dcterms:W3CDTF">2021-04-06T18:52:27Z</dcterms:modified>
</cp:coreProperties>
</file>