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3"/>
  </p:notesMasterIdLst>
  <p:handoutMasterIdLst>
    <p:handoutMasterId r:id="rId24"/>
  </p:handoutMasterIdLst>
  <p:sldIdLst>
    <p:sldId id="256" r:id="rId3"/>
    <p:sldId id="258" r:id="rId4"/>
    <p:sldId id="272" r:id="rId5"/>
    <p:sldId id="273" r:id="rId6"/>
    <p:sldId id="277" r:id="rId7"/>
    <p:sldId id="278" r:id="rId8"/>
    <p:sldId id="285" r:id="rId9"/>
    <p:sldId id="279" r:id="rId10"/>
    <p:sldId id="281" r:id="rId11"/>
    <p:sldId id="284" r:id="rId12"/>
    <p:sldId id="280" r:id="rId13"/>
    <p:sldId id="286" r:id="rId14"/>
    <p:sldId id="274" r:id="rId15"/>
    <p:sldId id="287" r:id="rId16"/>
    <p:sldId id="288" r:id="rId17"/>
    <p:sldId id="291" r:id="rId18"/>
    <p:sldId id="292" r:id="rId19"/>
    <p:sldId id="289" r:id="rId20"/>
    <p:sldId id="294" r:id="rId21"/>
    <p:sldId id="26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F17DAB-8D7E-44B4-9B2C-522B4ADF0DE3}">
          <p14:sldIdLst>
            <p14:sldId id="256"/>
            <p14:sldId id="258"/>
            <p14:sldId id="272"/>
            <p14:sldId id="273"/>
            <p14:sldId id="277"/>
            <p14:sldId id="278"/>
            <p14:sldId id="285"/>
            <p14:sldId id="279"/>
            <p14:sldId id="281"/>
            <p14:sldId id="284"/>
            <p14:sldId id="280"/>
            <p14:sldId id="286"/>
            <p14:sldId id="274"/>
            <p14:sldId id="287"/>
            <p14:sldId id="288"/>
            <p14:sldId id="291"/>
            <p14:sldId id="292"/>
            <p14:sldId id="289"/>
            <p14:sldId id="294"/>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BF2"/>
    <a:srgbClr val="708FC8"/>
    <a:srgbClr val="FFB009"/>
    <a:srgbClr val="1A7B7C"/>
    <a:srgbClr val="EAEAEA"/>
    <a:srgbClr val="EBE4AF"/>
    <a:srgbClr val="EBFFFF"/>
    <a:srgbClr val="07375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34" autoAdjust="0"/>
    <p:restoredTop sz="94660"/>
  </p:normalViewPr>
  <p:slideViewPr>
    <p:cSldViewPr snapToGrid="0">
      <p:cViewPr varScale="1">
        <p:scale>
          <a:sx n="60" d="100"/>
          <a:sy n="60" d="100"/>
        </p:scale>
        <p:origin x="1564" y="52"/>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69760-4403-4B79-B233-61EB132EBD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D710CD-B0CD-41E3-8788-D659196199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007C9-9DE9-4D91-B80A-742B45A8C7E9}" type="datetimeFigureOut">
              <a:rPr lang="en-US" smtClean="0"/>
              <a:t>4/13/2021</a:t>
            </a:fld>
            <a:endParaRPr lang="en-US"/>
          </a:p>
        </p:txBody>
      </p:sp>
      <p:sp>
        <p:nvSpPr>
          <p:cNvPr id="4" name="Footer Placeholder 3">
            <a:extLst>
              <a:ext uri="{FF2B5EF4-FFF2-40B4-BE49-F238E27FC236}">
                <a16:creationId xmlns:a16="http://schemas.microsoft.com/office/drawing/2014/main" id="{A593ADD8-0EB7-4541-80D4-C324ED37A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642102-0452-498B-93F8-2FC3B1C47F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73404A-6735-4DD4-9A29-9A25EF5948A7}" type="slidenum">
              <a:rPr lang="en-US" smtClean="0"/>
              <a:t>‹#›</a:t>
            </a:fld>
            <a:endParaRPr lang="en-US"/>
          </a:p>
        </p:txBody>
      </p:sp>
    </p:spTree>
    <p:extLst>
      <p:ext uri="{BB962C8B-B14F-4D97-AF65-F5344CB8AC3E}">
        <p14:creationId xmlns:p14="http://schemas.microsoft.com/office/powerpoint/2010/main" val="17404359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19:22:12.822"/>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21DC1-BAAB-49CD-B34F-809B444B6EAC}" type="datetimeFigureOut">
              <a:rPr lang="en-US" smtClean="0"/>
              <a:t>4/13/2021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83B9B-358E-4285-AAA1-0561C5E3080D}" type="slidenum">
              <a:rPr lang="en-US" smtClean="0"/>
              <a:t>‹#›</a:t>
            </a:fld>
            <a:endParaRPr lang="en-US"/>
          </a:p>
        </p:txBody>
      </p:sp>
    </p:spTree>
    <p:extLst>
      <p:ext uri="{BB962C8B-B14F-4D97-AF65-F5344CB8AC3E}">
        <p14:creationId xmlns:p14="http://schemas.microsoft.com/office/powerpoint/2010/main" val="319394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5</a:t>
            </a:fld>
            <a:endParaRPr lang="en-US"/>
          </a:p>
        </p:txBody>
      </p:sp>
    </p:spTree>
    <p:extLst>
      <p:ext uri="{BB962C8B-B14F-4D97-AF65-F5344CB8AC3E}">
        <p14:creationId xmlns:p14="http://schemas.microsoft.com/office/powerpoint/2010/main" val="285023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6</a:t>
            </a:fld>
            <a:endParaRPr lang="en-US"/>
          </a:p>
        </p:txBody>
      </p:sp>
    </p:spTree>
    <p:extLst>
      <p:ext uri="{BB962C8B-B14F-4D97-AF65-F5344CB8AC3E}">
        <p14:creationId xmlns:p14="http://schemas.microsoft.com/office/powerpoint/2010/main" val="77798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8</a:t>
            </a:fld>
            <a:endParaRPr lang="en-US"/>
          </a:p>
        </p:txBody>
      </p:sp>
    </p:spTree>
    <p:extLst>
      <p:ext uri="{BB962C8B-B14F-4D97-AF65-F5344CB8AC3E}">
        <p14:creationId xmlns:p14="http://schemas.microsoft.com/office/powerpoint/2010/main" val="95577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9</a:t>
            </a:fld>
            <a:endParaRPr lang="en-US"/>
          </a:p>
        </p:txBody>
      </p:sp>
    </p:spTree>
    <p:extLst>
      <p:ext uri="{BB962C8B-B14F-4D97-AF65-F5344CB8AC3E}">
        <p14:creationId xmlns:p14="http://schemas.microsoft.com/office/powerpoint/2010/main" val="314995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11</a:t>
            </a:fld>
            <a:endParaRPr lang="en-US"/>
          </a:p>
        </p:txBody>
      </p:sp>
    </p:spTree>
    <p:extLst>
      <p:ext uri="{BB962C8B-B14F-4D97-AF65-F5344CB8AC3E}">
        <p14:creationId xmlns:p14="http://schemas.microsoft.com/office/powerpoint/2010/main" val="263978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83B9B-358E-4285-AAA1-0561C5E3080D}" type="slidenum">
              <a:rPr lang="en-US" smtClean="0"/>
              <a:t>12</a:t>
            </a:fld>
            <a:endParaRPr lang="en-US"/>
          </a:p>
        </p:txBody>
      </p:sp>
    </p:spTree>
    <p:extLst>
      <p:ext uri="{BB962C8B-B14F-4D97-AF65-F5344CB8AC3E}">
        <p14:creationId xmlns:p14="http://schemas.microsoft.com/office/powerpoint/2010/main" val="337330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993E-986A-42B0-85B4-192D7584A4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CAEBAF-3F02-48EA-BFA4-2155A396E58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47F888-7060-4133-9759-9D39CC48E58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191CFA-6D85-4D9C-8F02-C5B095278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6240A-749B-43C4-839E-AA2116284D9C}"/>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105492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7412-0176-4B9D-940B-4EDB3EDD7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1B6B0-FAAA-4FC3-8ACC-B2D9536BDC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E3-A0B9-4E62-B3FD-E2EB41C47B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02CA71-D850-4668-8EEE-562661FEF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08C7E-59D1-469D-93D8-079A3750DE66}"/>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1625162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5793-5488-4A25-BEA4-431DFFA5B7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1FB4A-E0B1-4B7F-BDD6-63C4DE22FD5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5F245D-A78C-492F-A4EC-64992F9FE9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B99C9E-D001-4196-831D-DABC3351C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A0535-AB9A-4AE0-B99B-E20D28B72486}"/>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398043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E832-4B3B-45BC-A71A-23C15928E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CE942-4E87-4AD2-A57F-A1AED4B3ABAB}"/>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04BF61-BFF6-4B70-AE26-A8C2D82641A5}"/>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16AEC-365B-4166-8DF5-B231DC55489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74631A-68FA-430B-821E-29A883A00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64A87-9893-49CB-8A70-E311E1461827}"/>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260491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4C28-66CE-49E1-ACA4-CDFCBDD7757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B4448-7068-497D-AC10-D44EA76D852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FE1510-6F4F-44D0-87F5-A085C67343A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F8E2D6-91DC-46B4-9D1D-4E9E60613DC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527262-AEBB-4343-879A-BC18E0E4918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412EA-F26D-405C-9AAB-438AB897F84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CB9C30-23AE-4193-9A96-F958955DD8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0AB717-BFAD-41CD-888D-E09E63761987}"/>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3820105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4EF9-DB5D-4216-8E64-D9933BD195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51C7EF-066E-40B3-8E9B-93036BCC234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3C98984-6D47-4654-ACB0-84C3ADBFE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95D08-EBBF-4475-8228-35BCC62C6730}"/>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9243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4DFA1-DBD6-4B7C-BACE-443290B0F95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A0E0459-31CD-4ACA-A142-9AAB463C0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B02FF-7D0E-406F-9F25-6BB0F2D714D7}"/>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2553528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7EF7-2F32-4B32-B912-70A79565C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8767CA-AE05-4B10-B5CF-837948B2D1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96AC2-94D1-402A-A1D7-95BE5AC8126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22A528-B47D-487E-A513-B6D2193651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B41DA8A-46FA-4C92-959B-362EA2478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A5B4C-74A8-45F0-B3C8-C6FBFE843DBB}"/>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212891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28650" y="6356350"/>
            <a:ext cx="2057400" cy="365125"/>
          </a:xfrm>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9127-A157-4BB0-9561-AC352705B58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FAEFED-71F8-4F17-BB37-D01B6BA4EBB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E0EBB-63F1-4667-BA12-9621501EA7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5B8FC8-1394-4624-839B-D3925DE81F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6E61F04-87AC-45B7-B0EE-92EE1D60B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6B48E-8C22-4F5D-BDAD-24D25D066755}"/>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1568451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62FB-3D84-46BC-AC5F-A6A15905D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3A287-5D78-42DC-B484-D441BD139E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743BD-F86E-4667-BBD4-A720D121C7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95439E-0047-4435-9425-7CD54F175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62AD3-27F9-4029-BF92-D18DDCCEB5C9}"/>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397631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D83EF3-5EFC-4BAC-AD27-BDBABE8260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C6D23B-19B7-48B5-B309-2662DE89E7A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AE36E-4996-48BB-A074-5FCB1FE27B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F3D9E6-898A-413D-B3F8-0BAECADA3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7EB66-007F-4A72-9818-9BC26CA9DBA7}"/>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4187345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C733-8721-4931-87D9-36CC9B377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51AA5E-3216-4155-9DFB-9B830144D27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161A5C8-ECF6-47AE-8906-2611F6A317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513A8E-3E1C-45AE-BC62-C0DFDA3B0352}"/>
              </a:ext>
            </a:extLst>
          </p:cNvPr>
          <p:cNvSpPr>
            <a:spLocks noGrp="1"/>
          </p:cNvSpPr>
          <p:nvPr>
            <p:ph type="sldNum" sz="quarter" idx="12"/>
          </p:nvPr>
        </p:nvSpPr>
        <p:spPr/>
        <p:txBody>
          <a:bodyPr/>
          <a:lstStyle/>
          <a:p>
            <a:fld id="{0484E85F-55CC-4ECA-BE8B-47BD004C69A8}" type="slidenum">
              <a:rPr lang="en-US" smtClean="0"/>
              <a:t>‹#›</a:t>
            </a:fld>
            <a:endParaRPr lang="en-US"/>
          </a:p>
        </p:txBody>
      </p:sp>
    </p:spTree>
    <p:extLst>
      <p:ext uri="{BB962C8B-B14F-4D97-AF65-F5344CB8AC3E}">
        <p14:creationId xmlns:p14="http://schemas.microsoft.com/office/powerpoint/2010/main" val="417815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4CDAC5-BB7F-48EA-8BD3-B7EB93EDE7F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C013D-B9BA-4727-BA81-59B35AF20E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305C8-03B7-4CB9-ACB7-4AEA4AE96D3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3C799B0-B063-4F40-8DB4-8F15B069C9F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E3C05D-B97C-4977-A408-71B00701A56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4E85F-55CC-4ECA-BE8B-47BD004C69A8}" type="slidenum">
              <a:rPr lang="en-US" smtClean="0"/>
              <a:t>‹#›</a:t>
            </a:fld>
            <a:endParaRPr lang="en-US"/>
          </a:p>
        </p:txBody>
      </p:sp>
    </p:spTree>
    <p:extLst>
      <p:ext uri="{BB962C8B-B14F-4D97-AF65-F5344CB8AC3E}">
        <p14:creationId xmlns:p14="http://schemas.microsoft.com/office/powerpoint/2010/main" val="15305721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ustomXml" Target="../ink/ink1.xml"/><Relationship Id="rId5" Type="http://schemas.openxmlformats.org/officeDocument/2006/relationships/image" Target="../media/image20.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5.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EF8A0-D7B0-4C16-ADEC-E6757E1D9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717036"/>
          </a:xfrm>
          <a:prstGeom prst="rect">
            <a:avLst/>
          </a:prstGeom>
        </p:spPr>
      </p:pic>
      <p:pic>
        <p:nvPicPr>
          <p:cNvPr id="1026" name="Picture 2" descr="USNA Electrical &amp; Computer Engineering - Home | Facebook">
            <a:extLst>
              <a:ext uri="{FF2B5EF4-FFF2-40B4-BE49-F238E27FC236}">
                <a16:creationId xmlns:a16="http://schemas.microsoft.com/office/drawing/2014/main" id="{0B27EFCE-50F3-4A6C-B84C-C43C9AF06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64" y="5567708"/>
            <a:ext cx="1265274" cy="1265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NA">
            <a:extLst>
              <a:ext uri="{FF2B5EF4-FFF2-40B4-BE49-F238E27FC236}">
                <a16:creationId xmlns:a16="http://schemas.microsoft.com/office/drawing/2014/main" id="{962EBA06-696A-4500-BA5B-5852A74DE7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5358080"/>
            <a:ext cx="1500076" cy="1500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720627"/>
            <a:ext cx="8548738" cy="2323713"/>
          </a:xfrm>
          <a:prstGeom prst="rect">
            <a:avLst/>
          </a:prstGeom>
          <a:noFill/>
        </p:spPr>
        <p:txBody>
          <a:bodyPr wrap="square" rtlCol="0">
            <a:spAutoFit/>
          </a:bodyPr>
          <a:lstStyle/>
          <a:p>
            <a:pPr algn="ctr"/>
            <a:r>
              <a:rPr lang="en-US" sz="2400" b="1" dirty="0">
                <a:latin typeface="Palatino Linotype" panose="02040502050505030304" pitchFamily="18" charset="0"/>
              </a:rPr>
              <a:t>Manipulation of Microrobots Using Chladni Plates and Multimode Membrane Resonators</a:t>
            </a:r>
          </a:p>
          <a:p>
            <a:pPr algn="ctr"/>
            <a:endParaRPr lang="fr-FR" dirty="0">
              <a:latin typeface="Palatino Linotype" panose="02040502050505030304" pitchFamily="18" charset="0"/>
            </a:endParaRPr>
          </a:p>
          <a:p>
            <a:pPr algn="ctr"/>
            <a:r>
              <a:rPr lang="it-IT" sz="1700" b="1" dirty="0">
                <a:latin typeface="Palatino Linotype" panose="02040502050505030304" pitchFamily="18" charset="0"/>
              </a:rPr>
              <a:t>MIDN Lillian Usadi *, LT Steven Yee, Dr. Hatem Elbidweihy, Dr. Samara Firebaugh</a:t>
            </a:r>
            <a:endParaRPr lang="fr-FR" sz="1700" dirty="0">
              <a:latin typeface="Palatino Linotype" panose="02040502050505030304" pitchFamily="18" charset="0"/>
            </a:endParaRPr>
          </a:p>
          <a:p>
            <a:endParaRPr lang="en-US" baseline="30000" dirty="0">
              <a:latin typeface="Palatino Linotype" panose="02040502050505030304" pitchFamily="18" charset="0"/>
            </a:endParaRPr>
          </a:p>
          <a:p>
            <a:r>
              <a:rPr lang="en-US" dirty="0">
                <a:latin typeface="Palatino Linotype" panose="02040502050505030304" pitchFamily="18" charset="0"/>
              </a:rPr>
              <a:t>        United States Naval Academy, 121 Blake Rd, Annapolis, MD 21402 </a:t>
            </a:r>
            <a:endParaRPr lang="fr-FR" dirty="0">
              <a:latin typeface="Palatino Linotype" panose="02040502050505030304" pitchFamily="18" charset="0"/>
            </a:endParaRPr>
          </a:p>
          <a:p>
            <a:endParaRPr lang="fr-FR"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lillian.usadi@gmail.com</a:t>
            </a:r>
            <a:endParaRPr lang="fr-FR" sz="1400" dirty="0">
              <a:latin typeface="Palatino Linotype" panose="02040502050505030304" pitchFamily="18" charset="0"/>
            </a:endParaRPr>
          </a:p>
        </p:txBody>
      </p:sp>
      <p:pic>
        <p:nvPicPr>
          <p:cNvPr id="9" name="Audio 8">
            <a:hlinkClick r:id="" action="ppaction://media"/>
            <a:extLst>
              <a:ext uri="{FF2B5EF4-FFF2-40B4-BE49-F238E27FC236}">
                <a16:creationId xmlns:a16="http://schemas.microsoft.com/office/drawing/2014/main" id="{AE816F52-9A36-491D-8055-99A4E950AE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08605295"/>
      </p:ext>
    </p:extLst>
  </p:cSld>
  <p:clrMapOvr>
    <a:masterClrMapping/>
  </p:clrMapOvr>
  <mc:AlternateContent xmlns:mc="http://schemas.openxmlformats.org/markup-compatibility/2006">
    <mc:Choice xmlns:p14="http://schemas.microsoft.com/office/powerpoint/2010/main" Requires="p14">
      <p:transition spd="slow" p14:dur="2000" advTm="22253"/>
    </mc:Choice>
    <mc:Fallback>
      <p:transition spd="slow" advTm="2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AAC68B-C887-444E-B02D-C24729590561}"/>
              </a:ext>
            </a:extLst>
          </p:cNvPr>
          <p:cNvSpPr/>
          <p:nvPr/>
        </p:nvSpPr>
        <p:spPr>
          <a:xfrm>
            <a:off x="2335768" y="5714411"/>
            <a:ext cx="4572000" cy="954107"/>
          </a:xfrm>
          <a:prstGeom prst="rect">
            <a:avLst/>
          </a:prstGeom>
        </p:spPr>
        <p:txBody>
          <a:bodyPr>
            <a:spAutoFit/>
          </a:bodyPr>
          <a:lstStyle/>
          <a:p>
            <a:pPr algn="ctr"/>
            <a:r>
              <a:rPr lang="en-US" sz="2000" b="1" dirty="0">
                <a:latin typeface="Palatino Linotype" panose="02040502050505030304" pitchFamily="18" charset="0"/>
              </a:rPr>
              <a:t>Fig. 11. Project phasing</a:t>
            </a:r>
          </a:p>
          <a:p>
            <a:pPr algn="ctr"/>
            <a:br>
              <a:rPr lang="en-US" dirty="0">
                <a:latin typeface="Palatino Linotype" panose="02040502050505030304" pitchFamily="18" charset="0"/>
              </a:rPr>
            </a:br>
            <a:endParaRPr lang="en-US" dirty="0">
              <a:latin typeface="Palatino Linotype" panose="02040502050505030304" pitchFamily="18" charset="0"/>
            </a:endParaRPr>
          </a:p>
        </p:txBody>
      </p:sp>
      <p:sp>
        <p:nvSpPr>
          <p:cNvPr id="3" name="Slide Number Placeholder 2">
            <a:extLst>
              <a:ext uri="{FF2B5EF4-FFF2-40B4-BE49-F238E27FC236}">
                <a16:creationId xmlns:a16="http://schemas.microsoft.com/office/drawing/2014/main" id="{63353EBB-8956-4842-9EEF-088C656F8C2C}"/>
              </a:ext>
            </a:extLst>
          </p:cNvPr>
          <p:cNvSpPr>
            <a:spLocks noGrp="1"/>
          </p:cNvSpPr>
          <p:nvPr>
            <p:ph type="sldNum" sz="quarter" idx="12"/>
          </p:nvPr>
        </p:nvSpPr>
        <p:spPr>
          <a:xfrm>
            <a:off x="7086600" y="5721"/>
            <a:ext cx="2057400" cy="365125"/>
          </a:xfrm>
        </p:spPr>
        <p:txBody>
          <a:bodyPr/>
          <a:lstStyle/>
          <a:p>
            <a:fld id="{CD6E8413-8B64-46A0-A043-DA7FCA8C4DD3}" type="slidenum">
              <a:rPr lang="en-US" smtClean="0"/>
              <a:t>10</a:t>
            </a:fld>
            <a:endParaRPr lang="en-US"/>
          </a:p>
        </p:txBody>
      </p:sp>
      <p:grpSp>
        <p:nvGrpSpPr>
          <p:cNvPr id="7" name="Group 6">
            <a:extLst>
              <a:ext uri="{FF2B5EF4-FFF2-40B4-BE49-F238E27FC236}">
                <a16:creationId xmlns:a16="http://schemas.microsoft.com/office/drawing/2014/main" id="{51EBA156-3917-41CE-B022-ED3C9AF8E922}"/>
              </a:ext>
            </a:extLst>
          </p:cNvPr>
          <p:cNvGrpSpPr/>
          <p:nvPr/>
        </p:nvGrpSpPr>
        <p:grpSpPr>
          <a:xfrm>
            <a:off x="212413" y="1922512"/>
            <a:ext cx="8719174" cy="2377710"/>
            <a:chOff x="3050075" y="700429"/>
            <a:chExt cx="6202022" cy="1691285"/>
          </a:xfrm>
        </p:grpSpPr>
        <p:sp>
          <p:nvSpPr>
            <p:cNvPr id="8" name="Rectangle 7">
              <a:extLst>
                <a:ext uri="{FF2B5EF4-FFF2-40B4-BE49-F238E27FC236}">
                  <a16:creationId xmlns:a16="http://schemas.microsoft.com/office/drawing/2014/main" id="{C6AC224C-0BE7-422E-80BB-E84A53CFC0C3}"/>
                </a:ext>
              </a:extLst>
            </p:cNvPr>
            <p:cNvSpPr/>
            <p:nvPr/>
          </p:nvSpPr>
          <p:spPr>
            <a:xfrm>
              <a:off x="3050075" y="1112951"/>
              <a:ext cx="2526800" cy="1278763"/>
            </a:xfrm>
            <a:prstGeom prst="rect">
              <a:avLst/>
            </a:prstGeom>
            <a:solidFill>
              <a:srgbClr val="708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Palatino Linotype" panose="02040502050505030304" pitchFamily="18" charset="0"/>
                </a:rPr>
                <a:t>Macroscale Manipulation with Chladni Plate in Air</a:t>
              </a:r>
            </a:p>
          </p:txBody>
        </p:sp>
        <p:sp>
          <p:nvSpPr>
            <p:cNvPr id="9" name="Rectangle 8">
              <a:extLst>
                <a:ext uri="{FF2B5EF4-FFF2-40B4-BE49-F238E27FC236}">
                  <a16:creationId xmlns:a16="http://schemas.microsoft.com/office/drawing/2014/main" id="{3B59B483-F0EB-44CB-B23C-E36FB82D36AD}"/>
                </a:ext>
              </a:extLst>
            </p:cNvPr>
            <p:cNvSpPr/>
            <p:nvPr/>
          </p:nvSpPr>
          <p:spPr>
            <a:xfrm>
              <a:off x="6796098" y="1112951"/>
              <a:ext cx="2455999" cy="1278763"/>
            </a:xfrm>
            <a:prstGeom prst="rect">
              <a:avLst/>
            </a:prstGeom>
            <a:solidFill>
              <a:srgbClr val="708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Palatino Linotype" panose="02040502050505030304" pitchFamily="18" charset="0"/>
                </a:rPr>
                <a:t>Microscale Manipulation with Microscale Membranes</a:t>
              </a:r>
            </a:p>
          </p:txBody>
        </p:sp>
        <p:sp>
          <p:nvSpPr>
            <p:cNvPr id="10" name="TextBox 9">
              <a:extLst>
                <a:ext uri="{FF2B5EF4-FFF2-40B4-BE49-F238E27FC236}">
                  <a16:creationId xmlns:a16="http://schemas.microsoft.com/office/drawing/2014/main" id="{717B6F42-11DA-4F95-ACBC-ED26ED8CC8EA}"/>
                </a:ext>
              </a:extLst>
            </p:cNvPr>
            <p:cNvSpPr txBox="1"/>
            <p:nvPr/>
          </p:nvSpPr>
          <p:spPr>
            <a:xfrm>
              <a:off x="5486822" y="978195"/>
              <a:ext cx="1310144" cy="689598"/>
            </a:xfrm>
            <a:prstGeom prst="rect">
              <a:avLst/>
            </a:prstGeom>
            <a:noFill/>
          </p:spPr>
          <p:txBody>
            <a:bodyPr wrap="square" rtlCol="0">
              <a:spAutoFit/>
            </a:bodyPr>
            <a:lstStyle/>
            <a:p>
              <a:pPr algn="ctr"/>
              <a:r>
                <a:rPr lang="en-US" sz="2800">
                  <a:latin typeface="Palatino Linotype" panose="02040502050505030304" pitchFamily="18" charset="0"/>
                </a:rPr>
                <a:t>Control Methods</a:t>
              </a:r>
            </a:p>
          </p:txBody>
        </p:sp>
        <p:cxnSp>
          <p:nvCxnSpPr>
            <p:cNvPr id="11" name="Straight Arrow Connector 10">
              <a:extLst>
                <a:ext uri="{FF2B5EF4-FFF2-40B4-BE49-F238E27FC236}">
                  <a16:creationId xmlns:a16="http://schemas.microsoft.com/office/drawing/2014/main" id="{5B6F30BC-1515-4C35-A339-8D0771901A09}"/>
                </a:ext>
              </a:extLst>
            </p:cNvPr>
            <p:cNvCxnSpPr>
              <a:cxnSpLocks/>
            </p:cNvCxnSpPr>
            <p:nvPr/>
          </p:nvCxnSpPr>
          <p:spPr>
            <a:xfrm>
              <a:off x="5663828" y="1752332"/>
              <a:ext cx="10453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B573B9-5813-421E-84F8-98E782D1B4D7}"/>
                </a:ext>
              </a:extLst>
            </p:cNvPr>
            <p:cNvSpPr txBox="1"/>
            <p:nvPr/>
          </p:nvSpPr>
          <p:spPr>
            <a:xfrm>
              <a:off x="3556639" y="700429"/>
              <a:ext cx="1665330" cy="372171"/>
            </a:xfrm>
            <a:prstGeom prst="rect">
              <a:avLst/>
            </a:prstGeom>
            <a:noFill/>
          </p:spPr>
          <p:txBody>
            <a:bodyPr wrap="square" rtlCol="0">
              <a:spAutoFit/>
            </a:bodyPr>
            <a:lstStyle/>
            <a:p>
              <a:pPr algn="ctr"/>
              <a:r>
                <a:rPr lang="en-US" sz="2800">
                  <a:latin typeface="Palatino Linotype" panose="02040502050505030304" pitchFamily="18" charset="0"/>
                </a:rPr>
                <a:t>Reproducing</a:t>
              </a:r>
            </a:p>
          </p:txBody>
        </p:sp>
      </p:grpSp>
      <p:sp>
        <p:nvSpPr>
          <p:cNvPr id="5" name="Oval 4">
            <a:extLst>
              <a:ext uri="{FF2B5EF4-FFF2-40B4-BE49-F238E27FC236}">
                <a16:creationId xmlns:a16="http://schemas.microsoft.com/office/drawing/2014/main" id="{08B73F98-3491-428D-B9E9-106CD091EA47}"/>
              </a:ext>
            </a:extLst>
          </p:cNvPr>
          <p:cNvSpPr/>
          <p:nvPr/>
        </p:nvSpPr>
        <p:spPr>
          <a:xfrm>
            <a:off x="5541594" y="1891213"/>
            <a:ext cx="3328416" cy="29626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ED0315A-2367-422F-A4F1-E92E03E08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42457222"/>
      </p:ext>
    </p:extLst>
  </p:cSld>
  <p:clrMapOvr>
    <a:masterClrMapping/>
  </p:clrMapOvr>
  <mc:AlternateContent xmlns:mc="http://schemas.openxmlformats.org/markup-compatibility/2006">
    <mc:Choice xmlns:p14="http://schemas.microsoft.com/office/powerpoint/2010/main" Requires="p14">
      <p:transition spd="slow" p14:dur="2000" advTm="4966"/>
    </mc:Choice>
    <mc:Fallback>
      <p:transition spd="slow" advTm="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9706"/>
            <a:ext cx="2133600" cy="365125"/>
          </a:xfrm>
        </p:spPr>
        <p:txBody>
          <a:bodyPr/>
          <a:lstStyle/>
          <a:p>
            <a:fld id="{FCAEAE96-855E-42B1-8DE9-9C9E68DE18C5}" type="slidenum">
              <a:rPr lang="fr-FR" smtClean="0">
                <a:latin typeface="Palatino Linotype" panose="02040502050505030304" pitchFamily="18" charset="0"/>
              </a:rPr>
              <a:pPr/>
              <a:t>11</a:t>
            </a:fld>
            <a:endParaRPr lang="fr-FR">
              <a:latin typeface="Palatino Linotype" panose="02040502050505030304" pitchFamily="18" charset="0"/>
            </a:endParaRPr>
          </a:p>
        </p:txBody>
      </p:sp>
      <p:sp>
        <p:nvSpPr>
          <p:cNvPr id="18" name="Rectangle 17">
            <a:extLst>
              <a:ext uri="{FF2B5EF4-FFF2-40B4-BE49-F238E27FC236}">
                <a16:creationId xmlns:a16="http://schemas.microsoft.com/office/drawing/2014/main" id="{7077773D-CDD7-4ED1-97C6-8B2A9425361D}"/>
              </a:ext>
            </a:extLst>
          </p:cNvPr>
          <p:cNvSpPr/>
          <p:nvPr/>
        </p:nvSpPr>
        <p:spPr>
          <a:xfrm>
            <a:off x="4544270" y="4465179"/>
            <a:ext cx="2819400" cy="1477328"/>
          </a:xfrm>
          <a:prstGeom prst="rect">
            <a:avLst/>
          </a:prstGeom>
        </p:spPr>
        <p:txBody>
          <a:bodyPr wrap="square">
            <a:spAutoFit/>
          </a:bodyPr>
          <a:lstStyle/>
          <a:p>
            <a:pPr algn="ctr"/>
            <a:r>
              <a:rPr lang="en-US" b="1" dirty="0">
                <a:latin typeface="Palatino Linotype" panose="02040502050505030304" pitchFamily="18" charset="0"/>
              </a:rPr>
              <a:t>Fig. 13.  Experimental microscale setup including the multimode membrane resonator</a:t>
            </a:r>
            <a:br>
              <a:rPr lang="en-US" dirty="0">
                <a:latin typeface="Palatino Linotype" panose="02040502050505030304" pitchFamily="18" charset="0"/>
              </a:rPr>
            </a:br>
            <a:endParaRPr lang="en-US" dirty="0">
              <a:latin typeface="Palatino Linotype" panose="02040502050505030304" pitchFamily="18" charset="0"/>
            </a:endParaRPr>
          </a:p>
        </p:txBody>
      </p:sp>
      <p:sp>
        <p:nvSpPr>
          <p:cNvPr id="21" name="TextBox 20">
            <a:extLst>
              <a:ext uri="{FF2B5EF4-FFF2-40B4-BE49-F238E27FC236}">
                <a16:creationId xmlns:a16="http://schemas.microsoft.com/office/drawing/2014/main" id="{62780900-07A5-4727-9A0C-85C5B9EFCA20}"/>
              </a:ext>
            </a:extLst>
          </p:cNvPr>
          <p:cNvSpPr txBox="1"/>
          <p:nvPr/>
        </p:nvSpPr>
        <p:spPr>
          <a:xfrm>
            <a:off x="609599" y="609600"/>
            <a:ext cx="5536019" cy="2954655"/>
          </a:xfrm>
          <a:prstGeom prst="rect">
            <a:avLst/>
          </a:prstGeom>
          <a:noFill/>
        </p:spPr>
        <p:txBody>
          <a:bodyPr wrap="square" rtlCol="0">
            <a:spAutoFit/>
          </a:bodyPr>
          <a:lstStyle/>
          <a:p>
            <a:r>
              <a:rPr lang="en-US" sz="2800" b="1" dirty="0">
                <a:latin typeface="Palatino Linotype" panose="02040502050505030304" pitchFamily="18" charset="0"/>
              </a:rPr>
              <a:t>Microscale</a:t>
            </a:r>
            <a:r>
              <a:rPr lang="fr-FR" sz="2800" b="1" dirty="0">
                <a:latin typeface="Palatino Linotype" panose="02040502050505030304" pitchFamily="18" charset="0"/>
              </a:rPr>
              <a:t> </a:t>
            </a:r>
            <a:r>
              <a:rPr lang="fr-FR" sz="2800" b="1" dirty="0" err="1">
                <a:latin typeface="Palatino Linotype" panose="02040502050505030304" pitchFamily="18" charset="0"/>
              </a:rPr>
              <a:t>Experimental</a:t>
            </a:r>
            <a:r>
              <a:rPr lang="fr-FR" sz="2800" b="1" dirty="0">
                <a:latin typeface="Palatino Linotype" panose="02040502050505030304" pitchFamily="18" charset="0"/>
              </a:rPr>
              <a:t> Setup</a:t>
            </a:r>
          </a:p>
          <a:p>
            <a:endParaRPr lang="fr-FR" sz="2000" b="1" dirty="0">
              <a:latin typeface="Palatino Linotype" panose="02040502050505030304" pitchFamily="18" charset="0"/>
            </a:endParaRPr>
          </a:p>
          <a:p>
            <a:pPr marL="285750" indent="-285750">
              <a:buFont typeface="Arial" panose="020B0604020202020204" pitchFamily="34" charset="0"/>
              <a:buChar char="•"/>
            </a:pPr>
            <a:r>
              <a:rPr lang="en-US" sz="2000" dirty="0">
                <a:latin typeface="Palatino Linotype" panose="02040502050505030304" pitchFamily="18" charset="0"/>
              </a:rPr>
              <a:t>Frequencies to drive the piezoelectric actuator and multimode membrane resonator were chosen based off of [5] and prior analytical computations.</a:t>
            </a:r>
          </a:p>
          <a:p>
            <a:pPr marL="285750" indent="-285750">
              <a:buFont typeface="Arial" panose="020B0604020202020204" pitchFamily="34" charset="0"/>
              <a:buChar char="•"/>
            </a:pPr>
            <a:r>
              <a:rPr lang="en-US" sz="2000" dirty="0">
                <a:latin typeface="Palatino Linotype" panose="02040502050505030304" pitchFamily="18" charset="0"/>
              </a:rPr>
              <a:t>Images were acquired concurrently using</a:t>
            </a:r>
          </a:p>
          <a:p>
            <a:r>
              <a:rPr lang="en-US" sz="2000" dirty="0">
                <a:latin typeface="Palatino Linotype" panose="02040502050505030304" pitchFamily="18" charset="0"/>
              </a:rPr>
              <a:t>    a USB microscope.</a:t>
            </a:r>
          </a:p>
          <a:p>
            <a:endParaRPr lang="en-US" dirty="0">
              <a:latin typeface="Palatino Linotype" panose="02040502050505030304" pitchFamily="18" charset="0"/>
            </a:endParaRPr>
          </a:p>
        </p:txBody>
      </p:sp>
      <p:sp>
        <p:nvSpPr>
          <p:cNvPr id="25" name="Rectangle 24">
            <a:extLst>
              <a:ext uri="{FF2B5EF4-FFF2-40B4-BE49-F238E27FC236}">
                <a16:creationId xmlns:a16="http://schemas.microsoft.com/office/drawing/2014/main" id="{956B5AFF-C0E5-4B96-8B43-C70446C29325}"/>
              </a:ext>
            </a:extLst>
          </p:cNvPr>
          <p:cNvSpPr/>
          <p:nvPr/>
        </p:nvSpPr>
        <p:spPr>
          <a:xfrm>
            <a:off x="5959420" y="3425175"/>
            <a:ext cx="3053473" cy="646331"/>
          </a:xfrm>
          <a:prstGeom prst="rect">
            <a:avLst/>
          </a:prstGeom>
        </p:spPr>
        <p:txBody>
          <a:bodyPr wrap="square">
            <a:spAutoFit/>
          </a:bodyPr>
          <a:lstStyle/>
          <a:p>
            <a:pPr algn="ctr"/>
            <a:r>
              <a:rPr lang="en-US" b="1" dirty="0">
                <a:latin typeface="Palatino Linotype" panose="02040502050505030304" pitchFamily="18" charset="0"/>
              </a:rPr>
              <a:t>Fig. 12. Sketch of the microscale setup </a:t>
            </a:r>
          </a:p>
        </p:txBody>
      </p:sp>
      <p:pic>
        <p:nvPicPr>
          <p:cNvPr id="15" name="Picture 14">
            <a:extLst>
              <a:ext uri="{FF2B5EF4-FFF2-40B4-BE49-F238E27FC236}">
                <a16:creationId xmlns:a16="http://schemas.microsoft.com/office/drawing/2014/main" id="{003913F0-28F4-4631-8C0B-924B495B0269}"/>
              </a:ext>
            </a:extLst>
          </p:cNvPr>
          <p:cNvPicPr>
            <a:picLocks noChangeAspect="1"/>
          </p:cNvPicPr>
          <p:nvPr/>
        </p:nvPicPr>
        <p:blipFill rotWithShape="1">
          <a:blip r:embed="rId6"/>
          <a:srcRect b="1449"/>
          <a:stretch/>
        </p:blipFill>
        <p:spPr>
          <a:xfrm>
            <a:off x="474736" y="3293745"/>
            <a:ext cx="4037637" cy="2954655"/>
          </a:xfrm>
          <a:prstGeom prst="rect">
            <a:avLst/>
          </a:prstGeom>
        </p:spPr>
      </p:pic>
      <p:sp>
        <p:nvSpPr>
          <p:cNvPr id="17" name="AutoShape 8" descr="https://docs.google.com/drawings/u/0/d/sL-am0klg45tKQ9pUosp3_Q/image?w=624&amp;h=412&amp;rev=54&amp;ac=1&amp;parent=1BGM5xhQ_Hd0keI9fpbFZP60WFtS-TR8PEUCalU2gYmQ">
            <a:extLst>
              <a:ext uri="{FF2B5EF4-FFF2-40B4-BE49-F238E27FC236}">
                <a16:creationId xmlns:a16="http://schemas.microsoft.com/office/drawing/2014/main" id="{046B59D7-657B-4312-83A3-2046A53F526F}"/>
              </a:ext>
            </a:extLst>
          </p:cNvPr>
          <p:cNvSpPr>
            <a:spLocks noChangeAspect="1" noChangeArrowheads="1"/>
          </p:cNvSpPr>
          <p:nvPr/>
        </p:nvSpPr>
        <p:spPr bwMode="auto">
          <a:xfrm>
            <a:off x="1600200" y="1466850"/>
            <a:ext cx="5943600" cy="392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0" descr="https://docs.google.com/drawings/u/0/d/sL-am0klg45tKQ9pUosp3_Q/image?w=624&amp;h=412&amp;rev=54&amp;ac=1&amp;parent=1BGM5xhQ_Hd0keI9fpbFZP60WFtS-TR8PEUCalU2gYmQ">
            <a:extLst>
              <a:ext uri="{FF2B5EF4-FFF2-40B4-BE49-F238E27FC236}">
                <a16:creationId xmlns:a16="http://schemas.microsoft.com/office/drawing/2014/main" id="{DED27585-96A7-4C4B-AA6E-08F7E1D931E1}"/>
              </a:ext>
            </a:extLst>
          </p:cNvPr>
          <p:cNvSpPr>
            <a:spLocks noChangeAspect="1" noChangeArrowheads="1"/>
          </p:cNvSpPr>
          <p:nvPr/>
        </p:nvSpPr>
        <p:spPr bwMode="auto">
          <a:xfrm>
            <a:off x="1752600" y="1619250"/>
            <a:ext cx="5943600" cy="392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982C0AD1-72AD-4081-A4B8-FCD9CEAAAB0F}"/>
              </a:ext>
            </a:extLst>
          </p:cNvPr>
          <p:cNvSpPr txBox="1"/>
          <p:nvPr/>
        </p:nvSpPr>
        <p:spPr>
          <a:xfrm>
            <a:off x="0" y="6298019"/>
            <a:ext cx="4328160" cy="523220"/>
          </a:xfrm>
          <a:prstGeom prst="rect">
            <a:avLst/>
          </a:prstGeom>
          <a:noFill/>
        </p:spPr>
        <p:txBody>
          <a:bodyPr wrap="square" rtlCol="0">
            <a:spAutoFit/>
          </a:bodyPr>
          <a:lstStyle/>
          <a:p>
            <a:r>
              <a:rPr lang="en-US" sz="700" b="1" dirty="0">
                <a:latin typeface="Palatino Linotype" panose="02040502050505030304" pitchFamily="18" charset="0"/>
              </a:rPr>
              <a:t>References: </a:t>
            </a:r>
          </a:p>
          <a:p>
            <a:r>
              <a:rPr lang="en-US" sz="700" dirty="0">
                <a:latin typeface="Palatino Linotype" panose="02040502050505030304" pitchFamily="18" charset="0"/>
              </a:rPr>
              <a:t>[5] H. Jia, X. Liu and P. X. -. Feng, "Manipulating and Patterning Micro/Nanoparticles in Liquid Using Multimode Membrane Resonators," 2018 IEEE Biomedical Circuits and Systems Conference (</a:t>
            </a:r>
            <a:r>
              <a:rPr lang="en-US" sz="700" dirty="0" err="1">
                <a:latin typeface="Palatino Linotype" panose="02040502050505030304" pitchFamily="18" charset="0"/>
              </a:rPr>
              <a:t>BioCAS</a:t>
            </a:r>
            <a:r>
              <a:rPr lang="en-US" sz="700" dirty="0">
                <a:latin typeface="Palatino Linotype" panose="02040502050505030304" pitchFamily="18" charset="0"/>
              </a:rPr>
              <a:t>), Cleveland, OH, USA, 2018, pp. 1-4, </a:t>
            </a:r>
            <a:r>
              <a:rPr lang="en-US" sz="700" dirty="0" err="1">
                <a:latin typeface="Palatino Linotype" panose="02040502050505030304" pitchFamily="18" charset="0"/>
              </a:rPr>
              <a:t>doi</a:t>
            </a:r>
            <a:r>
              <a:rPr lang="en-US" sz="700" dirty="0">
                <a:latin typeface="Palatino Linotype" panose="02040502050505030304" pitchFamily="18" charset="0"/>
              </a:rPr>
              <a:t>: 10.1109/BIOCAS.2018.8584705.</a:t>
            </a:r>
          </a:p>
        </p:txBody>
      </p:sp>
      <p:pic>
        <p:nvPicPr>
          <p:cNvPr id="4" name="Picture 3">
            <a:extLst>
              <a:ext uri="{FF2B5EF4-FFF2-40B4-BE49-F238E27FC236}">
                <a16:creationId xmlns:a16="http://schemas.microsoft.com/office/drawing/2014/main" id="{98A14DBF-16EB-4A58-9266-7A66144B63B5}"/>
              </a:ext>
            </a:extLst>
          </p:cNvPr>
          <p:cNvPicPr>
            <a:picLocks noChangeAspect="1"/>
          </p:cNvPicPr>
          <p:nvPr/>
        </p:nvPicPr>
        <p:blipFill>
          <a:blip r:embed="rId7"/>
          <a:stretch>
            <a:fillRect/>
          </a:stretch>
        </p:blipFill>
        <p:spPr>
          <a:xfrm>
            <a:off x="5870419" y="1190625"/>
            <a:ext cx="3130069" cy="2114550"/>
          </a:xfrm>
          <a:prstGeom prst="rect">
            <a:avLst/>
          </a:prstGeom>
          <a:ln>
            <a:solidFill>
              <a:srgbClr val="000000"/>
            </a:solidFill>
          </a:ln>
        </p:spPr>
      </p:pic>
      <p:pic>
        <p:nvPicPr>
          <p:cNvPr id="2" name="Audio 1">
            <a:hlinkClick r:id="" action="ppaction://media"/>
            <a:extLst>
              <a:ext uri="{FF2B5EF4-FFF2-40B4-BE49-F238E27FC236}">
                <a16:creationId xmlns:a16="http://schemas.microsoft.com/office/drawing/2014/main" id="{8E7B9ACB-1E75-4F06-88CE-AB7FD99EAD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93340958"/>
      </p:ext>
    </p:extLst>
  </p:cSld>
  <p:clrMapOvr>
    <a:masterClrMapping/>
  </p:clrMapOvr>
  <mc:AlternateContent xmlns:mc="http://schemas.openxmlformats.org/markup-compatibility/2006">
    <mc:Choice xmlns:p14="http://schemas.microsoft.com/office/powerpoint/2010/main" Requires="p14">
      <p:transition spd="slow" p14:dur="2000" advTm="62742"/>
    </mc:Choice>
    <mc:Fallback>
      <p:transition spd="slow" advTm="6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29181"/>
            <a:ext cx="2133600" cy="365125"/>
          </a:xfrm>
        </p:spPr>
        <p:txBody>
          <a:bodyPr/>
          <a:lstStyle/>
          <a:p>
            <a:fld id="{FCAEAE96-855E-42B1-8DE9-9C9E68DE18C5}" type="slidenum">
              <a:rPr lang="fr-FR" smtClean="0">
                <a:latin typeface="Palatino Linotype" panose="02040502050505030304" pitchFamily="18" charset="0"/>
              </a:rPr>
              <a:pPr/>
              <a:t>12</a:t>
            </a:fld>
            <a:endParaRPr lang="fr-FR">
              <a:latin typeface="Palatino Linotype" panose="02040502050505030304" pitchFamily="18" charset="0"/>
            </a:endParaRPr>
          </a:p>
        </p:txBody>
      </p:sp>
      <p:sp>
        <p:nvSpPr>
          <p:cNvPr id="21" name="TextBox 20">
            <a:extLst>
              <a:ext uri="{FF2B5EF4-FFF2-40B4-BE49-F238E27FC236}">
                <a16:creationId xmlns:a16="http://schemas.microsoft.com/office/drawing/2014/main" id="{62780900-07A5-4727-9A0C-85C5B9EFCA20}"/>
              </a:ext>
            </a:extLst>
          </p:cNvPr>
          <p:cNvSpPr txBox="1"/>
          <p:nvPr/>
        </p:nvSpPr>
        <p:spPr>
          <a:xfrm>
            <a:off x="609600" y="609600"/>
            <a:ext cx="4456176" cy="3262432"/>
          </a:xfrm>
          <a:prstGeom prst="rect">
            <a:avLst/>
          </a:prstGeom>
          <a:noFill/>
        </p:spPr>
        <p:txBody>
          <a:bodyPr wrap="square" rtlCol="0">
            <a:spAutoFit/>
          </a:bodyPr>
          <a:lstStyle/>
          <a:p>
            <a:r>
              <a:rPr lang="fr-FR" sz="2800" b="1" dirty="0">
                <a:latin typeface="Palatino Linotype" panose="02040502050505030304" pitchFamily="18" charset="0"/>
              </a:rPr>
              <a:t>Design of </a:t>
            </a:r>
            <a:r>
              <a:rPr lang="fr-FR" sz="2800" b="1" dirty="0" err="1">
                <a:latin typeface="Palatino Linotype" panose="02040502050505030304" pitchFamily="18" charset="0"/>
              </a:rPr>
              <a:t>Microchip</a:t>
            </a:r>
            <a:endParaRPr lang="fr-FR" sz="2800" b="1" dirty="0">
              <a:latin typeface="Palatino Linotype" panose="02040502050505030304" pitchFamily="18" charset="0"/>
            </a:endParaRPr>
          </a:p>
          <a:p>
            <a:endParaRPr lang="fr-FR" sz="2000" b="1" dirty="0">
              <a:latin typeface="Palatino Linotype" panose="02040502050505030304" pitchFamily="18" charset="0"/>
            </a:endParaRPr>
          </a:p>
          <a:p>
            <a:pPr marL="285750" indent="-285750">
              <a:buFont typeface="Arial" panose="020B0604020202020204" pitchFamily="34" charset="0"/>
              <a:buChar char="•"/>
            </a:pPr>
            <a:r>
              <a:rPr lang="en-US" sz="2000" dirty="0">
                <a:latin typeface="Palatino Linotype" panose="02040502050505030304" pitchFamily="18" charset="0"/>
              </a:rPr>
              <a:t>10μm-thick silicon microscale membranes were designed in-house and then manufactured by MEMSCAP. </a:t>
            </a:r>
          </a:p>
          <a:p>
            <a:pPr marL="285750" indent="-285750">
              <a:buFont typeface="Arial" panose="020B0604020202020204" pitchFamily="34" charset="0"/>
              <a:buChar char="•"/>
            </a:pPr>
            <a:r>
              <a:rPr lang="en-US" sz="2000" dirty="0">
                <a:latin typeface="Palatino Linotype" panose="02040502050505030304" pitchFamily="18" charset="0"/>
              </a:rPr>
              <a:t>Each chip quadrant contains different membrane shapes and boundary conditions.</a:t>
            </a:r>
          </a:p>
          <a:p>
            <a:endParaRPr lang="en-US" dirty="0">
              <a:latin typeface="Palatino Linotype" panose="02040502050505030304" pitchFamily="18" charset="0"/>
            </a:endParaRPr>
          </a:p>
        </p:txBody>
      </p:sp>
      <p:sp>
        <p:nvSpPr>
          <p:cNvPr id="25" name="Rectangle 24">
            <a:extLst>
              <a:ext uri="{FF2B5EF4-FFF2-40B4-BE49-F238E27FC236}">
                <a16:creationId xmlns:a16="http://schemas.microsoft.com/office/drawing/2014/main" id="{956B5AFF-C0E5-4B96-8B43-C70446C29325}"/>
              </a:ext>
            </a:extLst>
          </p:cNvPr>
          <p:cNvSpPr/>
          <p:nvPr/>
        </p:nvSpPr>
        <p:spPr>
          <a:xfrm>
            <a:off x="5674140" y="4244044"/>
            <a:ext cx="3073904" cy="923330"/>
          </a:xfrm>
          <a:prstGeom prst="rect">
            <a:avLst/>
          </a:prstGeom>
        </p:spPr>
        <p:txBody>
          <a:bodyPr wrap="square">
            <a:spAutoFit/>
          </a:bodyPr>
          <a:lstStyle/>
          <a:p>
            <a:pPr algn="ctr"/>
            <a:r>
              <a:rPr lang="en-US" b="1" dirty="0">
                <a:latin typeface="Palatino Linotype" panose="02040502050505030304" pitchFamily="18" charset="0"/>
              </a:rPr>
              <a:t>Fig. 14. Picture of multi-mode membrane resonator  on a PCB</a:t>
            </a:r>
          </a:p>
        </p:txBody>
      </p:sp>
      <p:sp>
        <p:nvSpPr>
          <p:cNvPr id="6" name="AutoShape 2" descr="https://mail.google.com/mail/u/0?ui=2&amp;ik=598067eafc&amp;attid=0.1.1&amp;permmsgid=msg-f:1696236439511945747&amp;th=178a3e0e002ed213&amp;view=fimg&amp;sz=s0-l75-ft&amp;attbid=ANGjdJ-4zbFlnNMIcPgtx9M1rzpspHorRrmQm7HyBlBwq5YYiIP3MuvvNSh65P2tysKhIC8m9rUkB6rIrkoC-E8PFQkg2bPfvWlvKRsoZSY13xUH8rv16dEzwFMqlVM&amp;disp=emb">
            <a:extLst>
              <a:ext uri="{FF2B5EF4-FFF2-40B4-BE49-F238E27FC236}">
                <a16:creationId xmlns:a16="http://schemas.microsoft.com/office/drawing/2014/main" id="{9F43323E-7722-4D90-A05D-6F2CD3240DA0}"/>
              </a:ext>
            </a:extLst>
          </p:cNvPr>
          <p:cNvSpPr>
            <a:spLocks noChangeAspect="1" noChangeArrowheads="1"/>
          </p:cNvSpPr>
          <p:nvPr/>
        </p:nvSpPr>
        <p:spPr bwMode="auto">
          <a:xfrm>
            <a:off x="4419600" y="3276600"/>
            <a:ext cx="1606296" cy="16062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6EDF801B-2AA7-42CC-A488-98ADECD10674}"/>
              </a:ext>
            </a:extLst>
          </p:cNvPr>
          <p:cNvSpPr/>
          <p:nvPr/>
        </p:nvSpPr>
        <p:spPr>
          <a:xfrm>
            <a:off x="4366645" y="5384492"/>
            <a:ext cx="3395122" cy="1200329"/>
          </a:xfrm>
          <a:prstGeom prst="rect">
            <a:avLst/>
          </a:prstGeom>
        </p:spPr>
        <p:txBody>
          <a:bodyPr wrap="square">
            <a:spAutoFit/>
          </a:bodyPr>
          <a:lstStyle/>
          <a:p>
            <a:pPr algn="ctr"/>
            <a:r>
              <a:rPr lang="en-US" b="1" dirty="0">
                <a:latin typeface="Palatino Linotype" panose="02040502050505030304" pitchFamily="18" charset="0"/>
              </a:rPr>
              <a:t>Fig. 15. Picture of multi-mode membrane resonator, piezoelectric actuator, and chip package</a:t>
            </a:r>
          </a:p>
        </p:txBody>
      </p:sp>
      <p:pic>
        <p:nvPicPr>
          <p:cNvPr id="2" name="Picture 1">
            <a:extLst>
              <a:ext uri="{FF2B5EF4-FFF2-40B4-BE49-F238E27FC236}">
                <a16:creationId xmlns:a16="http://schemas.microsoft.com/office/drawing/2014/main" id="{F3B627F6-D73B-4FAD-87FF-1A2F2DBF226A}"/>
              </a:ext>
            </a:extLst>
          </p:cNvPr>
          <p:cNvPicPr>
            <a:picLocks noChangeAspect="1"/>
          </p:cNvPicPr>
          <p:nvPr/>
        </p:nvPicPr>
        <p:blipFill>
          <a:blip r:embed="rId6"/>
          <a:stretch>
            <a:fillRect/>
          </a:stretch>
        </p:blipFill>
        <p:spPr>
          <a:xfrm>
            <a:off x="4976036" y="250256"/>
            <a:ext cx="4045273" cy="3993788"/>
          </a:xfrm>
          <a:prstGeom prst="rect">
            <a:avLst/>
          </a:prstGeom>
        </p:spPr>
      </p:pic>
      <p:pic>
        <p:nvPicPr>
          <p:cNvPr id="7" name="Picture 6">
            <a:extLst>
              <a:ext uri="{FF2B5EF4-FFF2-40B4-BE49-F238E27FC236}">
                <a16:creationId xmlns:a16="http://schemas.microsoft.com/office/drawing/2014/main" id="{D1C135BC-E905-49D5-A727-A73BB69F8761}"/>
              </a:ext>
            </a:extLst>
          </p:cNvPr>
          <p:cNvPicPr>
            <a:picLocks noChangeAspect="1"/>
          </p:cNvPicPr>
          <p:nvPr/>
        </p:nvPicPr>
        <p:blipFill>
          <a:blip r:embed="rId7"/>
          <a:stretch>
            <a:fillRect/>
          </a:stretch>
        </p:blipFill>
        <p:spPr>
          <a:xfrm>
            <a:off x="59776" y="3637322"/>
            <a:ext cx="4306869" cy="3259450"/>
          </a:xfrm>
          <a:prstGeom prst="rect">
            <a:avLst/>
          </a:prstGeom>
        </p:spPr>
      </p:pic>
      <p:pic>
        <p:nvPicPr>
          <p:cNvPr id="9" name="Audio 8">
            <a:hlinkClick r:id="" action="ppaction://media"/>
            <a:extLst>
              <a:ext uri="{FF2B5EF4-FFF2-40B4-BE49-F238E27FC236}">
                <a16:creationId xmlns:a16="http://schemas.microsoft.com/office/drawing/2014/main" id="{EA21E78B-6679-42C1-A6C6-9A7E0714B7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95415981"/>
      </p:ext>
    </p:extLst>
  </p:cSld>
  <p:clrMapOvr>
    <a:masterClrMapping/>
  </p:clrMapOvr>
  <mc:AlternateContent xmlns:mc="http://schemas.openxmlformats.org/markup-compatibility/2006">
    <mc:Choice xmlns:p14="http://schemas.microsoft.com/office/powerpoint/2010/main" Requires="p14">
      <p:transition spd="slow" p14:dur="2000" advTm="44563"/>
    </mc:Choice>
    <mc:Fallback>
      <p:transition spd="slow" advTm="4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09600"/>
            <a:ext cx="5818632" cy="1107996"/>
          </a:xfrm>
          <a:prstGeom prst="rect">
            <a:avLst/>
          </a:prstGeom>
          <a:noFill/>
        </p:spPr>
        <p:txBody>
          <a:bodyPr wrap="square" rtlCol="0">
            <a:spAutoFit/>
          </a:bodyPr>
          <a:lstStyle/>
          <a:p>
            <a:r>
              <a:rPr lang="fr-FR" sz="2800" b="1">
                <a:latin typeface="Palatino Linotype" panose="02040502050505030304" pitchFamily="18" charset="0"/>
              </a:rPr>
              <a:t>2-D </a:t>
            </a:r>
            <a:r>
              <a:rPr lang="fr-FR" sz="2800" b="1" err="1">
                <a:latin typeface="Palatino Linotype" panose="02040502050505030304" pitchFamily="18" charset="0"/>
              </a:rPr>
              <a:t>Drumhead</a:t>
            </a:r>
            <a:r>
              <a:rPr lang="fr-FR" sz="2800" b="1">
                <a:latin typeface="Palatino Linotype" panose="02040502050505030304" pitchFamily="18" charset="0"/>
              </a:rPr>
              <a:t> (</a:t>
            </a:r>
            <a:r>
              <a:rPr lang="fr-FR" sz="2800" b="1" err="1">
                <a:latin typeface="Palatino Linotype" panose="02040502050505030304" pitchFamily="18" charset="0"/>
              </a:rPr>
              <a:t>Clamped</a:t>
            </a:r>
            <a:r>
              <a:rPr lang="fr-FR" sz="2800" b="1">
                <a:latin typeface="Palatino Linotype" panose="02040502050505030304" pitchFamily="18" charset="0"/>
              </a:rPr>
              <a:t>)</a:t>
            </a:r>
            <a:endParaRPr lang="en-US" sz="2000">
              <a:latin typeface="Palatino Linotype" panose="02040502050505030304" pitchFamily="18" charset="0"/>
            </a:endParaRP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13</a:t>
            </a:fld>
            <a:endParaRPr lang="fr-FR">
              <a:latin typeface="Palatino Linotype" panose="02040502050505030304" pitchFamily="18" charset="0"/>
            </a:endParaRPr>
          </a:p>
        </p:txBody>
      </p:sp>
      <p:sp>
        <p:nvSpPr>
          <p:cNvPr id="7" name="Rectangle 1">
            <a:extLst>
              <a:ext uri="{FF2B5EF4-FFF2-40B4-BE49-F238E27FC236}">
                <a16:creationId xmlns:a16="http://schemas.microsoft.com/office/drawing/2014/main" id="{5F2D581E-142C-4065-BD26-526AA02804AE}"/>
              </a:ext>
            </a:extLst>
          </p:cNvPr>
          <p:cNvSpPr>
            <a:spLocks noChangeArrowheads="1"/>
          </p:cNvSpPr>
          <p:nvPr/>
        </p:nvSpPr>
        <p:spPr bwMode="auto">
          <a:xfrm>
            <a:off x="2079156" y="5760538"/>
            <a:ext cx="49957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en-US" b="0" i="0" u="none" strike="noStrike" cap="none" normalizeH="0" baseline="0" dirty="0">
                <a:ln>
                  <a:noFill/>
                </a:ln>
                <a:effectLst/>
                <a:latin typeface="Palatino Linotype" panose="02040502050505030304" pitchFamily="18" charset="0"/>
              </a:rPr>
              <a:t>  </a:t>
            </a:r>
            <a:r>
              <a:rPr kumimoji="0" lang="en-US" altLang="en-US" b="1" i="0" u="none" strike="noStrike" cap="none" normalizeH="0" baseline="0" dirty="0">
                <a:ln>
                  <a:noFill/>
                </a:ln>
                <a:effectLst/>
                <a:latin typeface="Palatino Linotype" panose="02040502050505030304" pitchFamily="18" charset="0"/>
                <a:cs typeface="Times New Roman" panose="02020603050405020304" pitchFamily="18" charset="0"/>
              </a:rPr>
              <a:t>Fig. 16. </a:t>
            </a:r>
            <a:r>
              <a:rPr lang="fr-FR" b="1" dirty="0" err="1">
                <a:latin typeface="Palatino Linotype" panose="02040502050505030304" pitchFamily="18" charset="0"/>
              </a:rPr>
              <a:t>Drumhead</a:t>
            </a:r>
            <a:r>
              <a:rPr lang="fr-FR" b="1" dirty="0">
                <a:latin typeface="Palatino Linotype" panose="02040502050505030304" pitchFamily="18" charset="0"/>
              </a:rPr>
              <a:t> (</a:t>
            </a:r>
            <a:r>
              <a:rPr lang="fr-FR" b="1" dirty="0" err="1">
                <a:latin typeface="Palatino Linotype" panose="02040502050505030304" pitchFamily="18" charset="0"/>
              </a:rPr>
              <a:t>Clamped</a:t>
            </a:r>
            <a:r>
              <a:rPr lang="fr-FR" b="1" dirty="0">
                <a:latin typeface="Palatino Linotype" panose="02040502050505030304" pitchFamily="18" charset="0"/>
              </a:rPr>
              <a:t>)</a:t>
            </a:r>
            <a:endParaRPr lang="en-US" sz="1400" dirty="0">
              <a:latin typeface="Palatino Linotype" panose="0204050205050503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Palatino Linotype" panose="02040502050505030304" pitchFamily="18" charset="0"/>
              </a:rPr>
              <a:t>a) Layout Editor Design b) Actual </a:t>
            </a:r>
            <a:r>
              <a:rPr lang="en-US" altLang="en-US" dirty="0">
                <a:latin typeface="Palatino Linotype" panose="02040502050505030304" pitchFamily="18" charset="0"/>
              </a:rPr>
              <a:t>Photograph</a:t>
            </a:r>
            <a:endParaRPr kumimoji="0" lang="en-US" altLang="en-US" b="0" i="0" u="none" strike="noStrike" cap="none" normalizeH="0" baseline="0" dirty="0">
              <a:ln>
                <a:noFill/>
              </a:ln>
              <a:effectLst/>
              <a:latin typeface="Palatino Linotype" panose="02040502050505030304" pitchFamily="18" charset="0"/>
            </a:endParaRPr>
          </a:p>
        </p:txBody>
      </p:sp>
      <p:sp>
        <p:nvSpPr>
          <p:cNvPr id="2" name="TextBox 1">
            <a:extLst>
              <a:ext uri="{FF2B5EF4-FFF2-40B4-BE49-F238E27FC236}">
                <a16:creationId xmlns:a16="http://schemas.microsoft.com/office/drawing/2014/main" id="{7F99CE86-C663-4684-9339-E961C0FE745B}"/>
              </a:ext>
            </a:extLst>
          </p:cNvPr>
          <p:cNvSpPr txBox="1"/>
          <p:nvPr/>
        </p:nvSpPr>
        <p:spPr>
          <a:xfrm>
            <a:off x="7543800" y="6356350"/>
            <a:ext cx="742515"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1322CA30-4F44-40FA-811C-120344160267}"/>
              </a:ext>
            </a:extLst>
          </p:cNvPr>
          <p:cNvPicPr>
            <a:picLocks noChangeAspect="1"/>
          </p:cNvPicPr>
          <p:nvPr/>
        </p:nvPicPr>
        <p:blipFill>
          <a:blip r:embed="rId5"/>
          <a:stretch>
            <a:fillRect/>
          </a:stretch>
        </p:blipFill>
        <p:spPr>
          <a:xfrm>
            <a:off x="0" y="1097462"/>
            <a:ext cx="9144000" cy="4663076"/>
          </a:xfrm>
          <a:prstGeom prst="rect">
            <a:avLst/>
          </a:prstGeom>
        </p:spPr>
      </p:pic>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3ACD7509-29DE-4D72-90F3-126B1AA472E1}"/>
                  </a:ext>
                </a:extLst>
              </p14:cNvPr>
              <p14:cNvContentPartPr/>
              <p14:nvPr/>
            </p14:nvContentPartPr>
            <p14:xfrm>
              <a:off x="2881390" y="3880817"/>
              <a:ext cx="360" cy="360"/>
            </p14:xfrm>
          </p:contentPart>
        </mc:Choice>
        <mc:Fallback>
          <p:pic>
            <p:nvPicPr>
              <p:cNvPr id="9" name="Ink 8">
                <a:extLst>
                  <a:ext uri="{FF2B5EF4-FFF2-40B4-BE49-F238E27FC236}">
                    <a16:creationId xmlns:a16="http://schemas.microsoft.com/office/drawing/2014/main" id="{3ACD7509-29DE-4D72-90F3-126B1AA472E1}"/>
                  </a:ext>
                </a:extLst>
              </p:cNvPr>
              <p:cNvPicPr/>
              <p:nvPr/>
            </p:nvPicPr>
            <p:blipFill>
              <a:blip r:embed="rId7"/>
              <a:stretch>
                <a:fillRect/>
              </a:stretch>
            </p:blipFill>
            <p:spPr>
              <a:xfrm>
                <a:off x="2872390" y="3871817"/>
                <a:ext cx="18000" cy="18000"/>
              </a:xfrm>
              <a:prstGeom prst="rect">
                <a:avLst/>
              </a:prstGeom>
            </p:spPr>
          </p:pic>
        </mc:Fallback>
      </mc:AlternateContent>
      <p:pic>
        <p:nvPicPr>
          <p:cNvPr id="10" name="Audio 9">
            <a:hlinkClick r:id="" action="ppaction://media"/>
            <a:extLst>
              <a:ext uri="{FF2B5EF4-FFF2-40B4-BE49-F238E27FC236}">
                <a16:creationId xmlns:a16="http://schemas.microsoft.com/office/drawing/2014/main" id="{ECBEEAFE-723F-4D65-9F20-9D6BB3FFC4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69002404"/>
      </p:ext>
    </p:extLst>
  </p:cSld>
  <p:clrMapOvr>
    <a:masterClrMapping/>
  </p:clrMapOvr>
  <mc:AlternateContent xmlns:mc="http://schemas.openxmlformats.org/markup-compatibility/2006">
    <mc:Choice xmlns:p14="http://schemas.microsoft.com/office/powerpoint/2010/main" Requires="p14">
      <p:transition spd="slow" p14:dur="2000" advTm="37613"/>
    </mc:Choice>
    <mc:Fallback>
      <p:transition spd="slow" advTm="3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09600"/>
            <a:ext cx="7391400" cy="1107996"/>
          </a:xfrm>
          <a:prstGeom prst="rect">
            <a:avLst/>
          </a:prstGeom>
          <a:noFill/>
        </p:spPr>
        <p:txBody>
          <a:bodyPr wrap="square" rtlCol="0">
            <a:spAutoFit/>
          </a:bodyPr>
          <a:lstStyle/>
          <a:p>
            <a:r>
              <a:rPr lang="fr-FR" sz="2800" b="1">
                <a:latin typeface="Palatino Linotype" panose="02040502050505030304" pitchFamily="18" charset="0"/>
              </a:rPr>
              <a:t>2-D Trampoline (</a:t>
            </a:r>
            <a:r>
              <a:rPr lang="fr-FR" sz="2800" b="1" err="1">
                <a:latin typeface="Palatino Linotype" panose="02040502050505030304" pitchFamily="18" charset="0"/>
              </a:rPr>
              <a:t>Unclamped</a:t>
            </a:r>
            <a:r>
              <a:rPr lang="fr-FR" sz="2800" b="1">
                <a:latin typeface="Palatino Linotype" panose="02040502050505030304" pitchFamily="18" charset="0"/>
              </a:rPr>
              <a:t>)</a:t>
            </a:r>
            <a:endParaRPr lang="en-US" sz="2000">
              <a:latin typeface="Palatino Linotype" panose="02040502050505030304" pitchFamily="18" charset="0"/>
            </a:endParaRP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8711"/>
            <a:ext cx="2133600" cy="365125"/>
          </a:xfrm>
        </p:spPr>
        <p:txBody>
          <a:bodyPr/>
          <a:lstStyle/>
          <a:p>
            <a:fld id="{FCAEAE96-855E-42B1-8DE9-9C9E68DE18C5}" type="slidenum">
              <a:rPr lang="fr-FR" smtClean="0">
                <a:latin typeface="Palatino Linotype" panose="02040502050505030304" pitchFamily="18" charset="0"/>
              </a:rPr>
              <a:pPr/>
              <a:t>14</a:t>
            </a:fld>
            <a:endParaRPr lang="fr-FR">
              <a:latin typeface="Palatino Linotype" panose="02040502050505030304" pitchFamily="18" charset="0"/>
            </a:endParaRPr>
          </a:p>
        </p:txBody>
      </p:sp>
      <p:sp>
        <p:nvSpPr>
          <p:cNvPr id="9" name="Rectangle 1">
            <a:extLst>
              <a:ext uri="{FF2B5EF4-FFF2-40B4-BE49-F238E27FC236}">
                <a16:creationId xmlns:a16="http://schemas.microsoft.com/office/drawing/2014/main" id="{B6A00EF3-BB64-4BB4-B45C-1CCFCF67376B}"/>
              </a:ext>
            </a:extLst>
          </p:cNvPr>
          <p:cNvSpPr>
            <a:spLocks noChangeArrowheads="1"/>
          </p:cNvSpPr>
          <p:nvPr/>
        </p:nvSpPr>
        <p:spPr bwMode="auto">
          <a:xfrm>
            <a:off x="2021025" y="5715000"/>
            <a:ext cx="48931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en-US" b="0" i="0" u="none" strike="noStrike" cap="none" normalizeH="0" baseline="0">
                <a:ln>
                  <a:noFill/>
                </a:ln>
                <a:effectLst/>
                <a:latin typeface="Palatino Linotype" panose="02040502050505030304" pitchFamily="18" charset="0"/>
              </a:rPr>
              <a:t>  </a:t>
            </a:r>
            <a:r>
              <a:rPr kumimoji="0" lang="en-US" altLang="en-US" b="1" i="0" u="none" strike="noStrike" cap="none" normalizeH="0" baseline="0">
                <a:ln>
                  <a:noFill/>
                </a:ln>
                <a:effectLst/>
                <a:latin typeface="Palatino Linotype" panose="02040502050505030304" pitchFamily="18" charset="0"/>
                <a:cs typeface="Times New Roman" panose="02020603050405020304" pitchFamily="18" charset="0"/>
              </a:rPr>
              <a:t>Fig. 17. </a:t>
            </a:r>
            <a:r>
              <a:rPr lang="fr-FR" b="1">
                <a:latin typeface="Palatino Linotype" panose="02040502050505030304" pitchFamily="18" charset="0"/>
              </a:rPr>
              <a:t>Trampoline (</a:t>
            </a:r>
            <a:r>
              <a:rPr lang="fr-FR" b="1" err="1">
                <a:latin typeface="Palatino Linotype" panose="02040502050505030304" pitchFamily="18" charset="0"/>
              </a:rPr>
              <a:t>Unclamped</a:t>
            </a:r>
            <a:r>
              <a:rPr lang="fr-FR" b="1">
                <a:latin typeface="Palatino Linotype" panose="02040502050505030304" pitchFamily="18" charset="0"/>
              </a:rPr>
              <a:t>)</a:t>
            </a:r>
            <a:endParaRPr lang="en-US" sz="1400">
              <a:latin typeface="Palatino Linotype" panose="02040502050505030304" pitchFamily="18" charset="0"/>
            </a:endParaRPr>
          </a:p>
          <a:p>
            <a:pPr lvl="0" algn="ctr" eaLnBrk="0" fontAlgn="base" hangingPunct="0">
              <a:spcBef>
                <a:spcPct val="0"/>
              </a:spcBef>
              <a:spcAft>
                <a:spcPct val="0"/>
              </a:spcAft>
            </a:pPr>
            <a:r>
              <a:rPr kumimoji="0" lang="en-US" altLang="en-US" b="0" i="0" u="none" strike="noStrike" cap="none" normalizeH="0" baseline="0">
                <a:ln>
                  <a:noFill/>
                </a:ln>
                <a:effectLst/>
                <a:latin typeface="Palatino Linotype" panose="02040502050505030304" pitchFamily="18" charset="0"/>
              </a:rPr>
              <a:t>a) Layout Editor Design b) Actual </a:t>
            </a:r>
            <a:r>
              <a:rPr lang="en-US" altLang="en-US">
                <a:latin typeface="Palatino Linotype" panose="02040502050505030304" pitchFamily="18" charset="0"/>
              </a:rPr>
              <a:t>Photograph</a:t>
            </a:r>
            <a:endParaRPr kumimoji="0" lang="en-US" altLang="en-US" b="0" i="0" u="none" strike="noStrike" cap="none" normalizeH="0" baseline="0">
              <a:ln>
                <a:noFill/>
              </a:ln>
              <a:effectLst/>
              <a:latin typeface="Palatino Linotype" panose="02040502050505030304" pitchFamily="18" charset="0"/>
            </a:endParaRPr>
          </a:p>
        </p:txBody>
      </p:sp>
      <p:pic>
        <p:nvPicPr>
          <p:cNvPr id="6" name="Picture 5">
            <a:extLst>
              <a:ext uri="{FF2B5EF4-FFF2-40B4-BE49-F238E27FC236}">
                <a16:creationId xmlns:a16="http://schemas.microsoft.com/office/drawing/2014/main" id="{F6679D41-698E-4EFF-BF07-A93EB486E2D8}"/>
              </a:ext>
            </a:extLst>
          </p:cNvPr>
          <p:cNvPicPr>
            <a:picLocks noChangeAspect="1"/>
          </p:cNvPicPr>
          <p:nvPr/>
        </p:nvPicPr>
        <p:blipFill>
          <a:blip r:embed="rId5"/>
          <a:stretch>
            <a:fillRect/>
          </a:stretch>
        </p:blipFill>
        <p:spPr>
          <a:xfrm>
            <a:off x="0" y="1295400"/>
            <a:ext cx="9144000" cy="4267200"/>
          </a:xfrm>
          <a:prstGeom prst="rect">
            <a:avLst/>
          </a:prstGeom>
        </p:spPr>
      </p:pic>
      <p:pic>
        <p:nvPicPr>
          <p:cNvPr id="2" name="Audio 1">
            <a:hlinkClick r:id="" action="ppaction://media"/>
            <a:extLst>
              <a:ext uri="{FF2B5EF4-FFF2-40B4-BE49-F238E27FC236}">
                <a16:creationId xmlns:a16="http://schemas.microsoft.com/office/drawing/2014/main" id="{6574801D-DCAB-4926-94B4-750E6DB86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99659939"/>
      </p:ext>
    </p:extLst>
  </p:cSld>
  <p:clrMapOvr>
    <a:masterClrMapping/>
  </p:clrMapOvr>
  <mc:AlternateContent xmlns:mc="http://schemas.openxmlformats.org/markup-compatibility/2006">
    <mc:Choice xmlns:p14="http://schemas.microsoft.com/office/powerpoint/2010/main" Requires="p14">
      <p:transition spd="slow" p14:dur="2000" advTm="27656"/>
    </mc:Choice>
    <mc:Fallback>
      <p:transition spd="slow" advTm="2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09600"/>
            <a:ext cx="7315200" cy="1107996"/>
          </a:xfrm>
          <a:prstGeom prst="rect">
            <a:avLst/>
          </a:prstGeom>
          <a:noFill/>
        </p:spPr>
        <p:txBody>
          <a:bodyPr wrap="square" rtlCol="0">
            <a:spAutoFit/>
          </a:bodyPr>
          <a:lstStyle/>
          <a:p>
            <a:r>
              <a:rPr lang="fr-FR" sz="2800" b="1">
                <a:latin typeface="Palatino Linotype" panose="02040502050505030304" pitchFamily="18" charset="0"/>
              </a:rPr>
              <a:t>1-D Beam (</a:t>
            </a:r>
            <a:r>
              <a:rPr lang="fr-FR" sz="2800" b="1" err="1">
                <a:latin typeface="Palatino Linotype" panose="02040502050505030304" pitchFamily="18" charset="0"/>
              </a:rPr>
              <a:t>Unclamped</a:t>
            </a:r>
            <a:r>
              <a:rPr lang="fr-FR" sz="2800" b="1">
                <a:latin typeface="Palatino Linotype" panose="02040502050505030304" pitchFamily="18" charset="0"/>
              </a:rPr>
              <a:t> and </a:t>
            </a:r>
            <a:r>
              <a:rPr lang="fr-FR" sz="2800" b="1" err="1">
                <a:latin typeface="Palatino Linotype" panose="02040502050505030304" pitchFamily="18" charset="0"/>
              </a:rPr>
              <a:t>Clamped</a:t>
            </a:r>
            <a:r>
              <a:rPr lang="fr-FR" sz="2800" b="1">
                <a:latin typeface="Palatino Linotype" panose="02040502050505030304" pitchFamily="18" charset="0"/>
              </a:rPr>
              <a:t>)</a:t>
            </a:r>
            <a:endParaRPr lang="en-US" sz="2000">
              <a:latin typeface="Palatino Linotype" panose="02040502050505030304" pitchFamily="18" charset="0"/>
            </a:endParaRP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15</a:t>
            </a:fld>
            <a:endParaRPr lang="fr-FR">
              <a:latin typeface="Palatino Linotype" panose="02040502050505030304" pitchFamily="18" charset="0"/>
            </a:endParaRPr>
          </a:p>
        </p:txBody>
      </p:sp>
      <p:sp>
        <p:nvSpPr>
          <p:cNvPr id="9" name="Rectangle 1">
            <a:extLst>
              <a:ext uri="{FF2B5EF4-FFF2-40B4-BE49-F238E27FC236}">
                <a16:creationId xmlns:a16="http://schemas.microsoft.com/office/drawing/2014/main" id="{2D7C41C9-4F4C-43BE-80D4-7A8A6976DDFD}"/>
              </a:ext>
            </a:extLst>
          </p:cNvPr>
          <p:cNvSpPr>
            <a:spLocks noChangeArrowheads="1"/>
          </p:cNvSpPr>
          <p:nvPr/>
        </p:nvSpPr>
        <p:spPr bwMode="auto">
          <a:xfrm>
            <a:off x="1979856" y="5698975"/>
            <a:ext cx="50305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en-US" b="0" i="0" u="none" strike="noStrike" cap="none" normalizeH="0" baseline="0">
                <a:ln>
                  <a:noFill/>
                </a:ln>
                <a:effectLst/>
                <a:latin typeface="Palatino Linotype" panose="02040502050505030304" pitchFamily="18" charset="0"/>
              </a:rPr>
              <a:t>  </a:t>
            </a:r>
            <a:r>
              <a:rPr kumimoji="0" lang="en-US" altLang="en-US" b="1" i="0" u="none" strike="noStrike" cap="none" normalizeH="0" baseline="0">
                <a:ln>
                  <a:noFill/>
                </a:ln>
                <a:effectLst/>
                <a:latin typeface="Palatino Linotype" panose="02040502050505030304" pitchFamily="18" charset="0"/>
                <a:cs typeface="Times New Roman" panose="02020603050405020304" pitchFamily="18" charset="0"/>
              </a:rPr>
              <a:t>Fig. 18. </a:t>
            </a:r>
            <a:r>
              <a:rPr lang="en-US" b="1">
                <a:latin typeface="Palatino Linotype" panose="02040502050505030304" pitchFamily="18" charset="0"/>
              </a:rPr>
              <a:t>1-D Beam (Unclamped and Clamped)</a:t>
            </a:r>
            <a:endParaRPr lang="en-US" sz="1400">
              <a:latin typeface="Palatino Linotype" panose="02040502050505030304" pitchFamily="18" charset="0"/>
            </a:endParaRPr>
          </a:p>
          <a:p>
            <a:pPr lvl="0" algn="ctr" eaLnBrk="0" fontAlgn="base" hangingPunct="0">
              <a:spcBef>
                <a:spcPct val="0"/>
              </a:spcBef>
              <a:spcAft>
                <a:spcPct val="0"/>
              </a:spcAft>
            </a:pPr>
            <a:r>
              <a:rPr kumimoji="0" lang="en-US" altLang="en-US" b="0" i="0" u="none" strike="noStrike" cap="none" normalizeH="0" baseline="0">
                <a:ln>
                  <a:noFill/>
                </a:ln>
                <a:effectLst/>
                <a:latin typeface="Palatino Linotype" panose="02040502050505030304" pitchFamily="18" charset="0"/>
              </a:rPr>
              <a:t>a) Layout Editor Design b) Actual </a:t>
            </a:r>
            <a:r>
              <a:rPr lang="en-US" altLang="en-US">
                <a:latin typeface="Palatino Linotype" panose="02040502050505030304" pitchFamily="18" charset="0"/>
              </a:rPr>
              <a:t>Photograph</a:t>
            </a:r>
            <a:endParaRPr kumimoji="0" lang="en-US" altLang="en-US" b="0" i="0" u="none" strike="noStrike" cap="none" normalizeH="0" baseline="0">
              <a:ln>
                <a:noFill/>
              </a:ln>
              <a:effectLst/>
              <a:latin typeface="Palatino Linotype" panose="02040502050505030304" pitchFamily="18" charset="0"/>
            </a:endParaRPr>
          </a:p>
        </p:txBody>
      </p:sp>
      <p:pic>
        <p:nvPicPr>
          <p:cNvPr id="2" name="Picture 1">
            <a:extLst>
              <a:ext uri="{FF2B5EF4-FFF2-40B4-BE49-F238E27FC236}">
                <a16:creationId xmlns:a16="http://schemas.microsoft.com/office/drawing/2014/main" id="{43F440F9-A953-47CF-9652-FFFC0EDE4978}"/>
              </a:ext>
            </a:extLst>
          </p:cNvPr>
          <p:cNvPicPr>
            <a:picLocks noChangeAspect="1"/>
          </p:cNvPicPr>
          <p:nvPr/>
        </p:nvPicPr>
        <p:blipFill>
          <a:blip r:embed="rId5"/>
          <a:stretch>
            <a:fillRect/>
          </a:stretch>
        </p:blipFill>
        <p:spPr>
          <a:xfrm>
            <a:off x="0" y="1136572"/>
            <a:ext cx="9144000" cy="4584855"/>
          </a:xfrm>
          <a:prstGeom prst="rect">
            <a:avLst/>
          </a:prstGeom>
        </p:spPr>
      </p:pic>
      <p:pic>
        <p:nvPicPr>
          <p:cNvPr id="6" name="Audio 5">
            <a:hlinkClick r:id="" action="ppaction://media"/>
            <a:extLst>
              <a:ext uri="{FF2B5EF4-FFF2-40B4-BE49-F238E27FC236}">
                <a16:creationId xmlns:a16="http://schemas.microsoft.com/office/drawing/2014/main" id="{961BE7C6-DD00-47FA-84B2-231CBA4176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36906515"/>
      </p:ext>
    </p:extLst>
  </p:cSld>
  <p:clrMapOvr>
    <a:masterClrMapping/>
  </p:clrMapOvr>
  <mc:AlternateContent xmlns:mc="http://schemas.openxmlformats.org/markup-compatibility/2006">
    <mc:Choice xmlns:p14="http://schemas.microsoft.com/office/powerpoint/2010/main" Requires="p14">
      <p:transition spd="slow" p14:dur="2000" advTm="32654"/>
    </mc:Choice>
    <mc:Fallback>
      <p:transition spd="slow" advTm="3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41327" y="542223"/>
            <a:ext cx="9306026" cy="1538883"/>
          </a:xfrm>
          <a:prstGeom prst="rect">
            <a:avLst/>
          </a:prstGeom>
          <a:noFill/>
        </p:spPr>
        <p:txBody>
          <a:bodyPr wrap="square" rtlCol="0">
            <a:spAutoFit/>
          </a:bodyPr>
          <a:lstStyle/>
          <a:p>
            <a:r>
              <a:rPr lang="fr-FR" sz="2800" b="1">
                <a:latin typeface="Palatino Linotype" panose="02040502050505030304" pitchFamily="18" charset="0"/>
              </a:rPr>
              <a:t>Mixture: 2-D </a:t>
            </a:r>
            <a:r>
              <a:rPr lang="fr-FR" sz="2800" b="1" err="1">
                <a:latin typeface="Palatino Linotype" panose="02040502050505030304" pitchFamily="18" charset="0"/>
              </a:rPr>
              <a:t>Drumhead</a:t>
            </a:r>
            <a:r>
              <a:rPr lang="fr-FR" sz="2800" b="1">
                <a:latin typeface="Palatino Linotype" panose="02040502050505030304" pitchFamily="18" charset="0"/>
              </a:rPr>
              <a:t> (</a:t>
            </a:r>
            <a:r>
              <a:rPr lang="fr-FR" sz="2800" b="1" err="1">
                <a:latin typeface="Palatino Linotype" panose="02040502050505030304" pitchFamily="18" charset="0"/>
              </a:rPr>
              <a:t>Clamped</a:t>
            </a:r>
            <a:r>
              <a:rPr lang="fr-FR" sz="2800" b="1">
                <a:latin typeface="Palatino Linotype" panose="02040502050505030304" pitchFamily="18" charset="0"/>
              </a:rPr>
              <a:t>), 2-D Trampoline (</a:t>
            </a:r>
            <a:r>
              <a:rPr lang="fr-FR" sz="2800" b="1" err="1">
                <a:latin typeface="Palatino Linotype" panose="02040502050505030304" pitchFamily="18" charset="0"/>
              </a:rPr>
              <a:t>Unclamped</a:t>
            </a:r>
            <a:r>
              <a:rPr lang="fr-FR" sz="2800" b="1">
                <a:latin typeface="Palatino Linotype" panose="02040502050505030304" pitchFamily="18" charset="0"/>
              </a:rPr>
              <a:t>) and 1-D Beam (</a:t>
            </a:r>
            <a:r>
              <a:rPr lang="fr-FR" sz="2800" b="1" err="1">
                <a:latin typeface="Palatino Linotype" panose="02040502050505030304" pitchFamily="18" charset="0"/>
              </a:rPr>
              <a:t>Unclamped</a:t>
            </a:r>
            <a:r>
              <a:rPr lang="fr-FR" sz="2800" b="1">
                <a:latin typeface="Palatino Linotype" panose="02040502050505030304" pitchFamily="18" charset="0"/>
              </a:rPr>
              <a:t> and </a:t>
            </a:r>
            <a:r>
              <a:rPr lang="fr-FR" sz="2800" b="1" err="1">
                <a:latin typeface="Palatino Linotype" panose="02040502050505030304" pitchFamily="18" charset="0"/>
              </a:rPr>
              <a:t>Clamped</a:t>
            </a:r>
            <a:r>
              <a:rPr lang="fr-FR" sz="2800" b="1">
                <a:latin typeface="Palatino Linotype" panose="02040502050505030304" pitchFamily="18" charset="0"/>
              </a:rPr>
              <a:t>)</a:t>
            </a:r>
            <a:endParaRPr lang="en-US" sz="2000">
              <a:latin typeface="Palatino Linotype" panose="02040502050505030304" pitchFamily="18" charset="0"/>
            </a:endParaRP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16</a:t>
            </a:fld>
            <a:endParaRPr lang="fr-FR">
              <a:latin typeface="Palatino Linotype" panose="02040502050505030304" pitchFamily="18" charset="0"/>
            </a:endParaRPr>
          </a:p>
        </p:txBody>
      </p:sp>
      <p:sp>
        <p:nvSpPr>
          <p:cNvPr id="9" name="Rectangle 1">
            <a:extLst>
              <a:ext uri="{FF2B5EF4-FFF2-40B4-BE49-F238E27FC236}">
                <a16:creationId xmlns:a16="http://schemas.microsoft.com/office/drawing/2014/main" id="{709B54BD-76A7-4CE7-ACF1-A0BD5D55C644}"/>
              </a:ext>
            </a:extLst>
          </p:cNvPr>
          <p:cNvSpPr>
            <a:spLocks noChangeArrowheads="1"/>
          </p:cNvSpPr>
          <p:nvPr/>
        </p:nvSpPr>
        <p:spPr bwMode="auto">
          <a:xfrm>
            <a:off x="116958" y="6122084"/>
            <a:ext cx="71240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en-US" b="0" i="0" u="none" strike="noStrike" cap="none" normalizeH="0" baseline="0" dirty="0">
                <a:ln>
                  <a:noFill/>
                </a:ln>
                <a:effectLst/>
                <a:latin typeface="Palatino Linotype" panose="02040502050505030304" pitchFamily="18" charset="0"/>
              </a:rPr>
              <a:t>  </a:t>
            </a:r>
            <a:r>
              <a:rPr kumimoji="0" lang="en-US" altLang="en-US" b="1" i="0" u="none" strike="noStrike" cap="none" normalizeH="0" baseline="0" dirty="0">
                <a:ln>
                  <a:noFill/>
                </a:ln>
                <a:effectLst/>
                <a:latin typeface="Palatino Linotype" panose="02040502050505030304" pitchFamily="18" charset="0"/>
                <a:cs typeface="Times New Roman" panose="02020603050405020304" pitchFamily="18" charset="0"/>
              </a:rPr>
              <a:t>Fig. 19. </a:t>
            </a:r>
            <a:r>
              <a:rPr lang="en-US" b="1" dirty="0">
                <a:latin typeface="Palatino Linotype" panose="02040502050505030304" pitchFamily="18" charset="0"/>
              </a:rPr>
              <a:t>2-D Drumhead and 1-D Beam (Unclamped and Clamped)</a:t>
            </a:r>
          </a:p>
          <a:p>
            <a:pPr lvl="0" algn="ctr" eaLnBrk="0" fontAlgn="base" hangingPunct="0">
              <a:spcBef>
                <a:spcPct val="0"/>
              </a:spcBef>
              <a:spcAft>
                <a:spcPct val="0"/>
              </a:spcAft>
            </a:pPr>
            <a:r>
              <a:rPr kumimoji="0" lang="en-US" altLang="en-US" b="0" i="0" u="none" strike="noStrike" cap="none" normalizeH="0" baseline="0" dirty="0">
                <a:ln>
                  <a:noFill/>
                </a:ln>
                <a:effectLst/>
                <a:latin typeface="Palatino Linotype" panose="02040502050505030304" pitchFamily="18" charset="0"/>
              </a:rPr>
              <a:t>a) Layout Editor Design b) Actual </a:t>
            </a:r>
            <a:r>
              <a:rPr lang="en-US" altLang="en-US" dirty="0">
                <a:latin typeface="Palatino Linotype" panose="02040502050505030304" pitchFamily="18" charset="0"/>
              </a:rPr>
              <a:t>Photograph</a:t>
            </a:r>
            <a:endParaRPr kumimoji="0" lang="en-US" altLang="en-US" b="0" i="0" u="none" strike="noStrike" cap="none" normalizeH="0" baseline="0" dirty="0">
              <a:ln>
                <a:noFill/>
              </a:ln>
              <a:effectLst/>
              <a:latin typeface="Palatino Linotype" panose="02040502050505030304" pitchFamily="18" charset="0"/>
            </a:endParaRPr>
          </a:p>
        </p:txBody>
      </p:sp>
      <p:pic>
        <p:nvPicPr>
          <p:cNvPr id="6" name="Picture 5">
            <a:extLst>
              <a:ext uri="{FF2B5EF4-FFF2-40B4-BE49-F238E27FC236}">
                <a16:creationId xmlns:a16="http://schemas.microsoft.com/office/drawing/2014/main" id="{37206F4C-1619-40C3-BC15-0DED4518736A}"/>
              </a:ext>
            </a:extLst>
          </p:cNvPr>
          <p:cNvPicPr>
            <a:picLocks noChangeAspect="1"/>
          </p:cNvPicPr>
          <p:nvPr/>
        </p:nvPicPr>
        <p:blipFill>
          <a:blip r:embed="rId5"/>
          <a:stretch>
            <a:fillRect/>
          </a:stretch>
        </p:blipFill>
        <p:spPr>
          <a:xfrm>
            <a:off x="0" y="1463879"/>
            <a:ext cx="9144000" cy="4337746"/>
          </a:xfrm>
          <a:prstGeom prst="rect">
            <a:avLst/>
          </a:prstGeom>
        </p:spPr>
      </p:pic>
      <p:pic>
        <p:nvPicPr>
          <p:cNvPr id="2" name="Audio 1">
            <a:hlinkClick r:id="" action="ppaction://media"/>
            <a:extLst>
              <a:ext uri="{FF2B5EF4-FFF2-40B4-BE49-F238E27FC236}">
                <a16:creationId xmlns:a16="http://schemas.microsoft.com/office/drawing/2014/main" id="{73E92E53-28C2-4586-AC77-4E3FF13BD4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2665956"/>
      </p:ext>
    </p:extLst>
  </p:cSld>
  <p:clrMapOvr>
    <a:masterClrMapping/>
  </p:clrMapOvr>
  <mc:AlternateContent xmlns:mc="http://schemas.openxmlformats.org/markup-compatibility/2006">
    <mc:Choice xmlns:p14="http://schemas.microsoft.com/office/powerpoint/2010/main" Requires="p14">
      <p:transition spd="slow" p14:dur="2000" advTm="14578"/>
    </mc:Choice>
    <mc:Fallback>
      <p:transition spd="slow" advTm="1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20AF24-257B-456C-9B76-2D12A57389A1}"/>
              </a:ext>
            </a:extLst>
          </p:cNvPr>
          <p:cNvGrpSpPr/>
          <p:nvPr/>
        </p:nvGrpSpPr>
        <p:grpSpPr>
          <a:xfrm>
            <a:off x="192800" y="2604977"/>
            <a:ext cx="4655647" cy="4207000"/>
            <a:chOff x="609599" y="2758328"/>
            <a:chExt cx="4419209" cy="3993346"/>
          </a:xfrm>
        </p:grpSpPr>
        <p:pic>
          <p:nvPicPr>
            <p:cNvPr id="1030" name="Picture 6" descr="https://lh6.googleusercontent.com/1RwV59UVXqrHC6sBr69xdgS8JRj8kPNw1IfXsc4Q38fXuk3CclPG80Z4PotG_6UHUhJhHU5YlNxUXErDe7HGKd839KsWIuWNNgdLdU3Zhvpa0NSg870YtL0mTO26JAv8Pi5x-3Am19I">
              <a:extLst>
                <a:ext uri="{FF2B5EF4-FFF2-40B4-BE49-F238E27FC236}">
                  <a16:creationId xmlns:a16="http://schemas.microsoft.com/office/drawing/2014/main" id="{B717133A-8A0B-4DFE-A107-48AECFF0E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6655" y="2758328"/>
              <a:ext cx="2202153" cy="1998691"/>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1029" name="Picture 5" descr="https://lh3.googleusercontent.com/FHGAldIGA7TqkLPmIrCJIdeLS6jHYB_9EXrRsGxxpfk269sr5AygntPjHx0ZGa1hz5HwtBXyti3seZuRLYeqSCYs6q6tL_oAtaNV244dbDfZWm3iXernavgG5Us3f-w_Nz_oriet9ik">
              <a:extLst>
                <a:ext uri="{FF2B5EF4-FFF2-40B4-BE49-F238E27FC236}">
                  <a16:creationId xmlns:a16="http://schemas.microsoft.com/office/drawing/2014/main" id="{6D6469C0-9766-43AB-8922-AB50DAC55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 y="2761320"/>
              <a:ext cx="2217056" cy="1992708"/>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1033" name="Picture 9" descr="https://lh4.googleusercontent.com/yw_mcdTrgz_CeRbpFqWBxBucvRdJTK_2A67D8ihD9PFUZrZHp8FD8tA9WiaviHZKWD7guC17kOOV06FBKn0d2f0FLxvOqc5Cga8zhBss33shW8LwlwrYsVnMeDqOGSQWjE2pnsAjQ8E">
              <a:extLst>
                <a:ext uri="{FF2B5EF4-FFF2-40B4-BE49-F238E27FC236}">
                  <a16:creationId xmlns:a16="http://schemas.microsoft.com/office/drawing/2014/main" id="{0E83125A-D5EB-46BC-9B07-86023262D2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99" y="4754028"/>
              <a:ext cx="2208080" cy="1997646"/>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1032" name="Picture 8" descr="https://lh6.googleusercontent.com/gtf_obaGR8eSTyggabUon3TjmlqtjT0V0OP5aaTysVgn1eLCy7nDctNMReqxQxbPdAi3iYkRDC8PGWtRNbYmw3lqZxDVokSCErfJUt0ltWDKwIN4EyXlzrqY9TiEEUmbVT7WlkEqu5Y">
              <a:extLst>
                <a:ext uri="{FF2B5EF4-FFF2-40B4-BE49-F238E27FC236}">
                  <a16:creationId xmlns:a16="http://schemas.microsoft.com/office/drawing/2014/main" id="{82D3F5C8-B388-4F5F-90EC-63FA915277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6655" y="4754028"/>
              <a:ext cx="2202153" cy="1997646"/>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599" y="609600"/>
            <a:ext cx="8458985" cy="3323987"/>
          </a:xfrm>
          <a:prstGeom prst="rect">
            <a:avLst/>
          </a:prstGeom>
          <a:noFill/>
        </p:spPr>
        <p:txBody>
          <a:bodyPr wrap="square" rtlCol="0">
            <a:spAutoFit/>
          </a:bodyPr>
          <a:lstStyle/>
          <a:p>
            <a:r>
              <a:rPr lang="fr-FR" sz="2800" b="1" dirty="0">
                <a:latin typeface="Palatino Linotype" panose="02040502050505030304" pitchFamily="18" charset="0"/>
              </a:rPr>
              <a:t>Imaging and </a:t>
            </a:r>
            <a:r>
              <a:rPr lang="fr-FR" sz="2800" b="1" dirty="0" err="1">
                <a:latin typeface="Palatino Linotype" panose="02040502050505030304" pitchFamily="18" charset="0"/>
              </a:rPr>
              <a:t>Microparticle</a:t>
            </a:r>
            <a:r>
              <a:rPr lang="fr-FR" sz="2800" b="1" dirty="0">
                <a:latin typeface="Palatino Linotype" panose="02040502050505030304" pitchFamily="18" charset="0"/>
              </a:rPr>
              <a:t> </a:t>
            </a:r>
            <a:r>
              <a:rPr lang="fr-FR" sz="2800" b="1" dirty="0" err="1">
                <a:latin typeface="Palatino Linotype" panose="02040502050505030304" pitchFamily="18" charset="0"/>
              </a:rPr>
              <a:t>Detection</a:t>
            </a:r>
            <a:endParaRPr lang="fr-FR" sz="2800" b="1" dirty="0">
              <a:latin typeface="Palatino Linotype" panose="02040502050505030304" pitchFamily="18" charset="0"/>
            </a:endParaRPr>
          </a:p>
          <a:p>
            <a:endParaRPr lang="fr-FR" sz="2800" b="1" dirty="0">
              <a:latin typeface="Palatino Linotype" panose="02040502050505030304" pitchFamily="18" charset="0"/>
            </a:endParaRPr>
          </a:p>
          <a:p>
            <a:pPr marL="457200" indent="-457200">
              <a:buFont typeface="Arial" panose="020B0604020202020204" pitchFamily="34" charset="0"/>
              <a:buChar char="•"/>
            </a:pPr>
            <a:r>
              <a:rPr lang="fr-FR" sz="2000" dirty="0" err="1">
                <a:latin typeface="Palatino Linotype" panose="02040502050505030304" pitchFamily="18" charset="0"/>
              </a:rPr>
              <a:t>Microparticle</a:t>
            </a:r>
            <a:r>
              <a:rPr lang="fr-FR" sz="2000" dirty="0">
                <a:latin typeface="Palatino Linotype" panose="02040502050505030304" pitchFamily="18" charset="0"/>
              </a:rPr>
              <a:t> </a:t>
            </a:r>
            <a:r>
              <a:rPr lang="fr-FR" sz="2000" dirty="0" err="1">
                <a:latin typeface="Palatino Linotype" panose="02040502050505030304" pitchFamily="18" charset="0"/>
              </a:rPr>
              <a:t>detection</a:t>
            </a:r>
            <a:r>
              <a:rPr lang="fr-FR" sz="2000" dirty="0">
                <a:latin typeface="Palatino Linotype" panose="02040502050505030304" pitchFamily="18" charset="0"/>
              </a:rPr>
              <a:t> techniques </a:t>
            </a:r>
            <a:r>
              <a:rPr lang="fr-FR" sz="2000" dirty="0" err="1">
                <a:latin typeface="Palatino Linotype" panose="02040502050505030304" pitchFamily="18" charset="0"/>
              </a:rPr>
              <a:t>used</a:t>
            </a:r>
            <a:r>
              <a:rPr lang="fr-FR" sz="2000" dirty="0">
                <a:latin typeface="Palatino Linotype" panose="02040502050505030304" pitchFamily="18" charset="0"/>
              </a:rPr>
              <a:t> on the </a:t>
            </a:r>
            <a:r>
              <a:rPr lang="fr-FR" sz="2000" dirty="0" err="1">
                <a:latin typeface="Palatino Linotype" panose="02040502050505030304" pitchFamily="18" charset="0"/>
              </a:rPr>
              <a:t>macroscale</a:t>
            </a:r>
            <a:r>
              <a:rPr lang="fr-FR" sz="2000" dirty="0">
                <a:latin typeface="Palatino Linotype" panose="02040502050505030304" pitchFamily="18" charset="0"/>
              </a:rPr>
              <a:t> are effective on the </a:t>
            </a:r>
            <a:r>
              <a:rPr lang="fr-FR" sz="2000" dirty="0" err="1">
                <a:latin typeface="Palatino Linotype" panose="02040502050505030304" pitchFamily="18" charset="0"/>
              </a:rPr>
              <a:t>microscale</a:t>
            </a:r>
            <a:endParaRPr lang="fr-FR" sz="2000" dirty="0">
              <a:latin typeface="Palatino Linotype" panose="02040502050505030304" pitchFamily="18" charset="0"/>
            </a:endParaRPr>
          </a:p>
          <a:p>
            <a:pPr marL="457200" indent="-457200">
              <a:buFont typeface="Arial" panose="020B0604020202020204" pitchFamily="34" charset="0"/>
              <a:buChar char="•"/>
            </a:pPr>
            <a:endParaRPr lang="fr-FR" sz="2000" dirty="0">
              <a:latin typeface="Palatino Linotype" panose="02040502050505030304" pitchFamily="18" charset="0"/>
            </a:endParaRPr>
          </a:p>
          <a:p>
            <a:endParaRPr lang="fr-FR" sz="2800" b="1" dirty="0">
              <a:latin typeface="Palatino Linotype" panose="02040502050505030304" pitchFamily="18" charset="0"/>
            </a:endParaRPr>
          </a:p>
          <a:p>
            <a:endParaRPr lang="fr-FR" sz="2800" b="1" dirty="0">
              <a:latin typeface="Palatino Linotype" panose="02040502050505030304" pitchFamily="18" charset="0"/>
            </a:endParaRPr>
          </a:p>
          <a:p>
            <a:pPr marL="285750" indent="-285750">
              <a:buFont typeface="Arial" panose="020B0604020202020204" pitchFamily="34" charset="0"/>
              <a:buChar char="•"/>
            </a:pPr>
            <a:endParaRPr lang="en-US" sz="2000" dirty="0">
              <a:latin typeface="Palatino Linotype" panose="02040502050505030304" pitchFamily="18" charset="0"/>
            </a:endParaRPr>
          </a:p>
          <a:p>
            <a:endParaRPr lang="en-US" dirty="0">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17</a:t>
            </a:fld>
            <a:endParaRPr lang="fr-FR">
              <a:latin typeface="Palatino Linotype" panose="02040502050505030304" pitchFamily="18" charset="0"/>
            </a:endParaRPr>
          </a:p>
        </p:txBody>
      </p:sp>
      <p:sp>
        <p:nvSpPr>
          <p:cNvPr id="7" name="Rectangle 1">
            <a:extLst>
              <a:ext uri="{FF2B5EF4-FFF2-40B4-BE49-F238E27FC236}">
                <a16:creationId xmlns:a16="http://schemas.microsoft.com/office/drawing/2014/main" id="{5F2D581E-142C-4065-BD26-526AA02804AE}"/>
              </a:ext>
            </a:extLst>
          </p:cNvPr>
          <p:cNvSpPr>
            <a:spLocks noChangeArrowheads="1"/>
          </p:cNvSpPr>
          <p:nvPr/>
        </p:nvSpPr>
        <p:spPr bwMode="auto">
          <a:xfrm>
            <a:off x="5009166" y="3109079"/>
            <a:ext cx="352523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b="0" i="0" u="none" strike="noStrike" cap="none" normalizeH="0" baseline="0" dirty="0">
                <a:ln>
                  <a:noFill/>
                </a:ln>
                <a:effectLst/>
                <a:latin typeface="Palatino Linotype" panose="02040502050505030304" pitchFamily="18" charset="0"/>
              </a:rPr>
              <a:t>  </a:t>
            </a:r>
            <a:r>
              <a:rPr kumimoji="0" lang="en-US" altLang="en-US" b="1" i="0" u="none" strike="noStrike" cap="none" normalizeH="0" baseline="0" dirty="0">
                <a:ln>
                  <a:noFill/>
                </a:ln>
                <a:effectLst/>
                <a:latin typeface="Palatino Linotype" panose="02040502050505030304" pitchFamily="18" charset="0"/>
                <a:cs typeface="Times New Roman" panose="02020603050405020304" pitchFamily="18" charset="0"/>
              </a:rPr>
              <a:t>Fig. 20. </a:t>
            </a:r>
            <a:r>
              <a:rPr lang="en-US" altLang="en-US" b="1" dirty="0">
                <a:latin typeface="Palatino Linotype" panose="02040502050505030304" pitchFamily="18" charset="0"/>
                <a:cs typeface="Times New Roman" panose="02020603050405020304" pitchFamily="18" charset="0"/>
              </a:rPr>
              <a:t>Microparticles (50 </a:t>
            </a:r>
            <a:r>
              <a:rPr lang="el-GR" altLang="en-US" b="1" dirty="0">
                <a:latin typeface="Palatino Linotype" panose="02040502050505030304" pitchFamily="18" charset="0"/>
                <a:cs typeface="Times New Roman" panose="02020603050405020304" pitchFamily="18" charset="0"/>
              </a:rPr>
              <a:t>μ</a:t>
            </a:r>
            <a:r>
              <a:rPr lang="en-US" altLang="en-US" b="1" dirty="0">
                <a:latin typeface="Palatino Linotype" panose="02040502050505030304" pitchFamily="18" charset="0"/>
                <a:cs typeface="Times New Roman" panose="02020603050405020304" pitchFamily="18" charset="0"/>
              </a:rPr>
              <a:t>m) are imaged on the 2-D Drumhead (clamped) chip at 890 kHz</a:t>
            </a:r>
          </a:p>
          <a:p>
            <a:pPr lvl="0" algn="ctr" eaLnBrk="0" fontAlgn="base" hangingPunct="0">
              <a:spcBef>
                <a:spcPct val="0"/>
              </a:spcBef>
              <a:spcAft>
                <a:spcPct val="0"/>
              </a:spcAft>
            </a:pPr>
            <a:endParaRPr lang="en-US" altLang="en-US" b="1" dirty="0">
              <a:latin typeface="Palatino Linotype" panose="02040502050505030304" pitchFamily="18" charset="0"/>
              <a:cs typeface="Times New Roman" panose="02020603050405020304" pitchFamily="18" charset="0"/>
            </a:endParaRPr>
          </a:p>
          <a:p>
            <a:pPr lvl="0" algn="ctr" eaLnBrk="0" fontAlgn="base" hangingPunct="0">
              <a:spcBef>
                <a:spcPct val="0"/>
              </a:spcBef>
              <a:spcAft>
                <a:spcPct val="0"/>
              </a:spcAft>
            </a:pPr>
            <a:endParaRPr lang="en-US" altLang="en-US" b="1" dirty="0">
              <a:latin typeface="Palatino Linotype" panose="02040502050505030304" pitchFamily="18" charset="0"/>
              <a:cs typeface="Times New Roman" panose="02020603050405020304" pitchFamily="18" charset="0"/>
            </a:endParaRPr>
          </a:p>
          <a:p>
            <a:pPr lvl="0" algn="ctr" eaLnBrk="0" fontAlgn="base" hangingPunct="0">
              <a:spcBef>
                <a:spcPct val="0"/>
              </a:spcBef>
              <a:spcAft>
                <a:spcPct val="0"/>
              </a:spcAft>
            </a:pPr>
            <a:endParaRPr lang="en-US" altLang="en-US" b="1" dirty="0">
              <a:latin typeface="Palatino Linotype" panose="02040502050505030304" pitchFamily="18" charset="0"/>
              <a:cs typeface="Times New Roman" panose="02020603050405020304" pitchFamily="18" charset="0"/>
            </a:endParaRPr>
          </a:p>
          <a:p>
            <a:pPr lvl="0" algn="ctr" eaLnBrk="0" fontAlgn="base" hangingPunct="0">
              <a:spcBef>
                <a:spcPct val="0"/>
              </a:spcBef>
              <a:spcAft>
                <a:spcPct val="0"/>
              </a:spcAft>
            </a:pPr>
            <a:r>
              <a:rPr lang="en-US" altLang="en-US" b="1" dirty="0">
                <a:latin typeface="Palatino Linotype" panose="02040502050505030304" pitchFamily="18" charset="0"/>
                <a:cs typeface="Times New Roman" panose="02020603050405020304" pitchFamily="18" charset="0"/>
              </a:rPr>
              <a:t>Microparticles (50 </a:t>
            </a:r>
            <a:r>
              <a:rPr lang="el-GR" altLang="en-US" b="1" dirty="0">
                <a:latin typeface="Palatino Linotype" panose="02040502050505030304" pitchFamily="18" charset="0"/>
                <a:cs typeface="Times New Roman" panose="02020603050405020304" pitchFamily="18" charset="0"/>
              </a:rPr>
              <a:t>μ</a:t>
            </a:r>
            <a:r>
              <a:rPr lang="en-US" altLang="en-US" b="1" dirty="0">
                <a:latin typeface="Palatino Linotype" panose="02040502050505030304" pitchFamily="18" charset="0"/>
                <a:cs typeface="Times New Roman" panose="02020603050405020304" pitchFamily="18" charset="0"/>
              </a:rPr>
              <a:t>m) identified effectively using post-image processing algorithms</a:t>
            </a:r>
            <a:endParaRPr kumimoji="0" lang="en-US" altLang="en-US" b="0" i="0" u="none" strike="noStrike" cap="none" normalizeH="0" baseline="0" dirty="0">
              <a:ln>
                <a:noFill/>
              </a:ln>
              <a:effectLst/>
              <a:latin typeface="Palatino Linotype" panose="02040502050505030304" pitchFamily="18" charset="0"/>
            </a:endParaRPr>
          </a:p>
        </p:txBody>
      </p:sp>
      <p:graphicFrame>
        <p:nvGraphicFramePr>
          <p:cNvPr id="12" name="Table 11">
            <a:extLst>
              <a:ext uri="{FF2B5EF4-FFF2-40B4-BE49-F238E27FC236}">
                <a16:creationId xmlns:a16="http://schemas.microsoft.com/office/drawing/2014/main" id="{F4C277DB-578C-4B03-B8FF-31DA68CCCC27}"/>
              </a:ext>
            </a:extLst>
          </p:cNvPr>
          <p:cNvGraphicFramePr>
            <a:graphicFrameLocks noGrp="1"/>
          </p:cNvGraphicFramePr>
          <p:nvPr>
            <p:extLst>
              <p:ext uri="{D42A27DB-BD31-4B8C-83A1-F6EECF244321}">
                <p14:modId xmlns:p14="http://schemas.microsoft.com/office/powerpoint/2010/main" val="3727013007"/>
              </p:ext>
            </p:extLst>
          </p:nvPr>
        </p:nvGraphicFramePr>
        <p:xfrm>
          <a:off x="192800" y="2202081"/>
          <a:ext cx="4655648" cy="401320"/>
        </p:xfrm>
        <a:graphic>
          <a:graphicData uri="http://schemas.openxmlformats.org/drawingml/2006/table">
            <a:tbl>
              <a:tblPr/>
              <a:tblGrid>
                <a:gridCol w="2327824">
                  <a:extLst>
                    <a:ext uri="{9D8B030D-6E8A-4147-A177-3AD203B41FA5}">
                      <a16:colId xmlns:a16="http://schemas.microsoft.com/office/drawing/2014/main" val="1872511473"/>
                    </a:ext>
                  </a:extLst>
                </a:gridCol>
                <a:gridCol w="2327824">
                  <a:extLst>
                    <a:ext uri="{9D8B030D-6E8A-4147-A177-3AD203B41FA5}">
                      <a16:colId xmlns:a16="http://schemas.microsoft.com/office/drawing/2014/main" val="34955697"/>
                    </a:ext>
                  </a:extLst>
                </a:gridCol>
              </a:tblGrid>
              <a:tr h="311750">
                <a:tc>
                  <a:txBody>
                    <a:bodyPr/>
                    <a:lstStyle/>
                    <a:p>
                      <a:pPr algn="ctr" rtl="0" fontAlgn="t">
                        <a:spcBef>
                          <a:spcPts val="0"/>
                        </a:spcBef>
                        <a:spcAft>
                          <a:spcPts val="0"/>
                        </a:spcAft>
                      </a:pPr>
                      <a:r>
                        <a:rPr lang="en-US" sz="1800" b="0" i="0" u="none" strike="noStrike" dirty="0">
                          <a:solidFill>
                            <a:schemeClr val="bg1"/>
                          </a:solidFill>
                          <a:effectLst/>
                          <a:latin typeface="Palatino Linotype" panose="02040502050505030304" pitchFamily="18" charset="0"/>
                        </a:rPr>
                        <a:t>Frame 1 at 890 kHz</a:t>
                      </a:r>
                      <a:endParaRPr lang="en-US" sz="1600" dirty="0">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800" b="0" i="0" u="none" strike="noStrike" dirty="0">
                          <a:solidFill>
                            <a:schemeClr val="bg1"/>
                          </a:solidFill>
                          <a:effectLst/>
                          <a:latin typeface="Palatino Linotype" panose="02040502050505030304" pitchFamily="18" charset="0"/>
                        </a:rPr>
                        <a:t>Frame 50 at 890 kHz</a:t>
                      </a:r>
                      <a:endParaRPr lang="en-US" sz="1600" dirty="0">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621057939"/>
                  </a:ext>
                </a:extLst>
              </a:tr>
            </a:tbl>
          </a:graphicData>
        </a:graphic>
      </p:graphicFrame>
      <p:pic>
        <p:nvPicPr>
          <p:cNvPr id="9" name="Audio 8">
            <a:hlinkClick r:id="" action="ppaction://media"/>
            <a:extLst>
              <a:ext uri="{FF2B5EF4-FFF2-40B4-BE49-F238E27FC236}">
                <a16:creationId xmlns:a16="http://schemas.microsoft.com/office/drawing/2014/main" id="{DFDD8D07-0862-4225-B6A9-E8EFF331F5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2632374"/>
      </p:ext>
    </p:extLst>
  </p:cSld>
  <p:clrMapOvr>
    <a:masterClrMapping/>
  </p:clrMapOvr>
  <mc:AlternateContent xmlns:mc="http://schemas.openxmlformats.org/markup-compatibility/2006">
    <mc:Choice xmlns:p14="http://schemas.microsoft.com/office/powerpoint/2010/main" Requires="p14">
      <p:transition spd="slow" p14:dur="2000" advTm="56942"/>
    </mc:Choice>
    <mc:Fallback>
      <p:transition spd="slow" advTm="5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09601"/>
            <a:ext cx="8406385" cy="2585323"/>
          </a:xfrm>
          <a:prstGeom prst="rect">
            <a:avLst/>
          </a:prstGeom>
          <a:noFill/>
        </p:spPr>
        <p:txBody>
          <a:bodyPr wrap="square" rtlCol="0">
            <a:spAutoFit/>
          </a:bodyPr>
          <a:lstStyle/>
          <a:p>
            <a:r>
              <a:rPr lang="fr-FR" sz="2800" b="1" dirty="0" err="1">
                <a:latin typeface="Palatino Linotype" panose="02040502050505030304" pitchFamily="18" charset="0"/>
              </a:rPr>
              <a:t>Displacement</a:t>
            </a:r>
            <a:r>
              <a:rPr lang="fr-FR" sz="2800" b="1" dirty="0">
                <a:latin typeface="Palatino Linotype" panose="02040502050505030304" pitchFamily="18" charset="0"/>
              </a:rPr>
              <a:t> </a:t>
            </a:r>
            <a:r>
              <a:rPr lang="fr-FR" sz="2800" b="1" dirty="0" err="1">
                <a:latin typeface="Palatino Linotype" panose="02040502050505030304" pitchFamily="18" charset="0"/>
              </a:rPr>
              <a:t>Maps</a:t>
            </a:r>
            <a:r>
              <a:rPr lang="fr-FR" sz="2800" b="1" dirty="0">
                <a:latin typeface="Palatino Linotype" panose="02040502050505030304" pitchFamily="18" charset="0"/>
              </a:rPr>
              <a:t> on the </a:t>
            </a:r>
            <a:r>
              <a:rPr lang="fr-FR" sz="2800" b="1" dirty="0" err="1">
                <a:latin typeface="Palatino Linotype" panose="02040502050505030304" pitchFamily="18" charset="0"/>
              </a:rPr>
              <a:t>Microscale</a:t>
            </a:r>
            <a:endParaRPr lang="fr-FR" sz="2800" b="1" dirty="0">
              <a:latin typeface="Palatino Linotype" panose="02040502050505030304" pitchFamily="18" charset="0"/>
            </a:endParaRPr>
          </a:p>
          <a:p>
            <a:endParaRPr lang="fr-FR" sz="2800" b="1" dirty="0">
              <a:latin typeface="Palatino Linotype" panose="02040502050505030304" pitchFamily="18" charset="0"/>
            </a:endParaRPr>
          </a:p>
          <a:p>
            <a:pPr marL="457200" indent="-457200">
              <a:buFont typeface="Arial" panose="020B0604020202020204" pitchFamily="34" charset="0"/>
              <a:buChar char="•"/>
            </a:pPr>
            <a:r>
              <a:rPr lang="fr-FR" sz="2000" dirty="0" err="1">
                <a:latin typeface="Palatino Linotype" panose="02040502050505030304" pitchFamily="18" charset="0"/>
              </a:rPr>
              <a:t>Displacement</a:t>
            </a:r>
            <a:r>
              <a:rPr lang="fr-FR" sz="2000" dirty="0">
                <a:latin typeface="Palatino Linotype" panose="02040502050505030304" pitchFamily="18" charset="0"/>
              </a:rPr>
              <a:t> </a:t>
            </a:r>
            <a:r>
              <a:rPr lang="fr-FR" sz="2000" dirty="0" err="1">
                <a:latin typeface="Palatino Linotype" panose="02040502050505030304" pitchFamily="18" charset="0"/>
              </a:rPr>
              <a:t>map</a:t>
            </a:r>
            <a:r>
              <a:rPr lang="fr-FR" sz="2000" dirty="0">
                <a:latin typeface="Palatino Linotype" panose="02040502050505030304" pitchFamily="18" charset="0"/>
              </a:rPr>
              <a:t> </a:t>
            </a:r>
            <a:r>
              <a:rPr lang="fr-FR" sz="2000" dirty="0" err="1">
                <a:latin typeface="Palatino Linotype" panose="02040502050505030304" pitchFamily="18" charset="0"/>
              </a:rPr>
              <a:t>algorithim</a:t>
            </a:r>
            <a:r>
              <a:rPr lang="fr-FR" sz="2000" dirty="0">
                <a:latin typeface="Palatino Linotype" panose="02040502050505030304" pitchFamily="18" charset="0"/>
              </a:rPr>
              <a:t> </a:t>
            </a:r>
            <a:r>
              <a:rPr lang="fr-FR" sz="2000" dirty="0" err="1">
                <a:latin typeface="Palatino Linotype" panose="02040502050505030304" pitchFamily="18" charset="0"/>
              </a:rPr>
              <a:t>used</a:t>
            </a:r>
            <a:r>
              <a:rPr lang="fr-FR" sz="2000" dirty="0">
                <a:latin typeface="Palatino Linotype" panose="02040502050505030304" pitchFamily="18" charset="0"/>
              </a:rPr>
              <a:t> on the </a:t>
            </a:r>
            <a:r>
              <a:rPr lang="fr-FR" sz="2000" dirty="0" err="1">
                <a:latin typeface="Palatino Linotype" panose="02040502050505030304" pitchFamily="18" charset="0"/>
              </a:rPr>
              <a:t>macroscale</a:t>
            </a:r>
            <a:r>
              <a:rPr lang="fr-FR" sz="2000" dirty="0">
                <a:latin typeface="Palatino Linotype" panose="02040502050505030304" pitchFamily="18" charset="0"/>
              </a:rPr>
              <a:t> </a:t>
            </a:r>
            <a:r>
              <a:rPr lang="fr-FR" sz="2000" dirty="0" err="1">
                <a:latin typeface="Palatino Linotype" panose="02040502050505030304" pitchFamily="18" charset="0"/>
              </a:rPr>
              <a:t>is</a:t>
            </a:r>
            <a:r>
              <a:rPr lang="fr-FR" sz="2000" dirty="0">
                <a:latin typeface="Palatino Linotype" panose="02040502050505030304" pitchFamily="18" charset="0"/>
              </a:rPr>
              <a:t> effective on the </a:t>
            </a:r>
            <a:r>
              <a:rPr lang="fr-FR" sz="2000" dirty="0" err="1">
                <a:latin typeface="Palatino Linotype" panose="02040502050505030304" pitchFamily="18" charset="0"/>
              </a:rPr>
              <a:t>microscale</a:t>
            </a:r>
            <a:endParaRPr lang="fr-FR" sz="2800" b="1" dirty="0">
              <a:latin typeface="Palatino Linotype" panose="02040502050505030304" pitchFamily="18" charset="0"/>
            </a:endParaRPr>
          </a:p>
          <a:p>
            <a:endParaRPr lang="fr-FR" sz="2800" b="1" dirty="0">
              <a:latin typeface="Palatino Linotype" panose="02040502050505030304" pitchFamily="18" charset="0"/>
            </a:endParaRPr>
          </a:p>
          <a:p>
            <a:pPr marL="285750" indent="-285750">
              <a:buFont typeface="Arial" panose="020B0604020202020204" pitchFamily="34" charset="0"/>
              <a:buChar char="•"/>
            </a:pPr>
            <a:endParaRPr lang="en-US" sz="2000" dirty="0">
              <a:latin typeface="Palatino Linotype" panose="02040502050505030304" pitchFamily="18" charset="0"/>
            </a:endParaRPr>
          </a:p>
          <a:p>
            <a:endParaRPr lang="en-US" dirty="0">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18</a:t>
            </a:fld>
            <a:endParaRPr lang="fr-FR">
              <a:latin typeface="Palatino Linotype" panose="02040502050505030304" pitchFamily="18" charset="0"/>
            </a:endParaRPr>
          </a:p>
        </p:txBody>
      </p:sp>
      <p:sp>
        <p:nvSpPr>
          <p:cNvPr id="10" name="Rectangle 1">
            <a:extLst>
              <a:ext uri="{FF2B5EF4-FFF2-40B4-BE49-F238E27FC236}">
                <a16:creationId xmlns:a16="http://schemas.microsoft.com/office/drawing/2014/main" id="{A7A46A96-C1EF-4C54-883D-7615D05F0A70}"/>
              </a:ext>
            </a:extLst>
          </p:cNvPr>
          <p:cNvSpPr>
            <a:spLocks noChangeArrowheads="1"/>
          </p:cNvSpPr>
          <p:nvPr/>
        </p:nvSpPr>
        <p:spPr bwMode="auto">
          <a:xfrm>
            <a:off x="1378653" y="2436267"/>
            <a:ext cx="326651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a:latin typeface="Palatino Linotype" panose="02040502050505030304" pitchFamily="18" charset="0"/>
              </a:rPr>
              <a:t>890 kHz</a:t>
            </a:r>
            <a:endParaRPr kumimoji="0" lang="en-US" altLang="en-US" b="0" i="0" u="none" strike="noStrike" cap="none" normalizeH="0" baseline="0">
              <a:ln>
                <a:noFill/>
              </a:ln>
              <a:effectLst/>
              <a:latin typeface="Palatino Linotype" panose="02040502050505030304" pitchFamily="18" charset="0"/>
            </a:endParaRPr>
          </a:p>
        </p:txBody>
      </p:sp>
      <p:sp>
        <p:nvSpPr>
          <p:cNvPr id="11" name="Rectangle 1">
            <a:extLst>
              <a:ext uri="{FF2B5EF4-FFF2-40B4-BE49-F238E27FC236}">
                <a16:creationId xmlns:a16="http://schemas.microsoft.com/office/drawing/2014/main" id="{835E3DE6-6C2F-421C-8FAB-F3271377ABEE}"/>
              </a:ext>
            </a:extLst>
          </p:cNvPr>
          <p:cNvSpPr>
            <a:spLocks noChangeArrowheads="1"/>
          </p:cNvSpPr>
          <p:nvPr/>
        </p:nvSpPr>
        <p:spPr bwMode="auto">
          <a:xfrm>
            <a:off x="2304283" y="5862482"/>
            <a:ext cx="485143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sz="2000" b="1" i="0" u="none" strike="noStrike" cap="none" normalizeH="0" baseline="0">
                <a:ln>
                  <a:noFill/>
                </a:ln>
                <a:effectLst/>
                <a:latin typeface="Palatino Linotype" panose="02040502050505030304" pitchFamily="18" charset="0"/>
                <a:cs typeface="Times New Roman" panose="02020603050405020304" pitchFamily="18" charset="0"/>
              </a:rPr>
              <a:t>Fig. 21. Displacement </a:t>
            </a:r>
            <a:r>
              <a:rPr lang="en-US" altLang="en-US" sz="2000" b="1">
                <a:latin typeface="Palatino Linotype" panose="02040502050505030304" pitchFamily="18" charset="0"/>
                <a:cs typeface="Times New Roman" panose="02020603050405020304" pitchFamily="18" charset="0"/>
              </a:rPr>
              <a:t>maps of particle movement at 890 kHz and 440 kHz</a:t>
            </a:r>
          </a:p>
          <a:p>
            <a:pPr lvl="0" algn="ctr" eaLnBrk="0" fontAlgn="base" hangingPunct="0">
              <a:spcBef>
                <a:spcPct val="0"/>
              </a:spcBef>
              <a:spcAft>
                <a:spcPct val="0"/>
              </a:spcAft>
            </a:pPr>
            <a:endParaRPr kumimoji="0" lang="en-US" altLang="en-US" b="0" i="0" u="none" strike="noStrike" cap="none" normalizeH="0" baseline="0">
              <a:ln>
                <a:noFill/>
              </a:ln>
              <a:effectLst/>
              <a:latin typeface="Palatino Linotype" panose="02040502050505030304" pitchFamily="18" charset="0"/>
            </a:endParaRPr>
          </a:p>
        </p:txBody>
      </p:sp>
      <p:sp>
        <p:nvSpPr>
          <p:cNvPr id="12" name="Rectangle 1">
            <a:extLst>
              <a:ext uri="{FF2B5EF4-FFF2-40B4-BE49-F238E27FC236}">
                <a16:creationId xmlns:a16="http://schemas.microsoft.com/office/drawing/2014/main" id="{B53CED4B-572A-4B63-831C-6722304B1661}"/>
              </a:ext>
            </a:extLst>
          </p:cNvPr>
          <p:cNvSpPr>
            <a:spLocks noChangeArrowheads="1"/>
          </p:cNvSpPr>
          <p:nvPr/>
        </p:nvSpPr>
        <p:spPr bwMode="auto">
          <a:xfrm>
            <a:off x="4939230" y="2430518"/>
            <a:ext cx="326651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dirty="0">
                <a:latin typeface="Palatino Linotype" panose="02040502050505030304" pitchFamily="18" charset="0"/>
              </a:rPr>
              <a:t>440 kHz</a:t>
            </a:r>
            <a:endParaRPr kumimoji="0" lang="en-US" altLang="en-US" b="0" i="0" u="none" strike="noStrike" cap="none" normalizeH="0" baseline="0" dirty="0">
              <a:ln>
                <a:noFill/>
              </a:ln>
              <a:effectLst/>
              <a:latin typeface="Palatino Linotype" panose="02040502050505030304" pitchFamily="18" charset="0"/>
            </a:endParaRPr>
          </a:p>
        </p:txBody>
      </p:sp>
      <p:pic>
        <p:nvPicPr>
          <p:cNvPr id="3074" name="Picture 2" descr="https://lh3.googleusercontent.com/0bz8Gu0qm4Tltl7XQQOgHyCpBFmfnSZuKKu4FHF9PfIfbkW-y0SS05ktnIvMfzj-Hkk5adH2SqlAq4qveIcGfTpErpGGT7av7GMMfeKvMAosnL4MjqxgP2qrFmz5dm2CCNOAuc7_5jo">
            <a:extLst>
              <a:ext uri="{FF2B5EF4-FFF2-40B4-BE49-F238E27FC236}">
                <a16:creationId xmlns:a16="http://schemas.microsoft.com/office/drawing/2014/main" id="{F5CCD2D1-F159-4D32-B39C-D41F0964ED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1" t="2410" r="919" b="1036"/>
          <a:stretch/>
        </p:blipFill>
        <p:spPr bwMode="auto">
          <a:xfrm>
            <a:off x="5136765" y="2849403"/>
            <a:ext cx="2832736" cy="28879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s://lh3.googleusercontent.com/73U3HtGhi86UVCRhl7xqboXOQmEtnRXhOQezAx0NMx0km895BlfpzEfsFeuAPK6aQUJXtSEU56BZF-MltdCJ9nJMMA0TxJS3JWlwMHLXT6-fmMWagjfqRE62rtfJ3l_FJp5d8PSRGes">
            <a:extLst>
              <a:ext uri="{FF2B5EF4-FFF2-40B4-BE49-F238E27FC236}">
                <a16:creationId xmlns:a16="http://schemas.microsoft.com/office/drawing/2014/main" id="{66ECED60-D12D-46A6-9F90-FC8763DA04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0" t="206" r="893" b="729"/>
          <a:stretch/>
        </p:blipFill>
        <p:spPr bwMode="auto">
          <a:xfrm>
            <a:off x="1589347" y="2849403"/>
            <a:ext cx="2888596" cy="28879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14403A1-80DE-431A-85E3-6CE6D5FC72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22704832"/>
      </p:ext>
    </p:extLst>
  </p:cSld>
  <p:clrMapOvr>
    <a:masterClrMapping/>
  </p:clrMapOvr>
  <mc:AlternateContent xmlns:mc="http://schemas.openxmlformats.org/markup-compatibility/2006">
    <mc:Choice xmlns:p14="http://schemas.microsoft.com/office/powerpoint/2010/main" Requires="p14">
      <p:transition spd="slow" p14:dur="2000" advTm="33173"/>
    </mc:Choice>
    <mc:Fallback>
      <p:transition spd="slow" advTm="3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09601"/>
            <a:ext cx="8115301" cy="1969770"/>
          </a:xfrm>
          <a:prstGeom prst="rect">
            <a:avLst/>
          </a:prstGeom>
          <a:noFill/>
        </p:spPr>
        <p:txBody>
          <a:bodyPr wrap="square" rtlCol="0">
            <a:spAutoFit/>
          </a:bodyPr>
          <a:lstStyle/>
          <a:p>
            <a:r>
              <a:rPr lang="fr-FR" sz="2800" b="1" err="1">
                <a:latin typeface="Palatino Linotype" panose="02040502050505030304" pitchFamily="18" charset="0"/>
              </a:rPr>
              <a:t>Displacement</a:t>
            </a:r>
            <a:r>
              <a:rPr lang="fr-FR" sz="2800" b="1">
                <a:latin typeface="Palatino Linotype" panose="02040502050505030304" pitchFamily="18" charset="0"/>
              </a:rPr>
              <a:t> </a:t>
            </a:r>
            <a:r>
              <a:rPr lang="fr-FR" sz="2800" b="1" err="1">
                <a:latin typeface="Palatino Linotype" panose="02040502050505030304" pitchFamily="18" charset="0"/>
              </a:rPr>
              <a:t>Maps</a:t>
            </a:r>
            <a:r>
              <a:rPr lang="fr-FR" sz="2800" b="1">
                <a:latin typeface="Palatino Linotype" panose="02040502050505030304" pitchFamily="18" charset="0"/>
              </a:rPr>
              <a:t> </a:t>
            </a:r>
            <a:r>
              <a:rPr lang="fr-FR" sz="2800" b="1" err="1">
                <a:latin typeface="Palatino Linotype" panose="02040502050505030304" pitchFamily="18" charset="0"/>
              </a:rPr>
              <a:t>Overlaid</a:t>
            </a:r>
            <a:r>
              <a:rPr lang="fr-FR" sz="2800" b="1">
                <a:latin typeface="Palatino Linotype" panose="02040502050505030304" pitchFamily="18" charset="0"/>
              </a:rPr>
              <a:t> </a:t>
            </a:r>
            <a:r>
              <a:rPr lang="fr-FR" sz="2800" b="1" err="1">
                <a:latin typeface="Palatino Linotype" panose="02040502050505030304" pitchFamily="18" charset="0"/>
              </a:rPr>
              <a:t>with</a:t>
            </a:r>
            <a:r>
              <a:rPr lang="fr-FR" sz="2800" b="1">
                <a:latin typeface="Palatino Linotype" panose="02040502050505030304" pitchFamily="18" charset="0"/>
              </a:rPr>
              <a:t> Original Images on the </a:t>
            </a:r>
            <a:r>
              <a:rPr lang="fr-FR" sz="2800" b="1" err="1">
                <a:latin typeface="Palatino Linotype" panose="02040502050505030304" pitchFamily="18" charset="0"/>
              </a:rPr>
              <a:t>Microscale</a:t>
            </a:r>
            <a:endParaRPr lang="fr-FR" sz="2800" b="1">
              <a:latin typeface="Palatino Linotype" panose="02040502050505030304" pitchFamily="18" charset="0"/>
            </a:endParaRPr>
          </a:p>
          <a:p>
            <a:endParaRPr lang="fr-FR" sz="2800" b="1">
              <a:latin typeface="Palatino Linotype" panose="02040502050505030304" pitchFamily="18" charset="0"/>
            </a:endParaRP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19</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C9CB8A1E-7396-4B77-9822-552002D2F3D8}"/>
              </a:ext>
            </a:extLst>
          </p:cNvPr>
          <p:cNvPicPr>
            <a:picLocks noChangeAspect="1"/>
          </p:cNvPicPr>
          <p:nvPr/>
        </p:nvPicPr>
        <p:blipFill>
          <a:blip r:embed="rId5"/>
          <a:stretch>
            <a:fillRect/>
          </a:stretch>
        </p:blipFill>
        <p:spPr>
          <a:xfrm>
            <a:off x="1016905" y="2419884"/>
            <a:ext cx="3579963" cy="3166705"/>
          </a:xfrm>
          <a:prstGeom prst="rect">
            <a:avLst/>
          </a:prstGeom>
          <a:ln w="19050">
            <a:solidFill>
              <a:schemeClr val="tx1"/>
            </a:solidFill>
          </a:ln>
        </p:spPr>
      </p:pic>
      <p:pic>
        <p:nvPicPr>
          <p:cNvPr id="9" name="Picture 8">
            <a:extLst>
              <a:ext uri="{FF2B5EF4-FFF2-40B4-BE49-F238E27FC236}">
                <a16:creationId xmlns:a16="http://schemas.microsoft.com/office/drawing/2014/main" id="{524B38E0-46ED-46F5-A0C0-729F565843AF}"/>
              </a:ext>
            </a:extLst>
          </p:cNvPr>
          <p:cNvPicPr>
            <a:picLocks noChangeAspect="1"/>
          </p:cNvPicPr>
          <p:nvPr/>
        </p:nvPicPr>
        <p:blipFill>
          <a:blip r:embed="rId6"/>
          <a:stretch>
            <a:fillRect/>
          </a:stretch>
        </p:blipFill>
        <p:spPr>
          <a:xfrm>
            <a:off x="4678665" y="2416957"/>
            <a:ext cx="3514758" cy="3158833"/>
          </a:xfrm>
          <a:prstGeom prst="rect">
            <a:avLst/>
          </a:prstGeom>
          <a:ln w="19050">
            <a:solidFill>
              <a:schemeClr val="tx1"/>
            </a:solidFill>
          </a:ln>
        </p:spPr>
      </p:pic>
      <p:sp>
        <p:nvSpPr>
          <p:cNvPr id="10" name="Rectangle 1">
            <a:extLst>
              <a:ext uri="{FF2B5EF4-FFF2-40B4-BE49-F238E27FC236}">
                <a16:creationId xmlns:a16="http://schemas.microsoft.com/office/drawing/2014/main" id="{A7A46A96-C1EF-4C54-883D-7615D05F0A70}"/>
              </a:ext>
            </a:extLst>
          </p:cNvPr>
          <p:cNvSpPr>
            <a:spLocks noChangeArrowheads="1"/>
          </p:cNvSpPr>
          <p:nvPr/>
        </p:nvSpPr>
        <p:spPr bwMode="auto">
          <a:xfrm>
            <a:off x="1173632" y="1958775"/>
            <a:ext cx="326651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a:latin typeface="Palatino Linotype" panose="02040502050505030304" pitchFamily="18" charset="0"/>
              </a:rPr>
              <a:t>890 kHz</a:t>
            </a:r>
            <a:endParaRPr kumimoji="0" lang="en-US" altLang="en-US" b="0" i="0" u="none" strike="noStrike" cap="none" normalizeH="0" baseline="0">
              <a:ln>
                <a:noFill/>
              </a:ln>
              <a:effectLst/>
              <a:latin typeface="Palatino Linotype" panose="02040502050505030304" pitchFamily="18" charset="0"/>
            </a:endParaRPr>
          </a:p>
        </p:txBody>
      </p:sp>
      <p:sp>
        <p:nvSpPr>
          <p:cNvPr id="11" name="Rectangle 1">
            <a:extLst>
              <a:ext uri="{FF2B5EF4-FFF2-40B4-BE49-F238E27FC236}">
                <a16:creationId xmlns:a16="http://schemas.microsoft.com/office/drawing/2014/main" id="{835E3DE6-6C2F-421C-8FAB-F3271377ABEE}"/>
              </a:ext>
            </a:extLst>
          </p:cNvPr>
          <p:cNvSpPr>
            <a:spLocks noChangeArrowheads="1"/>
          </p:cNvSpPr>
          <p:nvPr/>
        </p:nvSpPr>
        <p:spPr bwMode="auto">
          <a:xfrm>
            <a:off x="2074289" y="5715000"/>
            <a:ext cx="499542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sz="2000" b="0" i="0" u="none" strike="noStrike" cap="none" normalizeH="0" baseline="0" dirty="0">
                <a:ln>
                  <a:noFill/>
                </a:ln>
                <a:effectLst/>
                <a:latin typeface="Palatino Linotype" panose="02040502050505030304" pitchFamily="18" charset="0"/>
              </a:rPr>
              <a:t>  </a:t>
            </a:r>
            <a:r>
              <a:rPr kumimoji="0" lang="en-US" altLang="en-US" sz="2000" b="1" i="0" u="none" strike="noStrike" cap="none" normalizeH="0" baseline="0" dirty="0">
                <a:ln>
                  <a:noFill/>
                </a:ln>
                <a:effectLst/>
                <a:latin typeface="Palatino Linotype" panose="02040502050505030304" pitchFamily="18" charset="0"/>
                <a:cs typeface="Times New Roman" panose="02020603050405020304" pitchFamily="18" charset="0"/>
              </a:rPr>
              <a:t>Fig. 22. </a:t>
            </a:r>
            <a:r>
              <a:rPr lang="en-US" altLang="en-US" sz="2000" b="1" dirty="0">
                <a:latin typeface="Palatino Linotype" panose="02040502050505030304" pitchFamily="18" charset="0"/>
                <a:cs typeface="Times New Roman" panose="02020603050405020304" pitchFamily="18" charset="0"/>
              </a:rPr>
              <a:t>Microchip Design, original last frame, and displacement maps are overlaid at 890 kHz and 440 kHz</a:t>
            </a:r>
          </a:p>
          <a:p>
            <a:pPr lvl="0" algn="ctr" eaLnBrk="0" fontAlgn="base" hangingPunct="0">
              <a:spcBef>
                <a:spcPct val="0"/>
              </a:spcBef>
              <a:spcAft>
                <a:spcPct val="0"/>
              </a:spcAft>
            </a:pPr>
            <a:endParaRPr kumimoji="0" lang="en-US" altLang="en-US" b="0" i="0" u="none" strike="noStrike" cap="none" normalizeH="0" baseline="0" dirty="0">
              <a:ln>
                <a:noFill/>
              </a:ln>
              <a:effectLst/>
              <a:latin typeface="Palatino Linotype" panose="02040502050505030304" pitchFamily="18" charset="0"/>
            </a:endParaRPr>
          </a:p>
        </p:txBody>
      </p:sp>
      <p:sp>
        <p:nvSpPr>
          <p:cNvPr id="12" name="Rectangle 1">
            <a:extLst>
              <a:ext uri="{FF2B5EF4-FFF2-40B4-BE49-F238E27FC236}">
                <a16:creationId xmlns:a16="http://schemas.microsoft.com/office/drawing/2014/main" id="{B53CED4B-572A-4B63-831C-6722304B1661}"/>
              </a:ext>
            </a:extLst>
          </p:cNvPr>
          <p:cNvSpPr>
            <a:spLocks noChangeArrowheads="1"/>
          </p:cNvSpPr>
          <p:nvPr/>
        </p:nvSpPr>
        <p:spPr bwMode="auto">
          <a:xfrm>
            <a:off x="4734209" y="1953026"/>
            <a:ext cx="326651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dirty="0">
                <a:latin typeface="Palatino Linotype" panose="02040502050505030304" pitchFamily="18" charset="0"/>
              </a:rPr>
              <a:t>440 kHz</a:t>
            </a:r>
            <a:endParaRPr kumimoji="0" lang="en-US" altLang="en-US" b="0" i="0" u="none" strike="noStrike" cap="none" normalizeH="0" baseline="0" dirty="0">
              <a:ln>
                <a:noFill/>
              </a:ln>
              <a:effectLst/>
              <a:latin typeface="Palatino Linotype" panose="02040502050505030304" pitchFamily="18" charset="0"/>
            </a:endParaRPr>
          </a:p>
        </p:txBody>
      </p:sp>
      <p:pic>
        <p:nvPicPr>
          <p:cNvPr id="7" name="Audio 6">
            <a:hlinkClick r:id="" action="ppaction://media"/>
            <a:extLst>
              <a:ext uri="{FF2B5EF4-FFF2-40B4-BE49-F238E27FC236}">
                <a16:creationId xmlns:a16="http://schemas.microsoft.com/office/drawing/2014/main" id="{27E5E665-2CE7-495C-BF96-E0E0EF01E7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88415271"/>
      </p:ext>
    </p:extLst>
  </p:cSld>
  <p:clrMapOvr>
    <a:masterClrMapping/>
  </p:clrMapOvr>
  <mc:AlternateContent xmlns:mc="http://schemas.openxmlformats.org/markup-compatibility/2006">
    <mc:Choice xmlns:p14="http://schemas.microsoft.com/office/powerpoint/2010/main" Requires="p14">
      <p:transition spd="slow" p14:dur="2000" advTm="26197"/>
    </mc:Choice>
    <mc:Fallback>
      <p:transition spd="slow" advTm="2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5293757"/>
          </a:xfrm>
          <a:prstGeom prst="rect">
            <a:avLst/>
          </a:prstGeom>
          <a:noFill/>
        </p:spPr>
        <p:txBody>
          <a:bodyPr wrap="square" rtlCol="0">
            <a:spAutoFit/>
          </a:bodyPr>
          <a:lstStyle/>
          <a:p>
            <a:r>
              <a:rPr lang="fr-FR" b="1" dirty="0">
                <a:latin typeface="Palatino Linotype" panose="02040502050505030304" pitchFamily="18" charset="0"/>
              </a:rPr>
              <a:t>Abstract: </a:t>
            </a:r>
            <a:r>
              <a:rPr lang="en-US" sz="1400" dirty="0">
                <a:latin typeface="Palatino Linotype" panose="02040502050505030304" pitchFamily="18" charset="0"/>
              </a:rPr>
              <a:t>The advent of micro/nanorobotics promises to transform the physical, chemical, and biological domains by harnessing opportunities otherwise limited by size. Most notable is the biomedical field in which the ability to manipulate micro/nanoparticles has numerous applications in biophysics, drug delivery, tissue engineering, and microsurgery.</a:t>
            </a:r>
          </a:p>
          <a:p>
            <a:endParaRPr lang="en-US" sz="1400" dirty="0">
              <a:latin typeface="Palatino Linotype" panose="02040502050505030304" pitchFamily="18" charset="0"/>
            </a:endParaRPr>
          </a:p>
          <a:p>
            <a:r>
              <a:rPr lang="en-US" sz="1400" dirty="0">
                <a:latin typeface="Palatino Linotype" panose="02040502050505030304" pitchFamily="18" charset="0"/>
              </a:rPr>
              <a:t>Acoustics, the physics of vibrational waves through matter, offers a precise, accurate, and minimally invasive technique to manipulate microrobots or microparticles (stand-ins for microrobots). One example is through the use of flexural vibrations induced in resonant structures such as Chladni plates.</a:t>
            </a:r>
          </a:p>
          <a:p>
            <a:endParaRPr lang="en-US" sz="1400" dirty="0">
              <a:latin typeface="Palatino Linotype" panose="02040502050505030304" pitchFamily="18" charset="0"/>
            </a:endParaRPr>
          </a:p>
          <a:p>
            <a:r>
              <a:rPr lang="en-US" sz="1400" dirty="0">
                <a:latin typeface="Palatino Linotype" panose="02040502050505030304" pitchFamily="18" charset="0"/>
              </a:rPr>
              <a:t>In this research, we developed a platform for precise two-dimensional microparticle manipulation via acoustic forces arising from Chladni figures and resonating microscale membranes. The project included two distinct phases: (1) macroscale manipulation with a Chladni plate in air and (2) microscale manipulation using microscale membranes in liquid. In the first phase (macroscale in air), we reproduced previous studies in order to gain a better understanding of the underlying physics and to develop control algorithms based on statistical modeling techniques. In the second phase (microscale in liquid), we developed and tested a new setup using custom microfabricated structures. The macroscale statistical modeling techniques were integrated with microscale autonomous control systems. It is shown that control methods developed on the macroscale can be implemented and used on the microscale with good precision and accuracy.</a:t>
            </a:r>
            <a:endParaRPr lang="fr-FR" sz="1400" dirty="0">
              <a:latin typeface="Palatino Linotype" panose="02040502050505030304" pitchFamily="18" charset="0"/>
            </a:endParaRPr>
          </a:p>
          <a:p>
            <a:endParaRPr lang="en-US" dirty="0">
              <a:latin typeface="Palatino Linotype" panose="02040502050505030304" pitchFamily="18" charset="0"/>
            </a:endParaRPr>
          </a:p>
          <a:p>
            <a:r>
              <a:rPr lang="fr-FR" b="1" dirty="0">
                <a:latin typeface="Palatino Linotype" panose="02040502050505030304" pitchFamily="18" charset="0"/>
              </a:rPr>
              <a:t>Keywords: </a:t>
            </a:r>
            <a:r>
              <a:rPr lang="fr-FR" dirty="0">
                <a:latin typeface="Palatino Linotype" panose="02040502050505030304" pitchFamily="18" charset="0"/>
              </a:rPr>
              <a:t>Chladni Plates; </a:t>
            </a:r>
            <a:r>
              <a:rPr lang="fr-FR" dirty="0" err="1">
                <a:latin typeface="Palatino Linotype" panose="02040502050505030304" pitchFamily="18" charset="0"/>
              </a:rPr>
              <a:t>Microscale</a:t>
            </a:r>
            <a:r>
              <a:rPr lang="fr-FR">
                <a:latin typeface="Palatino Linotype" panose="02040502050505030304" pitchFamily="18" charset="0"/>
              </a:rPr>
              <a:t> Membranes; </a:t>
            </a:r>
            <a:r>
              <a:rPr lang="fr-FR" err="1">
                <a:latin typeface="Palatino Linotype" panose="02040502050505030304" pitchFamily="18" charset="0"/>
              </a:rPr>
              <a:t>Acoustic</a:t>
            </a:r>
            <a:r>
              <a:rPr lang="fr-FR">
                <a:latin typeface="Palatino Linotype" panose="02040502050505030304" pitchFamily="18" charset="0"/>
              </a:rPr>
              <a:t> Actuation; </a:t>
            </a:r>
            <a:r>
              <a:rPr lang="fr-FR" err="1">
                <a:latin typeface="Palatino Linotype" panose="02040502050505030304" pitchFamily="18" charset="0"/>
              </a:rPr>
              <a:t>Displacement</a:t>
            </a:r>
            <a:r>
              <a:rPr lang="fr-FR">
                <a:latin typeface="Palatino Linotype" panose="02040502050505030304" pitchFamily="18" charset="0"/>
              </a:rPr>
              <a:t> </a:t>
            </a:r>
            <a:r>
              <a:rPr lang="fr-FR" err="1">
                <a:latin typeface="Palatino Linotype" panose="02040502050505030304" pitchFamily="18" charset="0"/>
              </a:rPr>
              <a:t>Maps</a:t>
            </a:r>
            <a:endParaRPr lang="fr-FR" b="1">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11" name="Audio 10">
            <a:hlinkClick r:id="" action="ppaction://media"/>
            <a:extLst>
              <a:ext uri="{FF2B5EF4-FFF2-40B4-BE49-F238E27FC236}">
                <a16:creationId xmlns:a16="http://schemas.microsoft.com/office/drawing/2014/main" id="{722C8428-FCD2-4583-8FFB-9406A331D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99526233"/>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8929"/>
            <a:ext cx="2133600" cy="365125"/>
          </a:xfrm>
        </p:spPr>
        <p:txBody>
          <a:bodyPr/>
          <a:lstStyle/>
          <a:p>
            <a:fld id="{FCAEAE96-855E-42B1-8DE9-9C9E68DE18C5}" type="slidenum">
              <a:rPr lang="fr-FR" smtClean="0">
                <a:latin typeface="Palatino Linotype" panose="02040502050505030304" pitchFamily="18" charset="0"/>
              </a:rPr>
              <a:pPr/>
              <a:t>20</a:t>
            </a:fld>
            <a:endParaRPr lang="fr-FR">
              <a:latin typeface="Palatino Linotype" panose="02040502050505030304" pitchFamily="18" charset="0"/>
            </a:endParaRPr>
          </a:p>
        </p:txBody>
      </p:sp>
      <p:sp>
        <p:nvSpPr>
          <p:cNvPr id="7" name="TextBox 6"/>
          <p:cNvSpPr txBox="1"/>
          <p:nvPr/>
        </p:nvSpPr>
        <p:spPr>
          <a:xfrm>
            <a:off x="284988" y="253940"/>
            <a:ext cx="8153400" cy="5632311"/>
          </a:xfrm>
          <a:prstGeom prst="rect">
            <a:avLst/>
          </a:prstGeom>
          <a:noFill/>
        </p:spPr>
        <p:txBody>
          <a:bodyPr wrap="square" rtlCol="0">
            <a:spAutoFit/>
          </a:bodyPr>
          <a:lstStyle/>
          <a:p>
            <a:r>
              <a:rPr lang="en-US" sz="2000" b="1" dirty="0">
                <a:latin typeface="Palatino Linotype" panose="02040502050505030304" pitchFamily="18" charset="0"/>
              </a:rPr>
              <a:t>Results</a:t>
            </a:r>
            <a:r>
              <a:rPr lang="fr-FR" sz="2000" b="1" dirty="0">
                <a:latin typeface="Palatino Linotype" panose="02040502050505030304" pitchFamily="18" charset="0"/>
              </a:rPr>
              <a:t> and Discussion</a:t>
            </a:r>
          </a:p>
          <a:p>
            <a:pPr marL="342900" indent="-342900">
              <a:buFont typeface="Arial" panose="020B0604020202020204" pitchFamily="34" charset="0"/>
              <a:buChar char="•"/>
            </a:pPr>
            <a:r>
              <a:rPr lang="en-US" sz="2000" dirty="0">
                <a:latin typeface="Palatino Linotype" panose="02040502050505030304" pitchFamily="18" charset="0"/>
              </a:rPr>
              <a:t>Microscale experiments require new displacement maps due to differing physics and resonators, but the process is similar and informed by the macroscale results.</a:t>
            </a:r>
          </a:p>
          <a:p>
            <a:pPr marL="342900" indent="-342900">
              <a:buFont typeface="Arial" panose="020B0604020202020204" pitchFamily="34" charset="0"/>
              <a:buChar char="•"/>
            </a:pPr>
            <a:r>
              <a:rPr lang="en-US" sz="2000" dirty="0">
                <a:latin typeface="Palatino Linotype" panose="02040502050505030304" pitchFamily="18" charset="0"/>
              </a:rPr>
              <a:t>On the microscale, the effects of acoustic streaming and effective weight forces severely affect the movement of the particles.</a:t>
            </a:r>
            <a:endParaRPr lang="fr-FR" sz="2000" dirty="0">
              <a:latin typeface="Palatino Linotype" panose="02040502050505030304" pitchFamily="18" charset="0"/>
            </a:endParaRPr>
          </a:p>
          <a:p>
            <a:endParaRPr lang="fr-FR" sz="2000" b="1" dirty="0">
              <a:latin typeface="Palatino Linotype" panose="02040502050505030304" pitchFamily="18" charset="0"/>
            </a:endParaRPr>
          </a:p>
          <a:p>
            <a:r>
              <a:rPr lang="fr-FR" sz="2000" b="1" dirty="0">
                <a:latin typeface="Palatino Linotype" panose="02040502050505030304" pitchFamily="18" charset="0"/>
              </a:rPr>
              <a:t>Conclusions</a:t>
            </a:r>
          </a:p>
          <a:p>
            <a:pPr marL="342900" indent="-342900">
              <a:buFont typeface="Arial" panose="020B0604020202020204" pitchFamily="34" charset="0"/>
              <a:buChar char="•"/>
            </a:pPr>
            <a:r>
              <a:rPr lang="en-US" sz="2000" dirty="0">
                <a:latin typeface="Palatino Linotype" panose="02040502050505030304" pitchFamily="18" charset="0"/>
              </a:rPr>
              <a:t>Further</a:t>
            </a:r>
            <a:r>
              <a:rPr lang="fr-FR" sz="2000" dirty="0">
                <a:latin typeface="Palatino Linotype" panose="02040502050505030304" pitchFamily="18" charset="0"/>
              </a:rPr>
              <a:t> </a:t>
            </a:r>
            <a:r>
              <a:rPr lang="fr-FR" sz="2000" dirty="0" err="1">
                <a:latin typeface="Palatino Linotype" panose="02040502050505030304" pitchFamily="18" charset="0"/>
              </a:rPr>
              <a:t>work</a:t>
            </a:r>
            <a:r>
              <a:rPr lang="fr-FR" sz="2000" dirty="0">
                <a:latin typeface="Palatino Linotype" panose="02040502050505030304" pitchFamily="18" charset="0"/>
              </a:rPr>
              <a:t> </a:t>
            </a:r>
            <a:r>
              <a:rPr lang="fr-FR" sz="2000" dirty="0" err="1">
                <a:latin typeface="Palatino Linotype" panose="02040502050505030304" pitchFamily="18" charset="0"/>
              </a:rPr>
              <a:t>needs</a:t>
            </a:r>
            <a:r>
              <a:rPr lang="fr-FR" sz="2000" dirty="0">
                <a:latin typeface="Palatino Linotype" panose="02040502050505030304" pitchFamily="18" charset="0"/>
              </a:rPr>
              <a:t> to </a:t>
            </a:r>
            <a:r>
              <a:rPr lang="fr-FR" sz="2000" dirty="0" err="1">
                <a:latin typeface="Palatino Linotype" panose="02040502050505030304" pitchFamily="18" charset="0"/>
              </a:rPr>
              <a:t>be</a:t>
            </a:r>
            <a:r>
              <a:rPr lang="fr-FR" sz="2000" dirty="0">
                <a:latin typeface="Palatino Linotype" panose="02040502050505030304" pitchFamily="18" charset="0"/>
              </a:rPr>
              <a:t> </a:t>
            </a:r>
            <a:r>
              <a:rPr lang="fr-FR" sz="2000" dirty="0" err="1">
                <a:latin typeface="Palatino Linotype" panose="02040502050505030304" pitchFamily="18" charset="0"/>
              </a:rPr>
              <a:t>done</a:t>
            </a:r>
            <a:r>
              <a:rPr lang="fr-FR" sz="2000" dirty="0">
                <a:latin typeface="Palatino Linotype" panose="02040502050505030304" pitchFamily="18" charset="0"/>
              </a:rPr>
              <a:t> in </a:t>
            </a:r>
            <a:r>
              <a:rPr lang="fr-FR" sz="2000" dirty="0" err="1">
                <a:latin typeface="Palatino Linotype" panose="02040502050505030304" pitchFamily="18" charset="0"/>
              </a:rPr>
              <a:t>implementing</a:t>
            </a:r>
            <a:r>
              <a:rPr lang="fr-FR" sz="2000" dirty="0">
                <a:latin typeface="Palatino Linotype" panose="02040502050505030304" pitchFamily="18" charset="0"/>
              </a:rPr>
              <a:t> control </a:t>
            </a:r>
            <a:r>
              <a:rPr lang="fr-FR" sz="2000" dirty="0" err="1">
                <a:latin typeface="Palatino Linotype" panose="02040502050505030304" pitchFamily="18" charset="0"/>
              </a:rPr>
              <a:t>algorithim</a:t>
            </a:r>
            <a:r>
              <a:rPr lang="fr-FR" sz="2000" dirty="0">
                <a:latin typeface="Palatino Linotype" panose="02040502050505030304" pitchFamily="18" charset="0"/>
              </a:rPr>
              <a:t> for </a:t>
            </a:r>
            <a:r>
              <a:rPr lang="fr-FR" sz="2000" dirty="0" err="1">
                <a:latin typeface="Palatino Linotype" panose="02040502050505030304" pitchFamily="18" charset="0"/>
              </a:rPr>
              <a:t>these</a:t>
            </a:r>
            <a:r>
              <a:rPr lang="fr-FR" sz="2000" dirty="0">
                <a:latin typeface="Palatino Linotype" panose="02040502050505030304" pitchFamily="18" charset="0"/>
              </a:rPr>
              <a:t> </a:t>
            </a:r>
            <a:r>
              <a:rPr lang="fr-FR" sz="2000" dirty="0" err="1">
                <a:latin typeface="Palatino Linotype" panose="02040502050505030304" pitchFamily="18" charset="0"/>
              </a:rPr>
              <a:t>displacement</a:t>
            </a:r>
            <a:r>
              <a:rPr lang="fr-FR" sz="2000" dirty="0">
                <a:latin typeface="Palatino Linotype" panose="02040502050505030304" pitchFamily="18" charset="0"/>
              </a:rPr>
              <a:t> </a:t>
            </a:r>
            <a:r>
              <a:rPr lang="fr-FR" sz="2000" dirty="0" err="1">
                <a:latin typeface="Palatino Linotype" panose="02040502050505030304" pitchFamily="18" charset="0"/>
              </a:rPr>
              <a:t>maps</a:t>
            </a:r>
            <a:endParaRPr lang="fr-FR" sz="2000" dirty="0">
              <a:latin typeface="Palatino Linotype" panose="02040502050505030304" pitchFamily="18" charset="0"/>
            </a:endParaRPr>
          </a:p>
          <a:p>
            <a:pPr marL="342900" indent="-342900">
              <a:buFont typeface="Arial" panose="020B0604020202020204" pitchFamily="34" charset="0"/>
              <a:buChar char="•"/>
            </a:pPr>
            <a:endParaRPr lang="fr-FR" sz="2000" dirty="0">
              <a:latin typeface="Palatino Linotype" panose="02040502050505030304" pitchFamily="18" charset="0"/>
            </a:endParaRPr>
          </a:p>
          <a:p>
            <a:endParaRPr lang="fr-FR" sz="2000" b="1" dirty="0">
              <a:latin typeface="Palatino Linotype" panose="02040502050505030304" pitchFamily="18" charset="0"/>
            </a:endParaRPr>
          </a:p>
          <a:p>
            <a:r>
              <a:rPr lang="fr-FR" sz="2000" b="1" dirty="0" err="1">
                <a:latin typeface="Palatino Linotype" panose="02040502050505030304" pitchFamily="18" charset="0"/>
              </a:rPr>
              <a:t>Acknowledgments</a:t>
            </a:r>
            <a:endParaRPr lang="fr-FR" sz="2000" b="1" dirty="0">
              <a:latin typeface="Palatino Linotype" panose="02040502050505030304" pitchFamily="18" charset="0"/>
            </a:endParaRPr>
          </a:p>
          <a:p>
            <a:endParaRPr lang="fr-FR" sz="2000" b="1" dirty="0">
              <a:latin typeface="Palatino Linotype" panose="02040502050505030304" pitchFamily="18" charset="0"/>
            </a:endParaRPr>
          </a:p>
          <a:p>
            <a:r>
              <a:rPr lang="en-US" sz="2000" dirty="0">
                <a:latin typeface="Palatino Linotype" panose="02040502050505030304" pitchFamily="18" charset="0"/>
              </a:rPr>
              <a:t>This research is supported by the National Science Foundation under grant number 1923154 and the Trident and Bowman Scholar program of the United States Naval Academy.</a:t>
            </a:r>
          </a:p>
          <a:p>
            <a:pPr marL="342900" indent="-342900">
              <a:buFont typeface="Arial" panose="020B0604020202020204" pitchFamily="34" charset="0"/>
              <a:buChar char="•"/>
            </a:pPr>
            <a:endParaRPr lang="fr-FR" sz="2000" dirty="0">
              <a:latin typeface="Palatino Linotype" panose="02040502050505030304" pitchFamily="18" charset="0"/>
            </a:endParaRPr>
          </a:p>
        </p:txBody>
      </p:sp>
      <p:pic>
        <p:nvPicPr>
          <p:cNvPr id="2" name="Picture 1">
            <a:extLst>
              <a:ext uri="{FF2B5EF4-FFF2-40B4-BE49-F238E27FC236}">
                <a16:creationId xmlns:a16="http://schemas.microsoft.com/office/drawing/2014/main" id="{C3C89647-E05B-4A44-928F-2B0165F7D0F9}"/>
              </a:ext>
            </a:extLst>
          </p:cNvPr>
          <p:cNvPicPr>
            <a:picLocks noChangeAspect="1"/>
          </p:cNvPicPr>
          <p:nvPr/>
        </p:nvPicPr>
        <p:blipFill>
          <a:blip r:embed="rId5"/>
          <a:stretch>
            <a:fillRect/>
          </a:stretch>
        </p:blipFill>
        <p:spPr>
          <a:xfrm>
            <a:off x="4792980" y="5386346"/>
            <a:ext cx="896171" cy="900154"/>
          </a:xfrm>
          <a:prstGeom prst="rect">
            <a:avLst/>
          </a:prstGeom>
        </p:spPr>
      </p:pic>
      <p:pic>
        <p:nvPicPr>
          <p:cNvPr id="4098" name="Picture 2" descr="ECE Home :: Electrical and Computer Engineering...">
            <a:extLst>
              <a:ext uri="{FF2B5EF4-FFF2-40B4-BE49-F238E27FC236}">
                <a16:creationId xmlns:a16="http://schemas.microsoft.com/office/drawing/2014/main" id="{B63A5445-FDB9-468C-BA71-0B43784894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779" y="5354756"/>
            <a:ext cx="1062990" cy="106299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8D74AB8-76C0-49B1-B982-36DCF77860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85618975"/>
      </p:ext>
    </p:extLst>
  </p:cSld>
  <p:clrMapOvr>
    <a:masterClrMapping/>
  </p:clrMapOvr>
  <mc:AlternateContent xmlns:mc="http://schemas.openxmlformats.org/markup-compatibility/2006">
    <mc:Choice xmlns:p14="http://schemas.microsoft.com/office/powerpoint/2010/main" Requires="p14">
      <p:transition spd="slow" p14:dur="2000" advTm="45922"/>
    </mc:Choice>
    <mc:Fallback>
      <p:transition spd="slow" advTm="4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09600"/>
            <a:ext cx="4123678" cy="5847755"/>
          </a:xfrm>
          <a:prstGeom prst="rect">
            <a:avLst/>
          </a:prstGeom>
          <a:noFill/>
        </p:spPr>
        <p:txBody>
          <a:bodyPr wrap="square" rtlCol="0">
            <a:spAutoFit/>
          </a:bodyPr>
          <a:lstStyle/>
          <a:p>
            <a:r>
              <a:rPr lang="fr-FR" sz="2800" b="1">
                <a:latin typeface="Palatino Linotype" panose="02040502050505030304" pitchFamily="18" charset="0"/>
              </a:rPr>
              <a:t>Motivation: </a:t>
            </a:r>
          </a:p>
          <a:p>
            <a:endParaRPr lang="fr-FR" sz="2800" b="1">
              <a:latin typeface="Palatino Linotype" panose="02040502050505030304" pitchFamily="18" charset="0"/>
            </a:endParaRPr>
          </a:p>
          <a:p>
            <a:pPr marL="285750" indent="-285750">
              <a:buFont typeface="Arial" panose="020B0604020202020204" pitchFamily="34" charset="0"/>
              <a:buChar char="•"/>
            </a:pPr>
            <a:r>
              <a:rPr lang="en-US" sz="2000">
                <a:latin typeface="Palatino Linotype" panose="02040502050505030304" pitchFamily="18" charset="0"/>
              </a:rPr>
              <a:t>Microrobots (~10-100 </a:t>
            </a:r>
            <a:r>
              <a:rPr lang="en-US" sz="2000" err="1">
                <a:latin typeface="Palatino Linotype" panose="02040502050505030304" pitchFamily="18" charset="0"/>
              </a:rPr>
              <a:t>μm</a:t>
            </a:r>
            <a:r>
              <a:rPr lang="en-US" sz="2000">
                <a:latin typeface="Palatino Linotype" panose="02040502050505030304" pitchFamily="18" charset="0"/>
              </a:rPr>
              <a:t>) are able to interact with biological structures on their same size scale that macroscale robots cannot.</a:t>
            </a:r>
          </a:p>
          <a:p>
            <a:pPr marL="285750" indent="-285750">
              <a:buFont typeface="Arial" panose="020B0604020202020204" pitchFamily="34" charset="0"/>
              <a:buChar char="•"/>
            </a:pPr>
            <a:r>
              <a:rPr lang="en-US" sz="2000">
                <a:latin typeface="Palatino Linotype" panose="02040502050505030304" pitchFamily="18" charset="0"/>
              </a:rPr>
              <a:t>Biomedical applications: Lab on a Chip (2-D), drug delivery, tissue repair</a:t>
            </a:r>
          </a:p>
          <a:p>
            <a:pPr marL="285750" indent="-285750">
              <a:buFont typeface="Arial" panose="020B0604020202020204" pitchFamily="34" charset="0"/>
              <a:buChar char="•"/>
            </a:pPr>
            <a:r>
              <a:rPr lang="en-US" sz="2000">
                <a:latin typeface="Palatino Linotype" panose="02040502050505030304" pitchFamily="18" charset="0"/>
              </a:rPr>
              <a:t>There are various ways to manipulate microrobots: optical, chemical, electrical, magnetic, and acoustical.  </a:t>
            </a:r>
          </a:p>
          <a:p>
            <a:pPr marL="285750" indent="-285750">
              <a:buFont typeface="Arial" panose="020B0604020202020204" pitchFamily="34" charset="0"/>
              <a:buChar char="•"/>
            </a:pPr>
            <a:r>
              <a:rPr lang="en-US" sz="2000">
                <a:latin typeface="Palatino Linotype" panose="02040502050505030304" pitchFamily="18" charset="0"/>
              </a:rPr>
              <a:t>Acoustic actuation is a non-invasive way to manipulate microrobots.</a:t>
            </a: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126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6" name="Google Shape;111;p13" descr="https://lh3.googleusercontent.com/5dw3h7USbZWesXGdhuzqyvHtpS1PN-n2_k_YYVSHFegionEnu7nMzcJc_C9N3zeQN8VZxEdeEIGqLhEvequ02E56tES0njTd3qKn3XxWvDcfpW8ZJCgjVn6zRQTDpH1r-JadAD_IMKo">
            <a:extLst>
              <a:ext uri="{FF2B5EF4-FFF2-40B4-BE49-F238E27FC236}">
                <a16:creationId xmlns:a16="http://schemas.microsoft.com/office/drawing/2014/main" id="{355F9B31-8E9E-460E-A653-DD83580E2336}"/>
              </a:ext>
            </a:extLst>
          </p:cNvPr>
          <p:cNvPicPr preferRelativeResize="0"/>
          <p:nvPr/>
        </p:nvPicPr>
        <p:blipFill rotWithShape="1">
          <a:blip r:embed="rId5">
            <a:alphaModFix/>
          </a:blip>
          <a:srcRect/>
          <a:stretch/>
        </p:blipFill>
        <p:spPr>
          <a:xfrm>
            <a:off x="4840756" y="609600"/>
            <a:ext cx="4186887" cy="2356104"/>
          </a:xfrm>
          <a:prstGeom prst="rect">
            <a:avLst/>
          </a:prstGeom>
          <a:noFill/>
          <a:ln>
            <a:noFill/>
          </a:ln>
        </p:spPr>
      </p:pic>
      <p:sp>
        <p:nvSpPr>
          <p:cNvPr id="2" name="Rectangle 1">
            <a:extLst>
              <a:ext uri="{FF2B5EF4-FFF2-40B4-BE49-F238E27FC236}">
                <a16:creationId xmlns:a16="http://schemas.microsoft.com/office/drawing/2014/main" id="{11888400-3DB1-42C4-862B-FFACD481EE46}"/>
              </a:ext>
            </a:extLst>
          </p:cNvPr>
          <p:cNvSpPr/>
          <p:nvPr/>
        </p:nvSpPr>
        <p:spPr>
          <a:xfrm>
            <a:off x="4733278" y="3032533"/>
            <a:ext cx="4572000" cy="923330"/>
          </a:xfrm>
          <a:prstGeom prst="rect">
            <a:avLst/>
          </a:prstGeom>
        </p:spPr>
        <p:txBody>
          <a:bodyPr>
            <a:spAutoFit/>
          </a:bodyPr>
          <a:lstStyle/>
          <a:p>
            <a:pPr algn="ctr"/>
            <a:r>
              <a:rPr lang="en-US" b="1" dirty="0">
                <a:latin typeface="Palatino Linotype" panose="02040502050505030304" pitchFamily="18" charset="0"/>
              </a:rPr>
              <a:t>Fig. 1. Lab on a Chip [3]</a:t>
            </a:r>
            <a:endParaRPr lang="en-US" dirty="0">
              <a:latin typeface="Palatino Linotype" panose="02040502050505030304" pitchFamily="18" charset="0"/>
            </a:endParaRPr>
          </a:p>
          <a:p>
            <a:pPr algn="ctr"/>
            <a:br>
              <a:rPr lang="en-US" dirty="0">
                <a:latin typeface="Palatino Linotype" panose="02040502050505030304" pitchFamily="18" charset="0"/>
              </a:rPr>
            </a:br>
            <a:endParaRPr lang="en-US" dirty="0">
              <a:latin typeface="Palatino Linotype" panose="02040502050505030304" pitchFamily="18" charset="0"/>
            </a:endParaRPr>
          </a:p>
        </p:txBody>
      </p:sp>
      <p:sp>
        <p:nvSpPr>
          <p:cNvPr id="7" name="Rectangle 1">
            <a:extLst>
              <a:ext uri="{FF2B5EF4-FFF2-40B4-BE49-F238E27FC236}">
                <a16:creationId xmlns:a16="http://schemas.microsoft.com/office/drawing/2014/main" id="{5F2D581E-142C-4065-BD26-526AA02804AE}"/>
              </a:ext>
            </a:extLst>
          </p:cNvPr>
          <p:cNvSpPr>
            <a:spLocks noChangeArrowheads="1"/>
          </p:cNvSpPr>
          <p:nvPr/>
        </p:nvSpPr>
        <p:spPr bwMode="auto">
          <a:xfrm>
            <a:off x="4379255" y="6075144"/>
            <a:ext cx="35766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Palatino Linotype" panose="02040502050505030304" pitchFamily="18" charset="0"/>
              </a:rPr>
              <a:t>  </a:t>
            </a:r>
            <a:r>
              <a:rPr kumimoji="0" lang="en-US" altLang="en-US" b="1" i="0" u="none" strike="noStrike" cap="none" normalizeH="0" baseline="0">
                <a:ln>
                  <a:noFill/>
                </a:ln>
                <a:effectLst/>
                <a:latin typeface="Palatino Linotype" panose="02040502050505030304" pitchFamily="18" charset="0"/>
                <a:cs typeface="Times New Roman" panose="02020603050405020304" pitchFamily="18" charset="0"/>
              </a:rPr>
              <a:t>Fig. 2. </a:t>
            </a:r>
            <a:r>
              <a:rPr kumimoji="0" lang="en-US" altLang="en-US" b="1" i="0" u="none" strike="noStrike" cap="none" normalizeH="0" baseline="0" err="1">
                <a:ln>
                  <a:noFill/>
                </a:ln>
                <a:effectLst/>
                <a:latin typeface="Palatino Linotype" panose="02040502050505030304" pitchFamily="18" charset="0"/>
                <a:cs typeface="Times New Roman" panose="02020603050405020304" pitchFamily="18" charset="0"/>
              </a:rPr>
              <a:t>Microbot</a:t>
            </a:r>
            <a:r>
              <a:rPr kumimoji="0" lang="en-US" altLang="en-US" b="1" i="0" u="none" strike="noStrike" cap="none" normalizeH="0" baseline="0">
                <a:ln>
                  <a:noFill/>
                </a:ln>
                <a:effectLst/>
                <a:latin typeface="Palatino Linotype" panose="02040502050505030304" pitchFamily="18" charset="0"/>
                <a:cs typeface="Times New Roman" panose="02020603050405020304" pitchFamily="18" charset="0"/>
              </a:rPr>
              <a:t> next to a fly [2]</a:t>
            </a:r>
            <a:br>
              <a:rPr kumimoji="0" lang="en-US" altLang="en-US" b="0" i="0" u="none" strike="noStrike" cap="none" normalizeH="0" baseline="0">
                <a:ln>
                  <a:noFill/>
                </a:ln>
                <a:effectLst/>
                <a:latin typeface="Palatino Linotype" panose="02040502050505030304" pitchFamily="18" charset="0"/>
              </a:rPr>
            </a:br>
            <a:endParaRPr kumimoji="0" lang="en-US" altLang="en-US" b="0" i="0" u="none" strike="noStrike" cap="none" normalizeH="0" baseline="0">
              <a:ln>
                <a:noFill/>
              </a:ln>
              <a:effectLst/>
              <a:latin typeface="Palatino Linotype" panose="02040502050505030304" pitchFamily="18" charset="0"/>
            </a:endParaRPr>
          </a:p>
        </p:txBody>
      </p:sp>
      <p:pic>
        <p:nvPicPr>
          <p:cNvPr id="2050" name="Picture 2" descr="https://lh4.googleusercontent.com/vdJBUuMgyVx617G779eFWpNek8zLvOFH9XR1ZT4mJFlgLBEZUgoHlOFB6k-rLFLekLDNuT5-FeD9KP4tDJXRkqYp0ygUGl-t-k-xNC1esBZbFGMzQr3SZX8mEG2W02zWbK68XFUqARg">
            <a:extLst>
              <a:ext uri="{FF2B5EF4-FFF2-40B4-BE49-F238E27FC236}">
                <a16:creationId xmlns:a16="http://schemas.microsoft.com/office/drawing/2014/main" id="{5DB475AE-C17E-4AA2-B19B-2A5E35ECD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756" y="3399937"/>
            <a:ext cx="2619375" cy="2619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F9FCD0-7516-48A1-8178-FBE96685CEDC}"/>
              </a:ext>
            </a:extLst>
          </p:cNvPr>
          <p:cNvSpPr txBox="1"/>
          <p:nvPr/>
        </p:nvSpPr>
        <p:spPr>
          <a:xfrm>
            <a:off x="0" y="6140184"/>
            <a:ext cx="4328160" cy="738664"/>
          </a:xfrm>
          <a:prstGeom prst="rect">
            <a:avLst/>
          </a:prstGeom>
          <a:noFill/>
        </p:spPr>
        <p:txBody>
          <a:bodyPr wrap="square" rtlCol="0">
            <a:spAutoFit/>
          </a:bodyPr>
          <a:lstStyle/>
          <a:p>
            <a:r>
              <a:rPr lang="en-US" sz="700" b="1">
                <a:latin typeface="Palatino Linotype" panose="02040502050505030304" pitchFamily="18" charset="0"/>
              </a:rPr>
              <a:t>References: </a:t>
            </a:r>
          </a:p>
          <a:p>
            <a:r>
              <a:rPr lang="en-US" sz="700">
                <a:latin typeface="Palatino Linotype" panose="02040502050505030304" pitchFamily="18" charset="0"/>
              </a:rPr>
              <a:t>[2] NIST and </a:t>
            </a:r>
            <a:r>
              <a:rPr lang="en-US" sz="700" err="1">
                <a:latin typeface="Palatino Linotype" panose="02040502050505030304" pitchFamily="18" charset="0"/>
              </a:rPr>
              <a:t>Nanosoccer</a:t>
            </a:r>
            <a:r>
              <a:rPr lang="en-US" sz="700">
                <a:latin typeface="Palatino Linotype" panose="02040502050505030304" pitchFamily="18" charset="0"/>
              </a:rPr>
              <a:t> .https://www.nist.gov/topics/nanotechnology/nist-and-nanosoccer . Accessed:  2020-11-24.</a:t>
            </a:r>
          </a:p>
          <a:p>
            <a:r>
              <a:rPr lang="en-US" sz="700">
                <a:latin typeface="Palatino Linotype" panose="02040502050505030304" pitchFamily="18" charset="0"/>
              </a:rPr>
              <a:t>[3] This One-Cent Lab-on-a-Chip Can Diagnose Cancer and </a:t>
            </a:r>
            <a:r>
              <a:rPr lang="en-US" sz="700" err="1">
                <a:latin typeface="Palatino Linotype" panose="02040502050505030304" pitchFamily="18" charset="0"/>
              </a:rPr>
              <a:t>Infections.https</a:t>
            </a:r>
            <a:r>
              <a:rPr lang="en-US" sz="700">
                <a:latin typeface="Palatino Linotype" panose="02040502050505030304" pitchFamily="18" charset="0"/>
              </a:rPr>
              <a:t>://singularityhub.com/2017/02/19/one-cent-lab-on-a-chip-can-detect-cancer-and-infections . Accessed:  2020-11-24.</a:t>
            </a:r>
          </a:p>
        </p:txBody>
      </p:sp>
      <p:pic>
        <p:nvPicPr>
          <p:cNvPr id="9" name="Audio 8">
            <a:hlinkClick r:id="" action="ppaction://media"/>
            <a:extLst>
              <a:ext uri="{FF2B5EF4-FFF2-40B4-BE49-F238E27FC236}">
                <a16:creationId xmlns:a16="http://schemas.microsoft.com/office/drawing/2014/main" id="{81EA9E85-AE2E-429B-A2CF-592A27EBBC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51262478"/>
      </p:ext>
    </p:extLst>
  </p:cSld>
  <p:clrMapOvr>
    <a:masterClrMapping/>
  </p:clrMapOvr>
  <mc:AlternateContent xmlns:mc="http://schemas.openxmlformats.org/markup-compatibility/2006">
    <mc:Choice xmlns:p14="http://schemas.microsoft.com/office/powerpoint/2010/main" Requires="p14">
      <p:transition spd="slow" p14:dur="2000" advTm="63448"/>
    </mc:Choice>
    <mc:Fallback>
      <p:transition spd="slow" advTm="6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09600"/>
            <a:ext cx="4123678" cy="4308872"/>
          </a:xfrm>
          <a:prstGeom prst="rect">
            <a:avLst/>
          </a:prstGeom>
          <a:noFill/>
        </p:spPr>
        <p:txBody>
          <a:bodyPr wrap="square" rtlCol="0">
            <a:spAutoFit/>
          </a:bodyPr>
          <a:lstStyle/>
          <a:p>
            <a:r>
              <a:rPr lang="fr-FR" sz="2800" b="1">
                <a:latin typeface="Palatino Linotype" panose="02040502050505030304" pitchFamily="18" charset="0"/>
              </a:rPr>
              <a:t>Background:</a:t>
            </a:r>
          </a:p>
          <a:p>
            <a:endParaRPr lang="fr-FR" sz="2800" b="1">
              <a:latin typeface="Palatino Linotype" panose="02040502050505030304" pitchFamily="18" charset="0"/>
            </a:endParaRPr>
          </a:p>
          <a:p>
            <a:pPr marL="285750" indent="-285750">
              <a:buFont typeface="Arial" panose="020B0604020202020204" pitchFamily="34" charset="0"/>
              <a:buChar char="•"/>
            </a:pPr>
            <a:r>
              <a:rPr lang="en-US" sz="2000">
                <a:latin typeface="Palatino Linotype" panose="02040502050505030304" pitchFamily="18" charset="0"/>
              </a:rPr>
              <a:t>Chladni Plates are thin, metal plates that have natural resonant frequencies with standing wave patterns visualized by particles displaced on the plate.</a:t>
            </a:r>
          </a:p>
          <a:p>
            <a:pPr marL="285750" indent="-285750">
              <a:buFont typeface="Arial" panose="020B0604020202020204" pitchFamily="34" charset="0"/>
              <a:buChar char="•"/>
            </a:pPr>
            <a:r>
              <a:rPr lang="en-US" sz="2000">
                <a:latin typeface="Palatino Linotype" panose="02040502050505030304" pitchFamily="18" charset="0"/>
              </a:rPr>
              <a:t>Chladni figures are complex patterns formed in response to vibrations. See Figs. 3-4. </a:t>
            </a:r>
          </a:p>
          <a:p>
            <a:pPr marL="285750" indent="-285750">
              <a:buFont typeface="Arial" panose="020B0604020202020204" pitchFamily="34" charset="0"/>
              <a:buChar char="•"/>
            </a:pPr>
            <a:endParaRPr lang="en-US" sz="2000">
              <a:latin typeface="Palatino Linotype" panose="02040502050505030304" pitchFamily="18" charset="0"/>
            </a:endParaRPr>
          </a:p>
          <a:p>
            <a:endParaRPr lang="en-US">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sp>
        <p:nvSpPr>
          <p:cNvPr id="2" name="Rectangle 1">
            <a:extLst>
              <a:ext uri="{FF2B5EF4-FFF2-40B4-BE49-F238E27FC236}">
                <a16:creationId xmlns:a16="http://schemas.microsoft.com/office/drawing/2014/main" id="{11888400-3DB1-42C4-862B-FFACD481EE46}"/>
              </a:ext>
            </a:extLst>
          </p:cNvPr>
          <p:cNvSpPr/>
          <p:nvPr/>
        </p:nvSpPr>
        <p:spPr>
          <a:xfrm>
            <a:off x="4572000" y="2810466"/>
            <a:ext cx="4572000" cy="923330"/>
          </a:xfrm>
          <a:prstGeom prst="rect">
            <a:avLst/>
          </a:prstGeom>
        </p:spPr>
        <p:txBody>
          <a:bodyPr>
            <a:spAutoFit/>
          </a:bodyPr>
          <a:lstStyle/>
          <a:p>
            <a:pPr algn="ctr"/>
            <a:r>
              <a:rPr lang="en-US" b="1" dirty="0">
                <a:latin typeface="Palatino Linotype" panose="02040502050505030304" pitchFamily="18" charset="0"/>
              </a:rPr>
              <a:t>Fig. 3. Chladni plate with the sand on top forming a Chladni Figure [4]</a:t>
            </a:r>
            <a:br>
              <a:rPr lang="en-US" dirty="0">
                <a:latin typeface="Palatino Linotype" panose="02040502050505030304" pitchFamily="18" charset="0"/>
              </a:rPr>
            </a:br>
            <a:endParaRPr lang="en-US" dirty="0">
              <a:latin typeface="Palatino Linotype" panose="02040502050505030304" pitchFamily="18" charset="0"/>
            </a:endParaRPr>
          </a:p>
        </p:txBody>
      </p:sp>
      <p:sp>
        <p:nvSpPr>
          <p:cNvPr id="7" name="Rectangle 1">
            <a:extLst>
              <a:ext uri="{FF2B5EF4-FFF2-40B4-BE49-F238E27FC236}">
                <a16:creationId xmlns:a16="http://schemas.microsoft.com/office/drawing/2014/main" id="{5F2D581E-142C-4065-BD26-526AA02804AE}"/>
              </a:ext>
            </a:extLst>
          </p:cNvPr>
          <p:cNvSpPr>
            <a:spLocks noChangeArrowheads="1"/>
          </p:cNvSpPr>
          <p:nvPr/>
        </p:nvSpPr>
        <p:spPr bwMode="auto">
          <a:xfrm>
            <a:off x="693190" y="5824835"/>
            <a:ext cx="726993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b="0" i="0" u="none" strike="noStrike" cap="none" normalizeH="0" baseline="0">
                <a:ln>
                  <a:noFill/>
                </a:ln>
                <a:effectLst/>
                <a:latin typeface="Palatino Linotype" panose="02040502050505030304" pitchFamily="18" charset="0"/>
              </a:rPr>
              <a:t>  </a:t>
            </a:r>
            <a:r>
              <a:rPr kumimoji="0" lang="en-US" altLang="en-US" b="1" i="0" u="none" strike="noStrike" cap="none" normalizeH="0" baseline="0">
                <a:ln>
                  <a:noFill/>
                </a:ln>
                <a:effectLst/>
                <a:latin typeface="Palatino Linotype" panose="02040502050505030304" pitchFamily="18" charset="0"/>
                <a:cs typeface="Times New Roman" panose="02020603050405020304" pitchFamily="18" charset="0"/>
              </a:rPr>
              <a:t>Fig. </a:t>
            </a:r>
            <a:r>
              <a:rPr lang="en-US" altLang="en-US" b="1">
                <a:latin typeface="Palatino Linotype" panose="02040502050505030304" pitchFamily="18" charset="0"/>
                <a:cs typeface="Times New Roman" panose="02020603050405020304" pitchFamily="18" charset="0"/>
              </a:rPr>
              <a:t>4. Chladni plate resonating at various resonant frequencies [1]</a:t>
            </a: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a:ln>
                  <a:noFill/>
                </a:ln>
                <a:effectLst/>
                <a:latin typeface="Palatino Linotype" panose="02040502050505030304" pitchFamily="18" charset="0"/>
              </a:rPr>
            </a:br>
            <a:endParaRPr kumimoji="0" lang="en-US" altLang="en-US" b="0" i="0" u="none" strike="noStrike" cap="none" normalizeH="0" baseline="0">
              <a:ln>
                <a:noFill/>
              </a:ln>
              <a:effectLst/>
              <a:latin typeface="Palatino Linotype" panose="02040502050505030304" pitchFamily="18" charset="0"/>
            </a:endParaRPr>
          </a:p>
        </p:txBody>
      </p:sp>
      <p:sp>
        <p:nvSpPr>
          <p:cNvPr id="12" name="TextBox 11">
            <a:extLst>
              <a:ext uri="{FF2B5EF4-FFF2-40B4-BE49-F238E27FC236}">
                <a16:creationId xmlns:a16="http://schemas.microsoft.com/office/drawing/2014/main" id="{53F9FCD0-7516-48A1-8178-FBE96685CEDC}"/>
              </a:ext>
            </a:extLst>
          </p:cNvPr>
          <p:cNvSpPr txBox="1"/>
          <p:nvPr/>
        </p:nvSpPr>
        <p:spPr>
          <a:xfrm>
            <a:off x="0" y="6140184"/>
            <a:ext cx="4328160" cy="738664"/>
          </a:xfrm>
          <a:prstGeom prst="rect">
            <a:avLst/>
          </a:prstGeom>
          <a:noFill/>
        </p:spPr>
        <p:txBody>
          <a:bodyPr wrap="square" rtlCol="0">
            <a:spAutoFit/>
          </a:bodyPr>
          <a:lstStyle/>
          <a:p>
            <a:r>
              <a:rPr lang="en-US" sz="700" b="1">
                <a:latin typeface="Palatino Linotype" panose="02040502050505030304" pitchFamily="18" charset="0"/>
              </a:rPr>
              <a:t>References: </a:t>
            </a:r>
          </a:p>
          <a:p>
            <a:r>
              <a:rPr lang="en-US" sz="700">
                <a:latin typeface="Palatino Linotype" panose="02040502050505030304" pitchFamily="18" charset="0"/>
              </a:rPr>
              <a:t>[1] Quan Zhou, </a:t>
            </a:r>
            <a:r>
              <a:rPr lang="en-US" sz="700" err="1">
                <a:latin typeface="Palatino Linotype" panose="02040502050505030304" pitchFamily="18" charset="0"/>
              </a:rPr>
              <a:t>Veikko</a:t>
            </a:r>
            <a:r>
              <a:rPr lang="en-US" sz="700">
                <a:latin typeface="Palatino Linotype" panose="02040502050505030304" pitchFamily="18" charset="0"/>
              </a:rPr>
              <a:t> </a:t>
            </a:r>
            <a:r>
              <a:rPr lang="en-US" sz="700" err="1">
                <a:latin typeface="Palatino Linotype" panose="02040502050505030304" pitchFamily="18" charset="0"/>
              </a:rPr>
              <a:t>Sariola</a:t>
            </a:r>
            <a:r>
              <a:rPr lang="en-US" sz="700">
                <a:latin typeface="Palatino Linotype" panose="02040502050505030304" pitchFamily="18" charset="0"/>
              </a:rPr>
              <a:t>, </a:t>
            </a:r>
            <a:r>
              <a:rPr lang="en-US" sz="700" err="1">
                <a:latin typeface="Palatino Linotype" panose="02040502050505030304" pitchFamily="18" charset="0"/>
              </a:rPr>
              <a:t>Kourosh</a:t>
            </a:r>
            <a:r>
              <a:rPr lang="en-US" sz="700">
                <a:latin typeface="Palatino Linotype" panose="02040502050505030304" pitchFamily="18" charset="0"/>
              </a:rPr>
              <a:t> </a:t>
            </a:r>
            <a:r>
              <a:rPr lang="en-US" sz="700" err="1">
                <a:latin typeface="Palatino Linotype" panose="02040502050505030304" pitchFamily="18" charset="0"/>
              </a:rPr>
              <a:t>Latifi</a:t>
            </a:r>
            <a:r>
              <a:rPr lang="en-US" sz="700">
                <a:latin typeface="Palatino Linotype" panose="02040502050505030304" pitchFamily="18" charset="0"/>
              </a:rPr>
              <a:t>, and Ville </a:t>
            </a:r>
            <a:r>
              <a:rPr lang="en-US" sz="700" err="1">
                <a:latin typeface="Palatino Linotype" panose="02040502050505030304" pitchFamily="18" charset="0"/>
              </a:rPr>
              <a:t>Liimatainen</a:t>
            </a:r>
            <a:r>
              <a:rPr lang="en-US" sz="700">
                <a:latin typeface="Palatino Linotype" panose="02040502050505030304" pitchFamily="18" charset="0"/>
              </a:rPr>
              <a:t>.  Controlling the motion of multiple objects on a </a:t>
            </a:r>
            <a:r>
              <a:rPr lang="en-US" sz="700" err="1">
                <a:latin typeface="Palatino Linotype" panose="02040502050505030304" pitchFamily="18" charset="0"/>
              </a:rPr>
              <a:t>chladni</a:t>
            </a:r>
            <a:r>
              <a:rPr lang="en-US" sz="700">
                <a:latin typeface="Palatino Linotype" panose="02040502050505030304" pitchFamily="18" charset="0"/>
              </a:rPr>
              <a:t> plate. Nature communications, 7:12764, 09 2016</a:t>
            </a:r>
          </a:p>
          <a:p>
            <a:r>
              <a:rPr lang="en-US" sz="700">
                <a:latin typeface="Palatino Linotype" panose="02040502050505030304" pitchFamily="18" charset="0"/>
              </a:rPr>
              <a:t>.com/2017/02/19/one-cent-lab-on-a-chip-can-detect-cancer-and-infections . Accessed:  2020-11-24.</a:t>
            </a:r>
          </a:p>
          <a:p>
            <a:r>
              <a:rPr lang="en-US" sz="700">
                <a:latin typeface="Palatino Linotype" panose="02040502050505030304" pitchFamily="18" charset="0"/>
              </a:rPr>
              <a:t>[4] Chladni </a:t>
            </a:r>
            <a:r>
              <a:rPr lang="en-US" sz="700" err="1">
                <a:latin typeface="Palatino Linotype" panose="02040502050505030304" pitchFamily="18" charset="0"/>
              </a:rPr>
              <a:t>Plates.https</a:t>
            </a:r>
            <a:r>
              <a:rPr lang="en-US" sz="700">
                <a:latin typeface="Palatino Linotype" panose="02040502050505030304" pitchFamily="18" charset="0"/>
              </a:rPr>
              <a:t>://www.pasco.com/products/lab-apparatus/waves-and-sound/ripple-tank-and-standing-waves/wa-9607 </a:t>
            </a:r>
          </a:p>
        </p:txBody>
      </p:sp>
      <p:pic>
        <p:nvPicPr>
          <p:cNvPr id="6146" name="Picture 2" descr="https://lh6.googleusercontent.com/aoNbGHm4iXAww2wBeOX3sQ2nFjOo-w7uSJ6DnZKH90YxJx1KeRhu2D45MJ7SbiYxLDBreKAMF7R7P5nsGnid9X-8cBZ3AlG_PE9k4z6c3NMaBQ18UhopLCkqNUMIEH45l4Yro0ViSoU">
            <a:extLst>
              <a:ext uri="{FF2B5EF4-FFF2-40B4-BE49-F238E27FC236}">
                <a16:creationId xmlns:a16="http://schemas.microsoft.com/office/drawing/2014/main" id="{B9535A02-549A-491C-AD9F-8B793AE52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272" y="595126"/>
            <a:ext cx="311212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5.googleusercontent.com/oVP4l9alDtofkbsEFGN9FS4LQLlhSeqXolGMmCT1pir_UAOEVom5ctw0pdgGMq4lC1Z9oxevuJUovGruBCtjMp8Ki9rPHAVM6Qpx6fevmLVBRc4K5bbQ1vzO6ECRIddzyqLtGA1VjiQ">
            <a:extLst>
              <a:ext uri="{FF2B5EF4-FFF2-40B4-BE49-F238E27FC236}">
                <a16:creationId xmlns:a16="http://schemas.microsoft.com/office/drawing/2014/main" id="{90181556-9883-4687-9C98-5C552D1FA2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933"/>
          <a:stretch/>
        </p:blipFill>
        <p:spPr bwMode="auto">
          <a:xfrm>
            <a:off x="748830" y="4325407"/>
            <a:ext cx="6867525" cy="1494102"/>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A66CC843-B85D-4E14-88EC-81457AE56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32876759"/>
      </p:ext>
    </p:extLst>
  </p:cSld>
  <p:clrMapOvr>
    <a:masterClrMapping/>
  </p:clrMapOvr>
  <mc:AlternateContent xmlns:mc="http://schemas.openxmlformats.org/markup-compatibility/2006">
    <mc:Choice xmlns:p14="http://schemas.microsoft.com/office/powerpoint/2010/main" Requires="p14">
      <p:transition spd="slow" p14:dur="2000" advTm="57243"/>
    </mc:Choice>
    <mc:Fallback>
      <p:transition spd="slow" advTm="57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4962024" cy="4308872"/>
          </a:xfrm>
          <a:prstGeom prst="rect">
            <a:avLst/>
          </a:prstGeom>
          <a:noFill/>
        </p:spPr>
        <p:txBody>
          <a:bodyPr wrap="square" rtlCol="0">
            <a:spAutoFit/>
          </a:bodyPr>
          <a:lstStyle/>
          <a:p>
            <a:r>
              <a:rPr lang="fr-FR" sz="2800" b="1" dirty="0">
                <a:latin typeface="Palatino Linotype" panose="02040502050505030304" pitchFamily="18" charset="0"/>
              </a:rPr>
              <a:t>Background:</a:t>
            </a:r>
          </a:p>
          <a:p>
            <a:endParaRPr lang="fr-FR" sz="2800" b="1" dirty="0">
              <a:latin typeface="Palatino Linotype" panose="02040502050505030304" pitchFamily="18" charset="0"/>
            </a:endParaRPr>
          </a:p>
          <a:p>
            <a:pPr marL="285750" indent="-285750">
              <a:buFont typeface="Arial" panose="020B0604020202020204" pitchFamily="34" charset="0"/>
              <a:buChar char="•"/>
            </a:pPr>
            <a:r>
              <a:rPr lang="en-US" sz="2000" dirty="0">
                <a:latin typeface="Palatino Linotype" panose="02040502050505030304" pitchFamily="18" charset="0"/>
              </a:rPr>
              <a:t>Displacement maps show the direction of movement of a particle at every single point on the Chladni plate as a result of plate oscillation at the indicated frequency. </a:t>
            </a:r>
          </a:p>
          <a:p>
            <a:pPr marL="285750" indent="-285750">
              <a:buFont typeface="Arial" panose="020B0604020202020204" pitchFamily="34" charset="0"/>
              <a:buChar char="•"/>
            </a:pPr>
            <a:r>
              <a:rPr lang="en-US" sz="2000" dirty="0">
                <a:latin typeface="Palatino Linotype" panose="02040502050505030304" pitchFamily="18" charset="0"/>
              </a:rPr>
              <a:t>Displacement maps are referenced as tables by a control algorithm to control movement of a microrobot or other particle.</a:t>
            </a:r>
          </a:p>
          <a:p>
            <a:pPr marL="285750" indent="-285750">
              <a:buFont typeface="Arial" panose="020B0604020202020204" pitchFamily="34" charset="0"/>
              <a:buChar char="•"/>
            </a:pPr>
            <a:endParaRPr lang="en-US" sz="2000" dirty="0">
              <a:latin typeface="Palatino Linotype" panose="02040502050505030304" pitchFamily="18" charset="0"/>
            </a:endParaRPr>
          </a:p>
          <a:p>
            <a:endParaRPr lang="en-US" dirty="0">
              <a:latin typeface="Palatino Linotype" panose="02040502050505030304" pitchFamily="18" charset="0"/>
            </a:endParaRPr>
          </a:p>
        </p:txBody>
      </p:sp>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2" name="Rectangle 1">
            <a:extLst>
              <a:ext uri="{FF2B5EF4-FFF2-40B4-BE49-F238E27FC236}">
                <a16:creationId xmlns:a16="http://schemas.microsoft.com/office/drawing/2014/main" id="{11888400-3DB1-42C4-862B-FFACD481EE46}"/>
              </a:ext>
            </a:extLst>
          </p:cNvPr>
          <p:cNvSpPr/>
          <p:nvPr/>
        </p:nvSpPr>
        <p:spPr>
          <a:xfrm>
            <a:off x="5730083" y="3190223"/>
            <a:ext cx="2912533" cy="1169551"/>
          </a:xfrm>
          <a:prstGeom prst="rect">
            <a:avLst/>
          </a:prstGeom>
        </p:spPr>
        <p:txBody>
          <a:bodyPr wrap="square">
            <a:spAutoFit/>
          </a:bodyPr>
          <a:lstStyle/>
          <a:p>
            <a:pPr algn="ctr"/>
            <a:r>
              <a:rPr lang="en-US" sz="1400" b="1" dirty="0">
                <a:latin typeface="Palatino Linotype" panose="02040502050505030304" pitchFamily="18" charset="0"/>
              </a:rPr>
              <a:t>Fig. 5. Visual representations of the nodal lines and displacement maps resulting from driving a 50mm square Chladni plate with two different frequencies.  [1]</a:t>
            </a:r>
          </a:p>
        </p:txBody>
      </p:sp>
      <p:sp>
        <p:nvSpPr>
          <p:cNvPr id="7" name="Rectangle 1">
            <a:extLst>
              <a:ext uri="{FF2B5EF4-FFF2-40B4-BE49-F238E27FC236}">
                <a16:creationId xmlns:a16="http://schemas.microsoft.com/office/drawing/2014/main" id="{5F2D581E-142C-4065-BD26-526AA02804AE}"/>
              </a:ext>
            </a:extLst>
          </p:cNvPr>
          <p:cNvSpPr>
            <a:spLocks noChangeArrowheads="1"/>
          </p:cNvSpPr>
          <p:nvPr/>
        </p:nvSpPr>
        <p:spPr bwMode="auto">
          <a:xfrm>
            <a:off x="6002997" y="4523533"/>
            <a:ext cx="236670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400" b="1" dirty="0">
                <a:latin typeface="Palatino Linotype" panose="02040502050505030304" pitchFamily="18" charset="0"/>
              </a:rPr>
              <a:t>Fig. 6. Notional schematic that shows the movement of the blue bead over time by using the displacement maps of two different frequencies.</a:t>
            </a: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effectLst/>
                <a:latin typeface="Palatino Linotype" panose="02040502050505030304" pitchFamily="18" charset="0"/>
              </a:rPr>
            </a:br>
            <a:endParaRPr kumimoji="0" lang="en-US" altLang="en-US" b="0" i="0" u="none" strike="noStrike" cap="none" normalizeH="0" baseline="0" dirty="0">
              <a:ln>
                <a:noFill/>
              </a:ln>
              <a:effectLst/>
              <a:latin typeface="Palatino Linotype" panose="02040502050505030304" pitchFamily="18" charset="0"/>
            </a:endParaRPr>
          </a:p>
        </p:txBody>
      </p:sp>
      <p:sp>
        <p:nvSpPr>
          <p:cNvPr id="12" name="TextBox 11">
            <a:extLst>
              <a:ext uri="{FF2B5EF4-FFF2-40B4-BE49-F238E27FC236}">
                <a16:creationId xmlns:a16="http://schemas.microsoft.com/office/drawing/2014/main" id="{53F9FCD0-7516-48A1-8178-FBE96685CEDC}"/>
              </a:ext>
            </a:extLst>
          </p:cNvPr>
          <p:cNvSpPr txBox="1"/>
          <p:nvPr/>
        </p:nvSpPr>
        <p:spPr>
          <a:xfrm>
            <a:off x="-34346" y="6324530"/>
            <a:ext cx="4657078" cy="523220"/>
          </a:xfrm>
          <a:prstGeom prst="rect">
            <a:avLst/>
          </a:prstGeom>
          <a:noFill/>
        </p:spPr>
        <p:txBody>
          <a:bodyPr wrap="square" rtlCol="0">
            <a:spAutoFit/>
          </a:bodyPr>
          <a:lstStyle/>
          <a:p>
            <a:r>
              <a:rPr lang="en-US" sz="700" b="1">
                <a:latin typeface="Palatino Linotype" panose="02040502050505030304" pitchFamily="18" charset="0"/>
              </a:rPr>
              <a:t>References: </a:t>
            </a:r>
          </a:p>
          <a:p>
            <a:r>
              <a:rPr lang="en-US" sz="700">
                <a:latin typeface="Palatino Linotype" panose="02040502050505030304" pitchFamily="18" charset="0"/>
              </a:rPr>
              <a:t>[1] Quan Zhou, </a:t>
            </a:r>
            <a:r>
              <a:rPr lang="en-US" sz="700" err="1">
                <a:latin typeface="Palatino Linotype" panose="02040502050505030304" pitchFamily="18" charset="0"/>
              </a:rPr>
              <a:t>Veikko</a:t>
            </a:r>
            <a:r>
              <a:rPr lang="en-US" sz="700">
                <a:latin typeface="Palatino Linotype" panose="02040502050505030304" pitchFamily="18" charset="0"/>
              </a:rPr>
              <a:t> </a:t>
            </a:r>
            <a:r>
              <a:rPr lang="en-US" sz="700" err="1">
                <a:latin typeface="Palatino Linotype" panose="02040502050505030304" pitchFamily="18" charset="0"/>
              </a:rPr>
              <a:t>Sariola</a:t>
            </a:r>
            <a:r>
              <a:rPr lang="en-US" sz="700">
                <a:latin typeface="Palatino Linotype" panose="02040502050505030304" pitchFamily="18" charset="0"/>
              </a:rPr>
              <a:t>, </a:t>
            </a:r>
            <a:r>
              <a:rPr lang="en-US" sz="700" err="1">
                <a:latin typeface="Palatino Linotype" panose="02040502050505030304" pitchFamily="18" charset="0"/>
              </a:rPr>
              <a:t>Kourosh</a:t>
            </a:r>
            <a:r>
              <a:rPr lang="en-US" sz="700">
                <a:latin typeface="Palatino Linotype" panose="02040502050505030304" pitchFamily="18" charset="0"/>
              </a:rPr>
              <a:t> </a:t>
            </a:r>
            <a:r>
              <a:rPr lang="en-US" sz="700" err="1">
                <a:latin typeface="Palatino Linotype" panose="02040502050505030304" pitchFamily="18" charset="0"/>
              </a:rPr>
              <a:t>Latifi</a:t>
            </a:r>
            <a:r>
              <a:rPr lang="en-US" sz="700">
                <a:latin typeface="Palatino Linotype" panose="02040502050505030304" pitchFamily="18" charset="0"/>
              </a:rPr>
              <a:t>, and Ville </a:t>
            </a:r>
            <a:r>
              <a:rPr lang="en-US" sz="700" err="1">
                <a:latin typeface="Palatino Linotype" panose="02040502050505030304" pitchFamily="18" charset="0"/>
              </a:rPr>
              <a:t>Liimatainen</a:t>
            </a:r>
            <a:r>
              <a:rPr lang="en-US" sz="700">
                <a:latin typeface="Palatino Linotype" panose="02040502050505030304" pitchFamily="18" charset="0"/>
              </a:rPr>
              <a:t>.  Controlling the motion of multiple objects on a </a:t>
            </a:r>
            <a:r>
              <a:rPr lang="en-US" sz="700" err="1">
                <a:latin typeface="Palatino Linotype" panose="02040502050505030304" pitchFamily="18" charset="0"/>
              </a:rPr>
              <a:t>chladni</a:t>
            </a:r>
            <a:r>
              <a:rPr lang="en-US" sz="700">
                <a:latin typeface="Palatino Linotype" panose="02040502050505030304" pitchFamily="18" charset="0"/>
              </a:rPr>
              <a:t> plate. Nature communications, 7:12764, 09 2016</a:t>
            </a:r>
          </a:p>
          <a:p>
            <a:r>
              <a:rPr lang="en-US" sz="700">
                <a:latin typeface="Palatino Linotype" panose="02040502050505030304" pitchFamily="18" charset="0"/>
              </a:rPr>
              <a:t>.com/2017/02/19/one-cent-lab-on-a-chip-can-detect-cancer-and-infections . Accessed:  2020-11-24</a:t>
            </a:r>
          </a:p>
        </p:txBody>
      </p:sp>
      <p:pic>
        <p:nvPicPr>
          <p:cNvPr id="6" name="Picture 5">
            <a:extLst>
              <a:ext uri="{FF2B5EF4-FFF2-40B4-BE49-F238E27FC236}">
                <a16:creationId xmlns:a16="http://schemas.microsoft.com/office/drawing/2014/main" id="{3A9636D7-46CD-47CB-9387-F419504B8F37}"/>
              </a:ext>
            </a:extLst>
          </p:cNvPr>
          <p:cNvPicPr>
            <a:picLocks noChangeAspect="1"/>
          </p:cNvPicPr>
          <p:nvPr/>
        </p:nvPicPr>
        <p:blipFill rotWithShape="1">
          <a:blip r:embed="rId6"/>
          <a:srcRect b="5669"/>
          <a:stretch/>
        </p:blipFill>
        <p:spPr>
          <a:xfrm>
            <a:off x="5571626" y="-20033"/>
            <a:ext cx="3229449" cy="3220433"/>
          </a:xfrm>
          <a:prstGeom prst="rect">
            <a:avLst/>
          </a:prstGeom>
        </p:spPr>
      </p:pic>
      <p:pic>
        <p:nvPicPr>
          <p:cNvPr id="8" name="Picture 7">
            <a:extLst>
              <a:ext uri="{FF2B5EF4-FFF2-40B4-BE49-F238E27FC236}">
                <a16:creationId xmlns:a16="http://schemas.microsoft.com/office/drawing/2014/main" id="{A3A246F9-1D34-487E-B0AE-9DEEB71ECF27}"/>
              </a:ext>
            </a:extLst>
          </p:cNvPr>
          <p:cNvPicPr>
            <a:picLocks noChangeAspect="1"/>
          </p:cNvPicPr>
          <p:nvPr/>
        </p:nvPicPr>
        <p:blipFill rotWithShape="1">
          <a:blip r:embed="rId7"/>
          <a:srcRect t="1" b="28728"/>
          <a:stretch/>
        </p:blipFill>
        <p:spPr>
          <a:xfrm>
            <a:off x="-18052" y="4384124"/>
            <a:ext cx="5748135" cy="1641374"/>
          </a:xfrm>
          <a:prstGeom prst="rect">
            <a:avLst/>
          </a:prstGeom>
        </p:spPr>
      </p:pic>
      <p:cxnSp>
        <p:nvCxnSpPr>
          <p:cNvPr id="10" name="Straight Arrow Connector 9">
            <a:extLst>
              <a:ext uri="{FF2B5EF4-FFF2-40B4-BE49-F238E27FC236}">
                <a16:creationId xmlns:a16="http://schemas.microsoft.com/office/drawing/2014/main" id="{8E602AE8-A71E-48C3-9B68-CC06DABB48F5}"/>
              </a:ext>
            </a:extLst>
          </p:cNvPr>
          <p:cNvCxnSpPr>
            <a:cxnSpLocks/>
          </p:cNvCxnSpPr>
          <p:nvPr/>
        </p:nvCxnSpPr>
        <p:spPr>
          <a:xfrm>
            <a:off x="85060" y="6156251"/>
            <a:ext cx="5582093" cy="0"/>
          </a:xfrm>
          <a:prstGeom prst="straightConnector1">
            <a:avLst/>
          </a:prstGeom>
          <a:ln w="2857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D3177F-1E2B-4A1F-A972-9C8EADD10D4B}"/>
              </a:ext>
            </a:extLst>
          </p:cNvPr>
          <p:cNvSpPr txBox="1"/>
          <p:nvPr/>
        </p:nvSpPr>
        <p:spPr>
          <a:xfrm>
            <a:off x="2594806" y="6025498"/>
            <a:ext cx="732720" cy="369332"/>
          </a:xfrm>
          <a:prstGeom prst="rect">
            <a:avLst/>
          </a:prstGeom>
          <a:solidFill>
            <a:schemeClr val="bg1"/>
          </a:solidFill>
          <a:ln>
            <a:solidFill>
              <a:schemeClr val="tx1"/>
            </a:solidFill>
          </a:ln>
        </p:spPr>
        <p:txBody>
          <a:bodyPr wrap="square" rtlCol="0">
            <a:spAutoFit/>
          </a:bodyPr>
          <a:lstStyle/>
          <a:p>
            <a:r>
              <a:rPr lang="en-US">
                <a:latin typeface="Palatino Linotype" panose="02040502050505030304" pitchFamily="18" charset="0"/>
              </a:rPr>
              <a:t>Time</a:t>
            </a:r>
          </a:p>
        </p:txBody>
      </p:sp>
      <p:pic>
        <p:nvPicPr>
          <p:cNvPr id="15" name="Audio 14">
            <a:hlinkClick r:id="" action="ppaction://media"/>
            <a:extLst>
              <a:ext uri="{FF2B5EF4-FFF2-40B4-BE49-F238E27FC236}">
                <a16:creationId xmlns:a16="http://schemas.microsoft.com/office/drawing/2014/main" id="{5298409F-36C5-4D85-9668-BDE6FA1B9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57871857"/>
      </p:ext>
    </p:extLst>
  </p:cSld>
  <p:clrMapOvr>
    <a:masterClrMapping/>
  </p:clrMapOvr>
  <mc:AlternateContent xmlns:mc="http://schemas.openxmlformats.org/markup-compatibility/2006">
    <mc:Choice xmlns:p14="http://schemas.microsoft.com/office/powerpoint/2010/main" Requires="p14">
      <p:transition spd="slow" p14:dur="2000" advTm="73062"/>
    </mc:Choice>
    <mc:Fallback>
      <p:transition spd="slow" advTm="7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sp>
        <p:nvSpPr>
          <p:cNvPr id="12" name="TextBox 11">
            <a:extLst>
              <a:ext uri="{FF2B5EF4-FFF2-40B4-BE49-F238E27FC236}">
                <a16:creationId xmlns:a16="http://schemas.microsoft.com/office/drawing/2014/main" id="{53F9FCD0-7516-48A1-8178-FBE96685CEDC}"/>
              </a:ext>
            </a:extLst>
          </p:cNvPr>
          <p:cNvSpPr txBox="1"/>
          <p:nvPr/>
        </p:nvSpPr>
        <p:spPr>
          <a:xfrm>
            <a:off x="0" y="6334780"/>
            <a:ext cx="4657078" cy="523220"/>
          </a:xfrm>
          <a:prstGeom prst="rect">
            <a:avLst/>
          </a:prstGeom>
          <a:noFill/>
        </p:spPr>
        <p:txBody>
          <a:bodyPr wrap="square" rtlCol="0">
            <a:spAutoFit/>
          </a:bodyPr>
          <a:lstStyle/>
          <a:p>
            <a:r>
              <a:rPr lang="en-US" sz="700" b="1">
                <a:latin typeface="Palatino Linotype" panose="02040502050505030304" pitchFamily="18" charset="0"/>
              </a:rPr>
              <a:t>References: </a:t>
            </a:r>
          </a:p>
          <a:p>
            <a:r>
              <a:rPr lang="en-US" sz="700">
                <a:latin typeface="Palatino Linotype" panose="02040502050505030304" pitchFamily="18" charset="0"/>
              </a:rPr>
              <a:t>[1] Quan Zhou, </a:t>
            </a:r>
            <a:r>
              <a:rPr lang="en-US" sz="700" err="1">
                <a:latin typeface="Palatino Linotype" panose="02040502050505030304" pitchFamily="18" charset="0"/>
              </a:rPr>
              <a:t>Veikko</a:t>
            </a:r>
            <a:r>
              <a:rPr lang="en-US" sz="700">
                <a:latin typeface="Palatino Linotype" panose="02040502050505030304" pitchFamily="18" charset="0"/>
              </a:rPr>
              <a:t> </a:t>
            </a:r>
            <a:r>
              <a:rPr lang="en-US" sz="700" err="1">
                <a:latin typeface="Palatino Linotype" panose="02040502050505030304" pitchFamily="18" charset="0"/>
              </a:rPr>
              <a:t>Sariola</a:t>
            </a:r>
            <a:r>
              <a:rPr lang="en-US" sz="700">
                <a:latin typeface="Palatino Linotype" panose="02040502050505030304" pitchFamily="18" charset="0"/>
              </a:rPr>
              <a:t>, </a:t>
            </a:r>
            <a:r>
              <a:rPr lang="en-US" sz="700" err="1">
                <a:latin typeface="Palatino Linotype" panose="02040502050505030304" pitchFamily="18" charset="0"/>
              </a:rPr>
              <a:t>Kourosh</a:t>
            </a:r>
            <a:r>
              <a:rPr lang="en-US" sz="700">
                <a:latin typeface="Palatino Linotype" panose="02040502050505030304" pitchFamily="18" charset="0"/>
              </a:rPr>
              <a:t> </a:t>
            </a:r>
            <a:r>
              <a:rPr lang="en-US" sz="700" err="1">
                <a:latin typeface="Palatino Linotype" panose="02040502050505030304" pitchFamily="18" charset="0"/>
              </a:rPr>
              <a:t>Latifi</a:t>
            </a:r>
            <a:r>
              <a:rPr lang="en-US" sz="700">
                <a:latin typeface="Palatino Linotype" panose="02040502050505030304" pitchFamily="18" charset="0"/>
              </a:rPr>
              <a:t>, and Ville </a:t>
            </a:r>
            <a:r>
              <a:rPr lang="en-US" sz="700" err="1">
                <a:latin typeface="Palatino Linotype" panose="02040502050505030304" pitchFamily="18" charset="0"/>
              </a:rPr>
              <a:t>Liimatainen</a:t>
            </a:r>
            <a:r>
              <a:rPr lang="en-US" sz="700">
                <a:latin typeface="Palatino Linotype" panose="02040502050505030304" pitchFamily="18" charset="0"/>
              </a:rPr>
              <a:t>.  Controlling the motion of multiple objects on a </a:t>
            </a:r>
            <a:r>
              <a:rPr lang="en-US" sz="700" err="1">
                <a:latin typeface="Palatino Linotype" panose="02040502050505030304" pitchFamily="18" charset="0"/>
              </a:rPr>
              <a:t>chladni</a:t>
            </a:r>
            <a:r>
              <a:rPr lang="en-US" sz="700">
                <a:latin typeface="Palatino Linotype" panose="02040502050505030304" pitchFamily="18" charset="0"/>
              </a:rPr>
              <a:t> plate. Nature communications, 7:12764, 09 2016</a:t>
            </a:r>
          </a:p>
          <a:p>
            <a:r>
              <a:rPr lang="en-US" sz="700">
                <a:latin typeface="Palatino Linotype" panose="02040502050505030304" pitchFamily="18" charset="0"/>
              </a:rPr>
              <a:t>.com/2017/02/19/one-cent-lab-on-a-chip-can-detect-cancer-and-infections . Accessed:  2020-11-24.</a:t>
            </a:r>
          </a:p>
        </p:txBody>
      </p:sp>
      <p:sp>
        <p:nvSpPr>
          <p:cNvPr id="18" name="Rectangle 17">
            <a:extLst>
              <a:ext uri="{FF2B5EF4-FFF2-40B4-BE49-F238E27FC236}">
                <a16:creationId xmlns:a16="http://schemas.microsoft.com/office/drawing/2014/main" id="{7077773D-CDD7-4ED1-97C6-8B2A9425361D}"/>
              </a:ext>
            </a:extLst>
          </p:cNvPr>
          <p:cNvSpPr/>
          <p:nvPr/>
        </p:nvSpPr>
        <p:spPr>
          <a:xfrm>
            <a:off x="4429386" y="2803884"/>
            <a:ext cx="4572000" cy="923330"/>
          </a:xfrm>
          <a:prstGeom prst="rect">
            <a:avLst/>
          </a:prstGeom>
        </p:spPr>
        <p:txBody>
          <a:bodyPr>
            <a:spAutoFit/>
          </a:bodyPr>
          <a:lstStyle/>
          <a:p>
            <a:pPr algn="ctr"/>
            <a:r>
              <a:rPr lang="en-US" b="1" dirty="0">
                <a:latin typeface="Palatino Linotype" panose="02040502050505030304" pitchFamily="18" charset="0"/>
              </a:rPr>
              <a:t>Fig. 7. Project phasing</a:t>
            </a:r>
          </a:p>
          <a:p>
            <a:pPr algn="ctr"/>
            <a:br>
              <a:rPr lang="en-US" dirty="0">
                <a:latin typeface="Palatino Linotype" panose="02040502050505030304" pitchFamily="18" charset="0"/>
              </a:rPr>
            </a:br>
            <a:endParaRPr lang="en-US" dirty="0">
              <a:latin typeface="Palatino Linotype" panose="02040502050505030304" pitchFamily="18" charset="0"/>
            </a:endParaRPr>
          </a:p>
        </p:txBody>
      </p:sp>
      <p:sp>
        <p:nvSpPr>
          <p:cNvPr id="21" name="TextBox 20">
            <a:extLst>
              <a:ext uri="{FF2B5EF4-FFF2-40B4-BE49-F238E27FC236}">
                <a16:creationId xmlns:a16="http://schemas.microsoft.com/office/drawing/2014/main" id="{62780900-07A5-4727-9A0C-85C5B9EFCA20}"/>
              </a:ext>
            </a:extLst>
          </p:cNvPr>
          <p:cNvSpPr txBox="1"/>
          <p:nvPr/>
        </p:nvSpPr>
        <p:spPr>
          <a:xfrm>
            <a:off x="609600" y="609600"/>
            <a:ext cx="3752088" cy="3693319"/>
          </a:xfrm>
          <a:prstGeom prst="rect">
            <a:avLst/>
          </a:prstGeom>
          <a:noFill/>
        </p:spPr>
        <p:txBody>
          <a:bodyPr wrap="square" rtlCol="0">
            <a:spAutoFit/>
          </a:bodyPr>
          <a:lstStyle/>
          <a:p>
            <a:r>
              <a:rPr lang="fr-FR" sz="2800" b="1" dirty="0">
                <a:latin typeface="Palatino Linotype" panose="02040502050505030304" pitchFamily="18" charset="0"/>
              </a:rPr>
              <a:t>Project Phasing</a:t>
            </a:r>
          </a:p>
          <a:p>
            <a:endParaRPr lang="fr-FR" sz="2000" b="1" dirty="0">
              <a:latin typeface="Palatino Linotype" panose="02040502050505030304" pitchFamily="18" charset="0"/>
            </a:endParaRPr>
          </a:p>
          <a:p>
            <a:pPr marL="285750" indent="-285750">
              <a:buFont typeface="Arial" panose="020B0604020202020204" pitchFamily="34" charset="0"/>
              <a:buChar char="•"/>
            </a:pPr>
            <a:r>
              <a:rPr lang="en-US" sz="2000" dirty="0">
                <a:latin typeface="Palatino Linotype" panose="02040502050505030304" pitchFamily="18" charset="0"/>
              </a:rPr>
              <a:t>Experiment has two parts: macroscale manipulation in air and microscale in water. </a:t>
            </a:r>
          </a:p>
          <a:p>
            <a:pPr marL="285750" indent="-285750">
              <a:buFont typeface="Arial" panose="020B0604020202020204" pitchFamily="34" charset="0"/>
              <a:buChar char="•"/>
            </a:pPr>
            <a:r>
              <a:rPr lang="en-US" sz="2000" dirty="0">
                <a:latin typeface="Palatino Linotype" panose="02040502050505030304" pitchFamily="18" charset="0"/>
              </a:rPr>
              <a:t>Macroscale manipulation in water will be performed if necessary to understand  microscale experiment.</a:t>
            </a:r>
          </a:p>
          <a:p>
            <a:pPr marL="285750" indent="-285750">
              <a:buFont typeface="Arial" panose="020B0604020202020204" pitchFamily="34" charset="0"/>
              <a:buChar char="•"/>
            </a:pPr>
            <a:endParaRPr lang="en-US" sz="2000" dirty="0">
              <a:latin typeface="Palatino Linotype" panose="02040502050505030304" pitchFamily="18" charset="0"/>
            </a:endParaRPr>
          </a:p>
          <a:p>
            <a:endParaRPr lang="en-US" dirty="0">
              <a:latin typeface="Palatino Linotype" panose="02040502050505030304" pitchFamily="18" charset="0"/>
            </a:endParaRPr>
          </a:p>
        </p:txBody>
      </p:sp>
      <p:sp>
        <p:nvSpPr>
          <p:cNvPr id="25" name="Rectangle 24">
            <a:extLst>
              <a:ext uri="{FF2B5EF4-FFF2-40B4-BE49-F238E27FC236}">
                <a16:creationId xmlns:a16="http://schemas.microsoft.com/office/drawing/2014/main" id="{956B5AFF-C0E5-4B96-8B43-C70446C29325}"/>
              </a:ext>
            </a:extLst>
          </p:cNvPr>
          <p:cNvSpPr/>
          <p:nvPr/>
        </p:nvSpPr>
        <p:spPr>
          <a:xfrm>
            <a:off x="7525512" y="3993833"/>
            <a:ext cx="1618488" cy="1754326"/>
          </a:xfrm>
          <a:prstGeom prst="rect">
            <a:avLst/>
          </a:prstGeom>
        </p:spPr>
        <p:txBody>
          <a:bodyPr wrap="square">
            <a:spAutoFit/>
          </a:bodyPr>
          <a:lstStyle/>
          <a:p>
            <a:pPr algn="ctr"/>
            <a:r>
              <a:rPr lang="en-US" b="1" dirty="0">
                <a:latin typeface="Palatino Linotype" panose="02040502050505030304" pitchFamily="18" charset="0"/>
              </a:rPr>
              <a:t>Table 1.  Table shows the various stages of this experiment [1]</a:t>
            </a:r>
          </a:p>
        </p:txBody>
      </p:sp>
      <p:graphicFrame>
        <p:nvGraphicFramePr>
          <p:cNvPr id="2" name="Table 1">
            <a:extLst>
              <a:ext uri="{FF2B5EF4-FFF2-40B4-BE49-F238E27FC236}">
                <a16:creationId xmlns:a16="http://schemas.microsoft.com/office/drawing/2014/main" id="{EC3920E2-4DD2-4263-A749-338084A4F2BA}"/>
              </a:ext>
            </a:extLst>
          </p:cNvPr>
          <p:cNvGraphicFramePr>
            <a:graphicFrameLocks noGrp="1"/>
          </p:cNvGraphicFramePr>
          <p:nvPr>
            <p:extLst>
              <p:ext uri="{D42A27DB-BD31-4B8C-83A1-F6EECF244321}">
                <p14:modId xmlns:p14="http://schemas.microsoft.com/office/powerpoint/2010/main" val="610147819"/>
              </p:ext>
            </p:extLst>
          </p:nvPr>
        </p:nvGraphicFramePr>
        <p:xfrm>
          <a:off x="168994" y="3622060"/>
          <a:ext cx="7441596" cy="2712720"/>
        </p:xfrm>
        <a:graphic>
          <a:graphicData uri="http://schemas.openxmlformats.org/drawingml/2006/table">
            <a:tbl>
              <a:tblPr firstRow="1" bandRow="1">
                <a:tableStyleId>{2D5ABB26-0587-4C30-8999-92F81FD0307C}</a:tableStyleId>
              </a:tblPr>
              <a:tblGrid>
                <a:gridCol w="1554130">
                  <a:extLst>
                    <a:ext uri="{9D8B030D-6E8A-4147-A177-3AD203B41FA5}">
                      <a16:colId xmlns:a16="http://schemas.microsoft.com/office/drawing/2014/main" val="493052573"/>
                    </a:ext>
                  </a:extLst>
                </a:gridCol>
                <a:gridCol w="1484630">
                  <a:extLst>
                    <a:ext uri="{9D8B030D-6E8A-4147-A177-3AD203B41FA5}">
                      <a16:colId xmlns:a16="http://schemas.microsoft.com/office/drawing/2014/main" val="4127404633"/>
                    </a:ext>
                  </a:extLst>
                </a:gridCol>
                <a:gridCol w="1920240">
                  <a:extLst>
                    <a:ext uri="{9D8B030D-6E8A-4147-A177-3AD203B41FA5}">
                      <a16:colId xmlns:a16="http://schemas.microsoft.com/office/drawing/2014/main" val="1554248793"/>
                    </a:ext>
                  </a:extLst>
                </a:gridCol>
                <a:gridCol w="2482596">
                  <a:extLst>
                    <a:ext uri="{9D8B030D-6E8A-4147-A177-3AD203B41FA5}">
                      <a16:colId xmlns:a16="http://schemas.microsoft.com/office/drawing/2014/main" val="2266816469"/>
                    </a:ext>
                  </a:extLst>
                </a:gridCol>
              </a:tblGrid>
              <a:tr h="264501">
                <a:tc>
                  <a:txBody>
                    <a:bodyPr/>
                    <a:lstStyle/>
                    <a:p>
                      <a:pPr algn="ctr"/>
                      <a:endParaRPr lang="en-US" sz="1600" b="1">
                        <a:solidFill>
                          <a:schemeClr val="bg1"/>
                        </a:solidFill>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8FC8"/>
                    </a:solidFill>
                  </a:tcPr>
                </a:tc>
                <a:tc>
                  <a:txBody>
                    <a:bodyPr/>
                    <a:lstStyle/>
                    <a:p>
                      <a:pPr algn="ctr"/>
                      <a:r>
                        <a:rPr lang="en-US" sz="1600" b="1">
                          <a:solidFill>
                            <a:schemeClr val="bg1"/>
                          </a:solidFill>
                          <a:latin typeface="Palatino Linotype" panose="02040502050505030304" pitchFamily="18" charset="0"/>
                        </a:rPr>
                        <a:t>Particle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8FC8"/>
                    </a:solidFill>
                  </a:tcPr>
                </a:tc>
                <a:tc>
                  <a:txBody>
                    <a:bodyPr/>
                    <a:lstStyle/>
                    <a:p>
                      <a:pPr algn="ctr"/>
                      <a:r>
                        <a:rPr lang="en-US" sz="1600" b="1">
                          <a:solidFill>
                            <a:schemeClr val="bg1"/>
                          </a:solidFill>
                          <a:latin typeface="Palatino Linotype" panose="02040502050505030304" pitchFamily="18"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8FC8"/>
                    </a:solidFill>
                  </a:tcPr>
                </a:tc>
                <a:tc>
                  <a:txBody>
                    <a:bodyPr/>
                    <a:lstStyle/>
                    <a:p>
                      <a:pPr algn="ctr"/>
                      <a:r>
                        <a:rPr lang="en-US" sz="1600" b="1">
                          <a:solidFill>
                            <a:schemeClr val="bg1"/>
                          </a:solidFill>
                          <a:latin typeface="Palatino Linotype" panose="02040502050505030304" pitchFamily="18" charset="0"/>
                        </a:rPr>
                        <a:t>Picture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8FC8"/>
                    </a:solidFill>
                  </a:tcPr>
                </a:tc>
                <a:extLst>
                  <a:ext uri="{0D108BD9-81ED-4DB2-BD59-A6C34878D82A}">
                    <a16:rowId xmlns:a16="http://schemas.microsoft.com/office/drawing/2014/main" val="1524468728"/>
                  </a:ext>
                </a:extLst>
              </a:tr>
              <a:tr h="1058005">
                <a:tc>
                  <a:txBody>
                    <a:bodyPr/>
                    <a:lstStyle/>
                    <a:p>
                      <a:pPr algn="ctr"/>
                      <a:r>
                        <a:rPr lang="en-US" sz="1600">
                          <a:latin typeface="Palatino Linotype" panose="02040502050505030304" pitchFamily="18" charset="0"/>
                        </a:rPr>
                        <a:t>Macroscale Manipulation with Chladni Plate 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Palatino Linotype" panose="02040502050505030304" pitchFamily="18" charset="0"/>
                        </a:rPr>
                        <a:t>~750 um (Solder Beads)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Palatino Linotype" panose="02040502050505030304" pitchFamily="18" charset="0"/>
                        </a:rPr>
                        <a:t>~1 kHz – 20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346555"/>
                  </a:ext>
                </a:extLst>
              </a:tr>
              <a:tr h="1058005">
                <a:tc>
                  <a:txBody>
                    <a:bodyPr/>
                    <a:lstStyle/>
                    <a:p>
                      <a:pPr algn="ctr"/>
                      <a:r>
                        <a:rPr lang="en-US" sz="1600">
                          <a:latin typeface="Palatino Linotype" panose="02040502050505030304" pitchFamily="18" charset="0"/>
                        </a:rPr>
                        <a:t>Microscale Manipulation with Microscale Membranes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Palatino Linotype" panose="02040502050505030304" pitchFamily="18" charset="0"/>
                        </a:rPr>
                        <a:t>~50 um (Microbeads)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Palatino Linotype" panose="02040502050505030304" pitchFamily="18" charset="0"/>
                        </a:rPr>
                        <a:t>~10 kHz - 1 MHz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870730"/>
                  </a:ext>
                </a:extLst>
              </a:tr>
            </a:tbl>
          </a:graphicData>
        </a:graphic>
      </p:graphicFrame>
      <p:pic>
        <p:nvPicPr>
          <p:cNvPr id="4" name="Picture 3">
            <a:extLst>
              <a:ext uri="{FF2B5EF4-FFF2-40B4-BE49-F238E27FC236}">
                <a16:creationId xmlns:a16="http://schemas.microsoft.com/office/drawing/2014/main" id="{47BC3EC7-8222-40E4-B5EC-F0945BE50159}"/>
              </a:ext>
            </a:extLst>
          </p:cNvPr>
          <p:cNvPicPr>
            <a:picLocks noChangeAspect="1"/>
          </p:cNvPicPr>
          <p:nvPr/>
        </p:nvPicPr>
        <p:blipFill>
          <a:blip r:embed="rId6"/>
          <a:stretch>
            <a:fillRect/>
          </a:stretch>
        </p:blipFill>
        <p:spPr>
          <a:xfrm>
            <a:off x="5663828" y="4024900"/>
            <a:ext cx="1194278" cy="923330"/>
          </a:xfrm>
          <a:prstGeom prst="rect">
            <a:avLst/>
          </a:prstGeom>
        </p:spPr>
      </p:pic>
      <p:grpSp>
        <p:nvGrpSpPr>
          <p:cNvPr id="17" name="Group 16">
            <a:extLst>
              <a:ext uri="{FF2B5EF4-FFF2-40B4-BE49-F238E27FC236}">
                <a16:creationId xmlns:a16="http://schemas.microsoft.com/office/drawing/2014/main" id="{B7F4C00A-3309-4C5B-A0C0-6E6430D88BFD}"/>
              </a:ext>
            </a:extLst>
          </p:cNvPr>
          <p:cNvGrpSpPr/>
          <p:nvPr/>
        </p:nvGrpSpPr>
        <p:grpSpPr>
          <a:xfrm>
            <a:off x="4295714" y="1247992"/>
            <a:ext cx="4705672" cy="1283232"/>
            <a:chOff x="3050075" y="700429"/>
            <a:chExt cx="6202022" cy="1691285"/>
          </a:xfrm>
        </p:grpSpPr>
        <p:sp>
          <p:nvSpPr>
            <p:cNvPr id="6" name="Rectangle 5">
              <a:extLst>
                <a:ext uri="{FF2B5EF4-FFF2-40B4-BE49-F238E27FC236}">
                  <a16:creationId xmlns:a16="http://schemas.microsoft.com/office/drawing/2014/main" id="{D7CD7995-ACEA-4E33-9C78-052351CC6496}"/>
                </a:ext>
              </a:extLst>
            </p:cNvPr>
            <p:cNvSpPr/>
            <p:nvPr/>
          </p:nvSpPr>
          <p:spPr>
            <a:xfrm>
              <a:off x="3050075" y="1112951"/>
              <a:ext cx="2526800" cy="1278763"/>
            </a:xfrm>
            <a:prstGeom prst="rect">
              <a:avLst/>
            </a:prstGeom>
            <a:solidFill>
              <a:srgbClr val="708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Palatino Linotype" panose="02040502050505030304" pitchFamily="18" charset="0"/>
                </a:rPr>
                <a:t>Macroscale Manipulation with Chladni Plate in Air</a:t>
              </a:r>
            </a:p>
          </p:txBody>
        </p:sp>
        <p:sp>
          <p:nvSpPr>
            <p:cNvPr id="16" name="Rectangle 15">
              <a:extLst>
                <a:ext uri="{FF2B5EF4-FFF2-40B4-BE49-F238E27FC236}">
                  <a16:creationId xmlns:a16="http://schemas.microsoft.com/office/drawing/2014/main" id="{574A3363-686F-4522-83B5-B36F8624F00D}"/>
                </a:ext>
              </a:extLst>
            </p:cNvPr>
            <p:cNvSpPr/>
            <p:nvPr/>
          </p:nvSpPr>
          <p:spPr>
            <a:xfrm>
              <a:off x="6796098" y="1112951"/>
              <a:ext cx="2455999" cy="1278763"/>
            </a:xfrm>
            <a:prstGeom prst="rect">
              <a:avLst/>
            </a:prstGeom>
            <a:solidFill>
              <a:srgbClr val="708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Palatino Linotype" panose="02040502050505030304" pitchFamily="18" charset="0"/>
                </a:rPr>
                <a:t>Microscale Manipulation with Microscale Membranes</a:t>
              </a:r>
            </a:p>
          </p:txBody>
        </p:sp>
        <p:sp>
          <p:nvSpPr>
            <p:cNvPr id="7" name="TextBox 6">
              <a:extLst>
                <a:ext uri="{FF2B5EF4-FFF2-40B4-BE49-F238E27FC236}">
                  <a16:creationId xmlns:a16="http://schemas.microsoft.com/office/drawing/2014/main" id="{685B19B8-8984-4616-8D39-5E77E2B268A3}"/>
                </a:ext>
              </a:extLst>
            </p:cNvPr>
            <p:cNvSpPr txBox="1"/>
            <p:nvPr/>
          </p:nvSpPr>
          <p:spPr>
            <a:xfrm>
              <a:off x="5486822" y="978195"/>
              <a:ext cx="1310144" cy="689598"/>
            </a:xfrm>
            <a:prstGeom prst="rect">
              <a:avLst/>
            </a:prstGeom>
            <a:noFill/>
            <a:ln>
              <a:noFill/>
            </a:ln>
          </p:spPr>
          <p:txBody>
            <a:bodyPr wrap="square" rtlCol="0">
              <a:spAutoFit/>
            </a:bodyPr>
            <a:lstStyle/>
            <a:p>
              <a:pPr algn="ctr"/>
              <a:r>
                <a:rPr lang="en-US" sz="1400">
                  <a:latin typeface="Palatino Linotype" panose="02040502050505030304" pitchFamily="18" charset="0"/>
                </a:rPr>
                <a:t>Control Methods</a:t>
              </a:r>
            </a:p>
          </p:txBody>
        </p:sp>
        <p:cxnSp>
          <p:nvCxnSpPr>
            <p:cNvPr id="9" name="Straight Arrow Connector 8">
              <a:extLst>
                <a:ext uri="{FF2B5EF4-FFF2-40B4-BE49-F238E27FC236}">
                  <a16:creationId xmlns:a16="http://schemas.microsoft.com/office/drawing/2014/main" id="{0CBAEAED-068E-442E-BE3F-F6A58DDFDD98}"/>
                </a:ext>
              </a:extLst>
            </p:cNvPr>
            <p:cNvCxnSpPr>
              <a:cxnSpLocks/>
            </p:cNvCxnSpPr>
            <p:nvPr/>
          </p:nvCxnSpPr>
          <p:spPr>
            <a:xfrm>
              <a:off x="5663828" y="1752332"/>
              <a:ext cx="1045316" cy="0"/>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389279B-1D78-4B39-86DE-3CA46E6130D9}"/>
                </a:ext>
              </a:extLst>
            </p:cNvPr>
            <p:cNvSpPr txBox="1"/>
            <p:nvPr/>
          </p:nvSpPr>
          <p:spPr>
            <a:xfrm>
              <a:off x="3556639" y="700429"/>
              <a:ext cx="1665330" cy="405647"/>
            </a:xfrm>
            <a:prstGeom prst="rect">
              <a:avLst/>
            </a:prstGeom>
            <a:noFill/>
            <a:ln>
              <a:noFill/>
            </a:ln>
          </p:spPr>
          <p:txBody>
            <a:bodyPr wrap="square" rtlCol="0">
              <a:spAutoFit/>
            </a:bodyPr>
            <a:lstStyle/>
            <a:p>
              <a:pPr algn="ctr"/>
              <a:r>
                <a:rPr lang="en-US" sz="1400">
                  <a:latin typeface="Palatino Linotype" panose="02040502050505030304" pitchFamily="18" charset="0"/>
                </a:rPr>
                <a:t>Reproducing</a:t>
              </a:r>
            </a:p>
          </p:txBody>
        </p:sp>
      </p:grpSp>
      <p:pic>
        <p:nvPicPr>
          <p:cNvPr id="19" name="Picture 18">
            <a:extLst>
              <a:ext uri="{FF2B5EF4-FFF2-40B4-BE49-F238E27FC236}">
                <a16:creationId xmlns:a16="http://schemas.microsoft.com/office/drawing/2014/main" id="{125BF04D-7614-449A-BCE0-ABA9258FFB58}"/>
              </a:ext>
            </a:extLst>
          </p:cNvPr>
          <p:cNvPicPr>
            <a:picLocks noChangeAspect="1"/>
          </p:cNvPicPr>
          <p:nvPr/>
        </p:nvPicPr>
        <p:blipFill>
          <a:blip r:embed="rId7"/>
          <a:stretch>
            <a:fillRect/>
          </a:stretch>
        </p:blipFill>
        <p:spPr>
          <a:xfrm>
            <a:off x="5681713" y="5245399"/>
            <a:ext cx="1390254" cy="939201"/>
          </a:xfrm>
          <a:prstGeom prst="rect">
            <a:avLst/>
          </a:prstGeom>
        </p:spPr>
      </p:pic>
      <p:cxnSp>
        <p:nvCxnSpPr>
          <p:cNvPr id="10" name="Straight Arrow Connector 9">
            <a:extLst>
              <a:ext uri="{FF2B5EF4-FFF2-40B4-BE49-F238E27FC236}">
                <a16:creationId xmlns:a16="http://schemas.microsoft.com/office/drawing/2014/main" id="{7FE42230-D0F1-496D-9428-7B12891C637A}"/>
              </a:ext>
            </a:extLst>
          </p:cNvPr>
          <p:cNvCxnSpPr>
            <a:cxnSpLocks/>
            <a:stCxn id="6" idx="3"/>
          </p:cNvCxnSpPr>
          <p:nvPr/>
        </p:nvCxnSpPr>
        <p:spPr>
          <a:xfrm flipV="1">
            <a:off x="6212878" y="2046104"/>
            <a:ext cx="925063"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085C6E4E-1C6A-4696-8398-45DAE1D578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5615751"/>
      </p:ext>
    </p:extLst>
  </p:cSld>
  <p:clrMapOvr>
    <a:masterClrMapping/>
  </p:clrMapOvr>
  <mc:AlternateContent xmlns:mc="http://schemas.openxmlformats.org/markup-compatibility/2006">
    <mc:Choice xmlns:p14="http://schemas.microsoft.com/office/powerpoint/2010/main" Requires="p14">
      <p:transition spd="slow" p14:dur="2000" advTm="43293"/>
    </mc:Choice>
    <mc:Fallback>
      <p:transition spd="slow" advTm="4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3F5E3A-F99A-4F87-80C6-28B730042AA6}"/>
              </a:ext>
            </a:extLst>
          </p:cNvPr>
          <p:cNvSpPr/>
          <p:nvPr/>
        </p:nvSpPr>
        <p:spPr>
          <a:xfrm>
            <a:off x="2273077" y="5761823"/>
            <a:ext cx="4572000" cy="923330"/>
          </a:xfrm>
          <a:prstGeom prst="rect">
            <a:avLst/>
          </a:prstGeom>
        </p:spPr>
        <p:txBody>
          <a:bodyPr>
            <a:spAutoFit/>
          </a:bodyPr>
          <a:lstStyle/>
          <a:p>
            <a:pPr algn="ctr"/>
            <a:r>
              <a:rPr lang="en-US" b="1">
                <a:latin typeface="Palatino Linotype" panose="02040502050505030304" pitchFamily="18" charset="0"/>
              </a:rPr>
              <a:t>Fig. 8. Project phasing</a:t>
            </a:r>
          </a:p>
          <a:p>
            <a:pPr algn="ctr"/>
            <a:br>
              <a:rPr lang="en-US">
                <a:latin typeface="Palatino Linotype" panose="02040502050505030304" pitchFamily="18" charset="0"/>
              </a:rPr>
            </a:br>
            <a:endParaRPr lang="en-US">
              <a:latin typeface="Palatino Linotype" panose="02040502050505030304" pitchFamily="18" charset="0"/>
            </a:endParaRPr>
          </a:p>
        </p:txBody>
      </p:sp>
      <p:sp>
        <p:nvSpPr>
          <p:cNvPr id="3" name="Slide Number Placeholder 2">
            <a:extLst>
              <a:ext uri="{FF2B5EF4-FFF2-40B4-BE49-F238E27FC236}">
                <a16:creationId xmlns:a16="http://schemas.microsoft.com/office/drawing/2014/main" id="{7E40F5EC-DA23-4280-A095-9D3EBF9EA3B1}"/>
              </a:ext>
            </a:extLst>
          </p:cNvPr>
          <p:cNvSpPr>
            <a:spLocks noGrp="1"/>
          </p:cNvSpPr>
          <p:nvPr>
            <p:ph type="sldNum" sz="quarter" idx="12"/>
          </p:nvPr>
        </p:nvSpPr>
        <p:spPr>
          <a:xfrm>
            <a:off x="7086600" y="0"/>
            <a:ext cx="2057400" cy="365125"/>
          </a:xfrm>
        </p:spPr>
        <p:txBody>
          <a:bodyPr/>
          <a:lstStyle/>
          <a:p>
            <a:fld id="{CD6E8413-8B64-46A0-A043-DA7FCA8C4DD3}" type="slidenum">
              <a:rPr lang="en-US" smtClean="0"/>
              <a:t>7</a:t>
            </a:fld>
            <a:endParaRPr lang="en-US"/>
          </a:p>
        </p:txBody>
      </p:sp>
      <p:grpSp>
        <p:nvGrpSpPr>
          <p:cNvPr id="8" name="Group 7">
            <a:extLst>
              <a:ext uri="{FF2B5EF4-FFF2-40B4-BE49-F238E27FC236}">
                <a16:creationId xmlns:a16="http://schemas.microsoft.com/office/drawing/2014/main" id="{A3D66E69-9E5A-4F1B-ACF1-9B5672FAEB47}"/>
              </a:ext>
            </a:extLst>
          </p:cNvPr>
          <p:cNvGrpSpPr/>
          <p:nvPr/>
        </p:nvGrpSpPr>
        <p:grpSpPr>
          <a:xfrm>
            <a:off x="212413" y="1793387"/>
            <a:ext cx="8719174" cy="2377710"/>
            <a:chOff x="3050075" y="700429"/>
            <a:chExt cx="6202022" cy="1691285"/>
          </a:xfrm>
        </p:grpSpPr>
        <p:sp>
          <p:nvSpPr>
            <p:cNvPr id="9" name="Rectangle 8">
              <a:extLst>
                <a:ext uri="{FF2B5EF4-FFF2-40B4-BE49-F238E27FC236}">
                  <a16:creationId xmlns:a16="http://schemas.microsoft.com/office/drawing/2014/main" id="{C11B5A2B-2411-41F6-9F25-F9DE229CCFB8}"/>
                </a:ext>
              </a:extLst>
            </p:cNvPr>
            <p:cNvSpPr/>
            <p:nvPr/>
          </p:nvSpPr>
          <p:spPr>
            <a:xfrm>
              <a:off x="3050075" y="1112951"/>
              <a:ext cx="2526800" cy="1278763"/>
            </a:xfrm>
            <a:prstGeom prst="rect">
              <a:avLst/>
            </a:prstGeom>
            <a:solidFill>
              <a:srgbClr val="708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Palatino Linotype" panose="02040502050505030304" pitchFamily="18" charset="0"/>
                </a:rPr>
                <a:t>Macroscale Manipulation with Chladni Plate in Air</a:t>
              </a:r>
            </a:p>
          </p:txBody>
        </p:sp>
        <p:sp>
          <p:nvSpPr>
            <p:cNvPr id="10" name="Rectangle 9">
              <a:extLst>
                <a:ext uri="{FF2B5EF4-FFF2-40B4-BE49-F238E27FC236}">
                  <a16:creationId xmlns:a16="http://schemas.microsoft.com/office/drawing/2014/main" id="{87D95F3E-3845-47A2-9412-F1646A2B3878}"/>
                </a:ext>
              </a:extLst>
            </p:cNvPr>
            <p:cNvSpPr/>
            <p:nvPr/>
          </p:nvSpPr>
          <p:spPr>
            <a:xfrm>
              <a:off x="6796098" y="1112951"/>
              <a:ext cx="2455999" cy="1278763"/>
            </a:xfrm>
            <a:prstGeom prst="rect">
              <a:avLst/>
            </a:prstGeom>
            <a:solidFill>
              <a:srgbClr val="708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Palatino Linotype" panose="02040502050505030304" pitchFamily="18" charset="0"/>
                </a:rPr>
                <a:t>Microscale Manipulation with Microscale Membranes</a:t>
              </a:r>
            </a:p>
          </p:txBody>
        </p:sp>
        <p:sp>
          <p:nvSpPr>
            <p:cNvPr id="11" name="TextBox 10">
              <a:extLst>
                <a:ext uri="{FF2B5EF4-FFF2-40B4-BE49-F238E27FC236}">
                  <a16:creationId xmlns:a16="http://schemas.microsoft.com/office/drawing/2014/main" id="{AD47CB9D-32C8-4758-9BAF-597AF272610C}"/>
                </a:ext>
              </a:extLst>
            </p:cNvPr>
            <p:cNvSpPr txBox="1"/>
            <p:nvPr/>
          </p:nvSpPr>
          <p:spPr>
            <a:xfrm>
              <a:off x="5486822" y="978195"/>
              <a:ext cx="1310144" cy="689598"/>
            </a:xfrm>
            <a:prstGeom prst="rect">
              <a:avLst/>
            </a:prstGeom>
            <a:noFill/>
          </p:spPr>
          <p:txBody>
            <a:bodyPr wrap="square" rtlCol="0">
              <a:spAutoFit/>
            </a:bodyPr>
            <a:lstStyle/>
            <a:p>
              <a:pPr algn="ctr"/>
              <a:r>
                <a:rPr lang="en-US" sz="2800">
                  <a:latin typeface="Palatino Linotype" panose="02040502050505030304" pitchFamily="18" charset="0"/>
                </a:rPr>
                <a:t>Control Methods</a:t>
              </a:r>
            </a:p>
          </p:txBody>
        </p:sp>
        <p:cxnSp>
          <p:nvCxnSpPr>
            <p:cNvPr id="12" name="Straight Arrow Connector 11">
              <a:extLst>
                <a:ext uri="{FF2B5EF4-FFF2-40B4-BE49-F238E27FC236}">
                  <a16:creationId xmlns:a16="http://schemas.microsoft.com/office/drawing/2014/main" id="{FB5B283E-97D3-4910-A700-4C3C2A3BAEE7}"/>
                </a:ext>
              </a:extLst>
            </p:cNvPr>
            <p:cNvCxnSpPr>
              <a:cxnSpLocks/>
            </p:cNvCxnSpPr>
            <p:nvPr/>
          </p:nvCxnSpPr>
          <p:spPr>
            <a:xfrm>
              <a:off x="5663828" y="1752332"/>
              <a:ext cx="10453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C220A5-147E-4F97-A5AD-1C94ABFBE3DB}"/>
                </a:ext>
              </a:extLst>
            </p:cNvPr>
            <p:cNvSpPr txBox="1"/>
            <p:nvPr/>
          </p:nvSpPr>
          <p:spPr>
            <a:xfrm>
              <a:off x="3556639" y="700429"/>
              <a:ext cx="1665330" cy="372171"/>
            </a:xfrm>
            <a:prstGeom prst="rect">
              <a:avLst/>
            </a:prstGeom>
            <a:noFill/>
          </p:spPr>
          <p:txBody>
            <a:bodyPr wrap="square" rtlCol="0">
              <a:spAutoFit/>
            </a:bodyPr>
            <a:lstStyle/>
            <a:p>
              <a:pPr algn="ctr"/>
              <a:r>
                <a:rPr lang="en-US" sz="2800">
                  <a:latin typeface="Palatino Linotype" panose="02040502050505030304" pitchFamily="18" charset="0"/>
                </a:rPr>
                <a:t>Reproducing</a:t>
              </a:r>
            </a:p>
          </p:txBody>
        </p:sp>
      </p:grpSp>
      <p:sp>
        <p:nvSpPr>
          <p:cNvPr id="5" name="Oval 4">
            <a:extLst>
              <a:ext uri="{FF2B5EF4-FFF2-40B4-BE49-F238E27FC236}">
                <a16:creationId xmlns:a16="http://schemas.microsoft.com/office/drawing/2014/main" id="{3C79B43B-D746-4335-AEF7-6F73C9625262}"/>
              </a:ext>
            </a:extLst>
          </p:cNvPr>
          <p:cNvSpPr/>
          <p:nvPr/>
        </p:nvSpPr>
        <p:spPr>
          <a:xfrm>
            <a:off x="59620" y="1672038"/>
            <a:ext cx="3827364" cy="33332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EAFB757F-87AB-4C73-B358-3A2F959B93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47870109"/>
      </p:ext>
    </p:extLst>
  </p:cSld>
  <p:clrMapOvr>
    <a:masterClrMapping/>
  </p:clrMapOvr>
  <mc:AlternateContent xmlns:mc="http://schemas.openxmlformats.org/markup-compatibility/2006">
    <mc:Choice xmlns:p14="http://schemas.microsoft.com/office/powerpoint/2010/main" Requires="p14">
      <p:transition spd="slow" p14:dur="2000" advTm="6877"/>
    </mc:Choice>
    <mc:Fallback>
      <p:transition spd="slow" advTm="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399" y="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sp>
        <p:nvSpPr>
          <p:cNvPr id="12" name="TextBox 11">
            <a:extLst>
              <a:ext uri="{FF2B5EF4-FFF2-40B4-BE49-F238E27FC236}">
                <a16:creationId xmlns:a16="http://schemas.microsoft.com/office/drawing/2014/main" id="{53F9FCD0-7516-48A1-8178-FBE96685CEDC}"/>
              </a:ext>
            </a:extLst>
          </p:cNvPr>
          <p:cNvSpPr txBox="1"/>
          <p:nvPr/>
        </p:nvSpPr>
        <p:spPr>
          <a:xfrm>
            <a:off x="0" y="6067099"/>
            <a:ext cx="4657078" cy="738664"/>
          </a:xfrm>
          <a:prstGeom prst="rect">
            <a:avLst/>
          </a:prstGeom>
          <a:noFill/>
        </p:spPr>
        <p:txBody>
          <a:bodyPr wrap="square" rtlCol="0">
            <a:spAutoFit/>
          </a:bodyPr>
          <a:lstStyle/>
          <a:p>
            <a:r>
              <a:rPr lang="en-US" sz="700" b="1">
                <a:latin typeface="Palatino Linotype" panose="02040502050505030304" pitchFamily="18" charset="0"/>
              </a:rPr>
              <a:t>References: </a:t>
            </a:r>
          </a:p>
          <a:p>
            <a:r>
              <a:rPr lang="en-US" sz="700">
                <a:latin typeface="Palatino Linotype" panose="02040502050505030304" pitchFamily="18" charset="0"/>
              </a:rPr>
              <a:t>[1] Quan Zhou, </a:t>
            </a:r>
            <a:r>
              <a:rPr lang="en-US" sz="700" err="1">
                <a:latin typeface="Palatino Linotype" panose="02040502050505030304" pitchFamily="18" charset="0"/>
              </a:rPr>
              <a:t>Veikko</a:t>
            </a:r>
            <a:r>
              <a:rPr lang="en-US" sz="700">
                <a:latin typeface="Palatino Linotype" panose="02040502050505030304" pitchFamily="18" charset="0"/>
              </a:rPr>
              <a:t> </a:t>
            </a:r>
            <a:r>
              <a:rPr lang="en-US" sz="700" err="1">
                <a:latin typeface="Palatino Linotype" panose="02040502050505030304" pitchFamily="18" charset="0"/>
              </a:rPr>
              <a:t>Sariola</a:t>
            </a:r>
            <a:r>
              <a:rPr lang="en-US" sz="700">
                <a:latin typeface="Palatino Linotype" panose="02040502050505030304" pitchFamily="18" charset="0"/>
              </a:rPr>
              <a:t>, </a:t>
            </a:r>
            <a:r>
              <a:rPr lang="en-US" sz="700" err="1">
                <a:latin typeface="Palatino Linotype" panose="02040502050505030304" pitchFamily="18" charset="0"/>
              </a:rPr>
              <a:t>Kourosh</a:t>
            </a:r>
            <a:r>
              <a:rPr lang="en-US" sz="700">
                <a:latin typeface="Palatino Linotype" panose="02040502050505030304" pitchFamily="18" charset="0"/>
              </a:rPr>
              <a:t> </a:t>
            </a:r>
            <a:r>
              <a:rPr lang="en-US" sz="700" err="1">
                <a:latin typeface="Palatino Linotype" panose="02040502050505030304" pitchFamily="18" charset="0"/>
              </a:rPr>
              <a:t>Latifi</a:t>
            </a:r>
            <a:r>
              <a:rPr lang="en-US" sz="700">
                <a:latin typeface="Palatino Linotype" panose="02040502050505030304" pitchFamily="18" charset="0"/>
              </a:rPr>
              <a:t>, and Ville </a:t>
            </a:r>
            <a:r>
              <a:rPr lang="en-US" sz="700" err="1">
                <a:latin typeface="Palatino Linotype" panose="02040502050505030304" pitchFamily="18" charset="0"/>
              </a:rPr>
              <a:t>Liimatainen</a:t>
            </a:r>
            <a:r>
              <a:rPr lang="en-US" sz="700">
                <a:latin typeface="Palatino Linotype" panose="02040502050505030304" pitchFamily="18" charset="0"/>
              </a:rPr>
              <a:t>.  Controlling the motion of multiple objects on a </a:t>
            </a:r>
            <a:r>
              <a:rPr lang="en-US" sz="700" err="1">
                <a:latin typeface="Palatino Linotype" panose="02040502050505030304" pitchFamily="18" charset="0"/>
              </a:rPr>
              <a:t>chladni</a:t>
            </a:r>
            <a:r>
              <a:rPr lang="en-US" sz="700">
                <a:latin typeface="Palatino Linotype" panose="02040502050505030304" pitchFamily="18" charset="0"/>
              </a:rPr>
              <a:t> plate. Nature communications, 7:12764, 09 2016</a:t>
            </a:r>
          </a:p>
          <a:p>
            <a:r>
              <a:rPr lang="en-US" sz="700">
                <a:latin typeface="Palatino Linotype" panose="02040502050505030304" pitchFamily="18" charset="0"/>
              </a:rPr>
              <a:t>.com/2017/02/19/one-cent-lab-on-a-chip-can-detect-cancer-and-infections . Accessed:  2020-11-24.</a:t>
            </a:r>
          </a:p>
          <a:p>
            <a:r>
              <a:rPr lang="en-US" sz="700">
                <a:latin typeface="Palatino Linotype" panose="02040502050505030304" pitchFamily="18" charset="0"/>
              </a:rPr>
              <a:t>[4] Chladni </a:t>
            </a:r>
            <a:r>
              <a:rPr lang="en-US" sz="700" err="1">
                <a:latin typeface="Palatino Linotype" panose="02040502050505030304" pitchFamily="18" charset="0"/>
              </a:rPr>
              <a:t>Plates.https</a:t>
            </a:r>
            <a:r>
              <a:rPr lang="en-US" sz="700">
                <a:latin typeface="Palatino Linotype" panose="02040502050505030304" pitchFamily="18" charset="0"/>
              </a:rPr>
              <a:t>://www.pasco.com/products/lab-apparatus/waves-and-sound/ripple-tank-and-standing-waves/wa-9607 </a:t>
            </a:r>
          </a:p>
        </p:txBody>
      </p:sp>
      <p:sp>
        <p:nvSpPr>
          <p:cNvPr id="18" name="Rectangle 17">
            <a:extLst>
              <a:ext uri="{FF2B5EF4-FFF2-40B4-BE49-F238E27FC236}">
                <a16:creationId xmlns:a16="http://schemas.microsoft.com/office/drawing/2014/main" id="{7077773D-CDD7-4ED1-97C6-8B2A9425361D}"/>
              </a:ext>
            </a:extLst>
          </p:cNvPr>
          <p:cNvSpPr/>
          <p:nvPr/>
        </p:nvSpPr>
        <p:spPr>
          <a:xfrm>
            <a:off x="4572000" y="3259966"/>
            <a:ext cx="4572000" cy="1200329"/>
          </a:xfrm>
          <a:prstGeom prst="rect">
            <a:avLst/>
          </a:prstGeom>
        </p:spPr>
        <p:txBody>
          <a:bodyPr wrap="square">
            <a:spAutoFit/>
          </a:bodyPr>
          <a:lstStyle/>
          <a:p>
            <a:pPr algn="ctr"/>
            <a:r>
              <a:rPr lang="en-US" b="1" dirty="0">
                <a:latin typeface="Palatino Linotype" panose="02040502050505030304" pitchFamily="18" charset="0"/>
              </a:rPr>
              <a:t>Fig. 9.  Macroscale manipulation with Chladni plate in air experimental setup</a:t>
            </a:r>
          </a:p>
          <a:p>
            <a:pPr algn="ctr"/>
            <a:br>
              <a:rPr lang="en-US" dirty="0">
                <a:latin typeface="Palatino Linotype" panose="02040502050505030304" pitchFamily="18" charset="0"/>
              </a:rPr>
            </a:br>
            <a:endParaRPr lang="en-US" dirty="0">
              <a:latin typeface="Palatino Linotype" panose="02040502050505030304" pitchFamily="18" charset="0"/>
            </a:endParaRPr>
          </a:p>
        </p:txBody>
      </p:sp>
      <p:sp>
        <p:nvSpPr>
          <p:cNvPr id="21" name="TextBox 20">
            <a:extLst>
              <a:ext uri="{FF2B5EF4-FFF2-40B4-BE49-F238E27FC236}">
                <a16:creationId xmlns:a16="http://schemas.microsoft.com/office/drawing/2014/main" id="{62780900-07A5-4727-9A0C-85C5B9EFCA20}"/>
              </a:ext>
            </a:extLst>
          </p:cNvPr>
          <p:cNvSpPr txBox="1"/>
          <p:nvPr/>
        </p:nvSpPr>
        <p:spPr>
          <a:xfrm>
            <a:off x="609600" y="609600"/>
            <a:ext cx="4317982" cy="3570208"/>
          </a:xfrm>
          <a:prstGeom prst="rect">
            <a:avLst/>
          </a:prstGeom>
          <a:noFill/>
        </p:spPr>
        <p:txBody>
          <a:bodyPr wrap="square" rtlCol="0">
            <a:spAutoFit/>
          </a:bodyPr>
          <a:lstStyle/>
          <a:p>
            <a:r>
              <a:rPr lang="fr-FR" sz="2800" b="1" dirty="0" err="1">
                <a:latin typeface="Palatino Linotype" panose="02040502050505030304" pitchFamily="18" charset="0"/>
              </a:rPr>
              <a:t>Macroscale</a:t>
            </a:r>
            <a:r>
              <a:rPr lang="fr-FR" sz="2800" b="1" dirty="0">
                <a:latin typeface="Palatino Linotype" panose="02040502050505030304" pitchFamily="18" charset="0"/>
              </a:rPr>
              <a:t> </a:t>
            </a:r>
            <a:r>
              <a:rPr lang="en-US" sz="2800" b="1" dirty="0">
                <a:latin typeface="Palatino Linotype" panose="02040502050505030304" pitchFamily="18" charset="0"/>
              </a:rPr>
              <a:t>Experiment</a:t>
            </a:r>
          </a:p>
          <a:p>
            <a:endParaRPr lang="fr-FR" sz="2000" b="1" dirty="0">
              <a:latin typeface="Palatino Linotype" panose="02040502050505030304" pitchFamily="18" charset="0"/>
            </a:endParaRPr>
          </a:p>
          <a:p>
            <a:pPr marL="285750" indent="-285750">
              <a:buFont typeface="Arial" panose="020B0604020202020204" pitchFamily="34" charset="0"/>
              <a:buChar char="•"/>
            </a:pPr>
            <a:r>
              <a:rPr lang="en-US" sz="2000" dirty="0">
                <a:latin typeface="Palatino Linotype" panose="02040502050505030304" pitchFamily="18" charset="0"/>
              </a:rPr>
              <a:t>Random frequencies from Fig. 4 were played via MATLAB-controlled signal generator to drive a piezoelectric actuator and a 50mm square Chladni plate.</a:t>
            </a:r>
          </a:p>
          <a:p>
            <a:pPr marL="285750" indent="-285750">
              <a:buFont typeface="Arial" panose="020B0604020202020204" pitchFamily="34" charset="0"/>
              <a:buChar char="•"/>
            </a:pPr>
            <a:r>
              <a:rPr lang="en-US" sz="2000" dirty="0">
                <a:latin typeface="Palatino Linotype" panose="02040502050505030304" pitchFamily="18" charset="0"/>
              </a:rPr>
              <a:t>Images were acquired concurrently using a USB microscope.</a:t>
            </a:r>
          </a:p>
          <a:p>
            <a:endParaRPr lang="en-US" dirty="0">
              <a:latin typeface="Palatino Linotype" panose="02040502050505030304" pitchFamily="18" charset="0"/>
            </a:endParaRPr>
          </a:p>
        </p:txBody>
      </p:sp>
      <p:sp>
        <p:nvSpPr>
          <p:cNvPr id="25" name="Rectangle 24">
            <a:extLst>
              <a:ext uri="{FF2B5EF4-FFF2-40B4-BE49-F238E27FC236}">
                <a16:creationId xmlns:a16="http://schemas.microsoft.com/office/drawing/2014/main" id="{956B5AFF-C0E5-4B96-8B43-C70446C29325}"/>
              </a:ext>
            </a:extLst>
          </p:cNvPr>
          <p:cNvSpPr/>
          <p:nvPr/>
        </p:nvSpPr>
        <p:spPr>
          <a:xfrm>
            <a:off x="5952203" y="4255036"/>
            <a:ext cx="2483543" cy="923330"/>
          </a:xfrm>
          <a:prstGeom prst="rect">
            <a:avLst/>
          </a:prstGeom>
        </p:spPr>
        <p:txBody>
          <a:bodyPr wrap="square">
            <a:spAutoFit/>
          </a:bodyPr>
          <a:lstStyle/>
          <a:p>
            <a:pPr algn="ctr"/>
            <a:r>
              <a:rPr lang="en-US" b="1" dirty="0">
                <a:latin typeface="Palatino Linotype" panose="02040502050505030304" pitchFamily="18" charset="0"/>
              </a:rPr>
              <a:t>Fig. 10. Picture of Chladni figure developed at 3951 Hz</a:t>
            </a:r>
          </a:p>
        </p:txBody>
      </p:sp>
      <p:pic>
        <p:nvPicPr>
          <p:cNvPr id="2" name="Picture 1">
            <a:extLst>
              <a:ext uri="{FF2B5EF4-FFF2-40B4-BE49-F238E27FC236}">
                <a16:creationId xmlns:a16="http://schemas.microsoft.com/office/drawing/2014/main" id="{B928321E-90EB-4A06-8013-B380A694AD35}"/>
              </a:ext>
            </a:extLst>
          </p:cNvPr>
          <p:cNvPicPr>
            <a:picLocks noChangeAspect="1"/>
          </p:cNvPicPr>
          <p:nvPr/>
        </p:nvPicPr>
        <p:blipFill>
          <a:blip r:embed="rId6"/>
          <a:stretch>
            <a:fillRect/>
          </a:stretch>
        </p:blipFill>
        <p:spPr>
          <a:xfrm>
            <a:off x="4927582" y="185846"/>
            <a:ext cx="4034571" cy="3022463"/>
          </a:xfrm>
          <a:prstGeom prst="rect">
            <a:avLst/>
          </a:prstGeom>
        </p:spPr>
      </p:pic>
      <p:pic>
        <p:nvPicPr>
          <p:cNvPr id="4" name="Picture 3">
            <a:extLst>
              <a:ext uri="{FF2B5EF4-FFF2-40B4-BE49-F238E27FC236}">
                <a16:creationId xmlns:a16="http://schemas.microsoft.com/office/drawing/2014/main" id="{7EED85AE-4E94-47B2-AB2A-D3D6FB645C87}"/>
              </a:ext>
            </a:extLst>
          </p:cNvPr>
          <p:cNvPicPr>
            <a:picLocks noChangeAspect="1"/>
          </p:cNvPicPr>
          <p:nvPr/>
        </p:nvPicPr>
        <p:blipFill>
          <a:blip r:embed="rId7"/>
          <a:stretch>
            <a:fillRect/>
          </a:stretch>
        </p:blipFill>
        <p:spPr>
          <a:xfrm>
            <a:off x="708253" y="3930868"/>
            <a:ext cx="5145298" cy="2038330"/>
          </a:xfrm>
          <a:prstGeom prst="rect">
            <a:avLst/>
          </a:prstGeom>
        </p:spPr>
      </p:pic>
      <p:pic>
        <p:nvPicPr>
          <p:cNvPr id="7" name="Audio 6">
            <a:hlinkClick r:id="" action="ppaction://media"/>
            <a:extLst>
              <a:ext uri="{FF2B5EF4-FFF2-40B4-BE49-F238E27FC236}">
                <a16:creationId xmlns:a16="http://schemas.microsoft.com/office/drawing/2014/main" id="{C5E3A7D5-1C48-4942-A16F-CD5E9D05C4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7483562"/>
      </p:ext>
    </p:extLst>
  </p:cSld>
  <p:clrMapOvr>
    <a:masterClrMapping/>
  </p:clrMapOvr>
  <mc:AlternateContent xmlns:mc="http://schemas.openxmlformats.org/markup-compatibility/2006">
    <mc:Choice xmlns:p14="http://schemas.microsoft.com/office/powerpoint/2010/main" Requires="p14">
      <p:transition spd="slow" p14:dur="2000" advTm="47809"/>
    </mc:Choice>
    <mc:Fallback>
      <p:transition spd="slow" advTm="4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5" name="Slide Number Placeholder 5"/>
          <p:cNvSpPr>
            <a:spLocks noGrp="1"/>
          </p:cNvSpPr>
          <p:nvPr>
            <p:ph type="sldNum" sz="quarter" idx="12"/>
          </p:nvPr>
        </p:nvSpPr>
        <p:spPr>
          <a:xfrm>
            <a:off x="7010400" y="9569"/>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sp>
        <p:nvSpPr>
          <p:cNvPr id="21" name="TextBox 20">
            <a:extLst>
              <a:ext uri="{FF2B5EF4-FFF2-40B4-BE49-F238E27FC236}">
                <a16:creationId xmlns:a16="http://schemas.microsoft.com/office/drawing/2014/main" id="{62780900-07A5-4727-9A0C-85C5B9EFCA20}"/>
              </a:ext>
            </a:extLst>
          </p:cNvPr>
          <p:cNvSpPr txBox="1"/>
          <p:nvPr/>
        </p:nvSpPr>
        <p:spPr>
          <a:xfrm>
            <a:off x="609600" y="609600"/>
            <a:ext cx="8534400" cy="523220"/>
          </a:xfrm>
          <a:prstGeom prst="rect">
            <a:avLst/>
          </a:prstGeom>
          <a:noFill/>
        </p:spPr>
        <p:txBody>
          <a:bodyPr wrap="square" rtlCol="0">
            <a:spAutoFit/>
          </a:bodyPr>
          <a:lstStyle/>
          <a:p>
            <a:r>
              <a:rPr lang="fr-FR" sz="2800" b="1" dirty="0" err="1">
                <a:latin typeface="Palatino Linotype" panose="02040502050505030304" pitchFamily="18" charset="0"/>
              </a:rPr>
              <a:t>Macroscale</a:t>
            </a:r>
            <a:r>
              <a:rPr lang="fr-FR" sz="2800" b="1" dirty="0">
                <a:latin typeface="Palatino Linotype" panose="02040502050505030304" pitchFamily="18" charset="0"/>
              </a:rPr>
              <a:t> </a:t>
            </a:r>
            <a:r>
              <a:rPr lang="fr-FR" sz="2800" b="1" dirty="0" err="1">
                <a:latin typeface="Palatino Linotype" panose="02040502050505030304" pitchFamily="18" charset="0"/>
              </a:rPr>
              <a:t>Experiment</a:t>
            </a:r>
            <a:r>
              <a:rPr lang="fr-FR" sz="2800" b="1" dirty="0">
                <a:latin typeface="Palatino Linotype" panose="02040502050505030304" pitchFamily="18" charset="0"/>
              </a:rPr>
              <a:t> – </a:t>
            </a:r>
            <a:r>
              <a:rPr lang="en-US" sz="2800" b="1" dirty="0">
                <a:latin typeface="Palatino Linotype" panose="02040502050505030304" pitchFamily="18" charset="0"/>
              </a:rPr>
              <a:t>Displacement</a:t>
            </a:r>
            <a:r>
              <a:rPr lang="fr-FR" sz="2800" b="1" dirty="0">
                <a:latin typeface="Palatino Linotype" panose="02040502050505030304" pitchFamily="18" charset="0"/>
              </a:rPr>
              <a:t> </a:t>
            </a:r>
            <a:r>
              <a:rPr lang="en-US" sz="2800" b="1" dirty="0">
                <a:latin typeface="Palatino Linotype" panose="02040502050505030304" pitchFamily="18" charset="0"/>
              </a:rPr>
              <a:t>Maps</a:t>
            </a:r>
          </a:p>
        </p:txBody>
      </p:sp>
      <p:graphicFrame>
        <p:nvGraphicFramePr>
          <p:cNvPr id="6" name="Table 5">
            <a:extLst>
              <a:ext uri="{FF2B5EF4-FFF2-40B4-BE49-F238E27FC236}">
                <a16:creationId xmlns:a16="http://schemas.microsoft.com/office/drawing/2014/main" id="{1D1AEBBB-E70E-4556-A190-883556C61DC1}"/>
              </a:ext>
            </a:extLst>
          </p:cNvPr>
          <p:cNvGraphicFramePr>
            <a:graphicFrameLocks noGrp="1"/>
          </p:cNvGraphicFramePr>
          <p:nvPr>
            <p:extLst>
              <p:ext uri="{D42A27DB-BD31-4B8C-83A1-F6EECF244321}">
                <p14:modId xmlns:p14="http://schemas.microsoft.com/office/powerpoint/2010/main" val="4103021226"/>
              </p:ext>
            </p:extLst>
          </p:nvPr>
        </p:nvGraphicFramePr>
        <p:xfrm>
          <a:off x="1488559" y="1477223"/>
          <a:ext cx="7466868" cy="416560"/>
        </p:xfrm>
        <a:graphic>
          <a:graphicData uri="http://schemas.openxmlformats.org/drawingml/2006/table">
            <a:tbl>
              <a:tblPr/>
              <a:tblGrid>
                <a:gridCol w="1244478">
                  <a:extLst>
                    <a:ext uri="{9D8B030D-6E8A-4147-A177-3AD203B41FA5}">
                      <a16:colId xmlns:a16="http://schemas.microsoft.com/office/drawing/2014/main" val="1872511473"/>
                    </a:ext>
                  </a:extLst>
                </a:gridCol>
                <a:gridCol w="1244478">
                  <a:extLst>
                    <a:ext uri="{9D8B030D-6E8A-4147-A177-3AD203B41FA5}">
                      <a16:colId xmlns:a16="http://schemas.microsoft.com/office/drawing/2014/main" val="34955697"/>
                    </a:ext>
                  </a:extLst>
                </a:gridCol>
                <a:gridCol w="1244478">
                  <a:extLst>
                    <a:ext uri="{9D8B030D-6E8A-4147-A177-3AD203B41FA5}">
                      <a16:colId xmlns:a16="http://schemas.microsoft.com/office/drawing/2014/main" val="338690517"/>
                    </a:ext>
                  </a:extLst>
                </a:gridCol>
                <a:gridCol w="1244478">
                  <a:extLst>
                    <a:ext uri="{9D8B030D-6E8A-4147-A177-3AD203B41FA5}">
                      <a16:colId xmlns:a16="http://schemas.microsoft.com/office/drawing/2014/main" val="599372900"/>
                    </a:ext>
                  </a:extLst>
                </a:gridCol>
                <a:gridCol w="1244478">
                  <a:extLst>
                    <a:ext uri="{9D8B030D-6E8A-4147-A177-3AD203B41FA5}">
                      <a16:colId xmlns:a16="http://schemas.microsoft.com/office/drawing/2014/main" val="344542925"/>
                    </a:ext>
                  </a:extLst>
                </a:gridCol>
                <a:gridCol w="1244478">
                  <a:extLst>
                    <a:ext uri="{9D8B030D-6E8A-4147-A177-3AD203B41FA5}">
                      <a16:colId xmlns:a16="http://schemas.microsoft.com/office/drawing/2014/main" val="4063694205"/>
                    </a:ext>
                  </a:extLst>
                </a:gridCol>
              </a:tblGrid>
              <a:tr h="311750">
                <a:tc>
                  <a:txBody>
                    <a:bodyPr/>
                    <a:lstStyle/>
                    <a:p>
                      <a:pPr algn="ctr" rtl="0" fontAlgn="t">
                        <a:spcBef>
                          <a:spcPts val="0"/>
                        </a:spcBef>
                        <a:spcAft>
                          <a:spcPts val="0"/>
                        </a:spcAft>
                      </a:pPr>
                      <a:r>
                        <a:rPr lang="en-US" sz="1900" b="0" i="0" u="none" strike="noStrike">
                          <a:solidFill>
                            <a:schemeClr val="bg1"/>
                          </a:solidFill>
                          <a:effectLst/>
                          <a:latin typeface="Palatino Linotype" panose="02040502050505030304" pitchFamily="18" charset="0"/>
                        </a:rPr>
                        <a:t>1245 Hz</a:t>
                      </a: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900" b="0" i="0" u="none" strike="noStrike">
                          <a:solidFill>
                            <a:schemeClr val="bg1"/>
                          </a:solidFill>
                          <a:effectLst/>
                          <a:latin typeface="Palatino Linotype" panose="02040502050505030304" pitchFamily="18" charset="0"/>
                        </a:rPr>
                        <a:t>1976 Hz</a:t>
                      </a: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900" b="0" i="0" u="none" strike="noStrike">
                          <a:solidFill>
                            <a:schemeClr val="bg1"/>
                          </a:solidFill>
                          <a:effectLst/>
                          <a:latin typeface="Palatino Linotype" panose="02040502050505030304" pitchFamily="18" charset="0"/>
                        </a:rPr>
                        <a:t>3951 Hz</a:t>
                      </a: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900" b="0" i="0" u="none" strike="noStrike">
                          <a:solidFill>
                            <a:schemeClr val="bg1"/>
                          </a:solidFill>
                          <a:effectLst/>
                          <a:latin typeface="Palatino Linotype" panose="02040502050505030304" pitchFamily="18" charset="0"/>
                        </a:rPr>
                        <a:t>7902 Hz</a:t>
                      </a: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900" b="0" i="0" u="none" strike="noStrike">
                          <a:solidFill>
                            <a:schemeClr val="bg1"/>
                          </a:solidFill>
                          <a:effectLst/>
                          <a:latin typeface="Palatino Linotype" panose="02040502050505030304" pitchFamily="18" charset="0"/>
                        </a:rPr>
                        <a:t>11175 Hz</a:t>
                      </a: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tc>
                  <a:txBody>
                    <a:bodyPr/>
                    <a:lstStyle/>
                    <a:p>
                      <a:pPr algn="ctr" rtl="0" fontAlgn="t">
                        <a:spcBef>
                          <a:spcPts val="0"/>
                        </a:spcBef>
                        <a:spcAft>
                          <a:spcPts val="0"/>
                        </a:spcAft>
                      </a:pPr>
                      <a:r>
                        <a:rPr lang="en-US" sz="1900" b="0" i="0" u="none" strike="noStrike" dirty="0">
                          <a:solidFill>
                            <a:schemeClr val="bg1"/>
                          </a:solidFill>
                          <a:effectLst/>
                          <a:latin typeface="Palatino Linotype" panose="02040502050505030304" pitchFamily="18" charset="0"/>
                        </a:rPr>
                        <a:t>19912 Hz</a:t>
                      </a:r>
                      <a:endParaRPr lang="en-US" dirty="0">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621057939"/>
                  </a:ext>
                </a:extLst>
              </a:tr>
            </a:tbl>
          </a:graphicData>
        </a:graphic>
      </p:graphicFrame>
      <p:pic>
        <p:nvPicPr>
          <p:cNvPr id="11266" name="Picture 2" descr="https://lh4.googleusercontent.com/9gcXAWllxJSk2lTCGxtvQpTI6wW9NOqhVBKR7OjdFxVKqq2QHKLjY7Eif_RyduNrNP3EL0stTGccDdU5kBLosTjEVChXpyCKMzQeqqosWWJ68O9jLt4t_TwW4l65xnJLGf9m80g3MfU">
            <a:extLst>
              <a:ext uri="{FF2B5EF4-FFF2-40B4-BE49-F238E27FC236}">
                <a16:creationId xmlns:a16="http://schemas.microsoft.com/office/drawing/2014/main" id="{07495628-07B1-472B-ABDA-16B400FE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889211"/>
            <a:ext cx="7583825" cy="37971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3591FA0-7267-43D0-B65F-8ECA4BE6B64E}"/>
              </a:ext>
            </a:extLst>
          </p:cNvPr>
          <p:cNvSpPr/>
          <p:nvPr/>
        </p:nvSpPr>
        <p:spPr>
          <a:xfrm>
            <a:off x="1571409" y="5934670"/>
            <a:ext cx="5438991" cy="954107"/>
          </a:xfrm>
          <a:prstGeom prst="rect">
            <a:avLst/>
          </a:prstGeom>
        </p:spPr>
        <p:txBody>
          <a:bodyPr wrap="square">
            <a:spAutoFit/>
          </a:bodyPr>
          <a:lstStyle/>
          <a:p>
            <a:pPr algn="ctr"/>
            <a:r>
              <a:rPr lang="en-US" sz="2000" b="1" dirty="0">
                <a:latin typeface="Palatino Linotype" panose="02040502050505030304" pitchFamily="18" charset="0"/>
              </a:rPr>
              <a:t>Table 2. </a:t>
            </a:r>
            <a:r>
              <a:rPr lang="en-US" b="1" dirty="0">
                <a:latin typeface="Palatino Linotype" panose="02040502050505030304" pitchFamily="18" charset="0"/>
              </a:rPr>
              <a:t>Images</a:t>
            </a:r>
            <a:r>
              <a:rPr lang="en-US" sz="2000" b="1" dirty="0">
                <a:latin typeface="Palatino Linotype" panose="02040502050505030304" pitchFamily="18" charset="0"/>
              </a:rPr>
              <a:t> Acquired and Post-Processed</a:t>
            </a:r>
          </a:p>
          <a:p>
            <a:pPr algn="ctr"/>
            <a:br>
              <a:rPr lang="en-US" dirty="0">
                <a:latin typeface="Palatino Linotype" panose="02040502050505030304" pitchFamily="18" charset="0"/>
              </a:rPr>
            </a:br>
            <a:endParaRPr lang="en-US" dirty="0">
              <a:latin typeface="Palatino Linotype" panose="02040502050505030304" pitchFamily="18" charset="0"/>
            </a:endParaRPr>
          </a:p>
        </p:txBody>
      </p:sp>
      <p:graphicFrame>
        <p:nvGraphicFramePr>
          <p:cNvPr id="10" name="Table 9">
            <a:extLst>
              <a:ext uri="{FF2B5EF4-FFF2-40B4-BE49-F238E27FC236}">
                <a16:creationId xmlns:a16="http://schemas.microsoft.com/office/drawing/2014/main" id="{0243D9A8-6B2D-44E0-BD79-3F39B0A4CF6D}"/>
              </a:ext>
            </a:extLst>
          </p:cNvPr>
          <p:cNvGraphicFramePr>
            <a:graphicFrameLocks noGrp="1"/>
          </p:cNvGraphicFramePr>
          <p:nvPr>
            <p:extLst>
              <p:ext uri="{D42A27DB-BD31-4B8C-83A1-F6EECF244321}">
                <p14:modId xmlns:p14="http://schemas.microsoft.com/office/powerpoint/2010/main" val="2874127665"/>
              </p:ext>
            </p:extLst>
          </p:nvPr>
        </p:nvGraphicFramePr>
        <p:xfrm>
          <a:off x="0" y="1477223"/>
          <a:ext cx="1488559" cy="4209166"/>
        </p:xfrm>
        <a:graphic>
          <a:graphicData uri="http://schemas.openxmlformats.org/drawingml/2006/table">
            <a:tbl>
              <a:tblPr/>
              <a:tblGrid>
                <a:gridCol w="1488559">
                  <a:extLst>
                    <a:ext uri="{9D8B030D-6E8A-4147-A177-3AD203B41FA5}">
                      <a16:colId xmlns:a16="http://schemas.microsoft.com/office/drawing/2014/main" val="1872511473"/>
                    </a:ext>
                  </a:extLst>
                </a:gridCol>
              </a:tblGrid>
              <a:tr h="404829">
                <a:tc>
                  <a:txBody>
                    <a:bodyPr/>
                    <a:lstStyle/>
                    <a:p>
                      <a:pPr algn="ctr" rtl="0" fontAlgn="t">
                        <a:spcBef>
                          <a:spcPts val="0"/>
                        </a:spcBef>
                        <a:spcAft>
                          <a:spcPts val="0"/>
                        </a:spcAft>
                      </a:pPr>
                      <a:endParaRPr lang="en-US">
                        <a:solidFill>
                          <a:schemeClr val="bg1"/>
                        </a:solidFill>
                        <a:effectLst/>
                        <a:latin typeface="Palatino Linotype" panose="02040502050505030304" pitchFamily="18" charset="0"/>
                      </a:endParaRPr>
                    </a:p>
                  </a:txBody>
                  <a:tcPr marL="63500" marR="63500" marT="63500" marB="635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621057939"/>
                  </a:ext>
                </a:extLst>
              </a:tr>
              <a:tr h="120268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b="1" dirty="0">
                          <a:solidFill>
                            <a:srgbClr val="FCFBF2"/>
                          </a:solidFill>
                          <a:latin typeface="Palatino Linotype" panose="02040502050505030304" pitchFamily="18" charset="0"/>
                        </a:rPr>
                        <a:t>(a) Grayscale Images</a:t>
                      </a: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639432483"/>
                  </a:ext>
                </a:extLst>
              </a:tr>
              <a:tr h="131874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b="1" dirty="0">
                          <a:solidFill>
                            <a:srgbClr val="FCFBF2"/>
                          </a:solidFill>
                          <a:latin typeface="Palatino Linotype" panose="02040502050505030304" pitchFamily="18" charset="0"/>
                        </a:rPr>
                        <a:t>(b) Object Identified Particles</a:t>
                      </a: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409750386"/>
                  </a:ext>
                </a:extLst>
              </a:tr>
              <a:tr h="1282916">
                <a:tc>
                  <a:txBody>
                    <a:bodyPr/>
                    <a:lstStyle/>
                    <a:p>
                      <a:pPr algn="ctr"/>
                      <a:r>
                        <a:rPr lang="en-US" sz="1600" b="1" dirty="0">
                          <a:solidFill>
                            <a:srgbClr val="FCFBF2"/>
                          </a:solidFill>
                          <a:latin typeface="Palatino Linotype" panose="02040502050505030304" pitchFamily="18" charset="0"/>
                        </a:rPr>
                        <a:t>(c) Displacement Maps</a:t>
                      </a:r>
                    </a:p>
                    <a:p>
                      <a:pPr algn="ctr" rtl="0" fontAlgn="t">
                        <a:spcBef>
                          <a:spcPts val="0"/>
                        </a:spcBef>
                        <a:spcAft>
                          <a:spcPts val="0"/>
                        </a:spcAft>
                      </a:pPr>
                      <a:endParaRPr lang="en-US" sz="1600" dirty="0">
                        <a:solidFill>
                          <a:srgbClr val="FCFBF2"/>
                        </a:solidFill>
                        <a:effectLst/>
                        <a:latin typeface="Palatino Linotype" panose="02040502050505030304" pitchFamily="18" charset="0"/>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8FC8"/>
                    </a:solidFill>
                  </a:tcPr>
                </a:tc>
                <a:extLst>
                  <a:ext uri="{0D108BD9-81ED-4DB2-BD59-A6C34878D82A}">
                    <a16:rowId xmlns:a16="http://schemas.microsoft.com/office/drawing/2014/main" val="2056380155"/>
                  </a:ext>
                </a:extLst>
              </a:tr>
            </a:tbl>
          </a:graphicData>
        </a:graphic>
      </p:graphicFrame>
      <p:pic>
        <p:nvPicPr>
          <p:cNvPr id="2" name="Audio 1">
            <a:hlinkClick r:id="" action="ppaction://media"/>
            <a:extLst>
              <a:ext uri="{FF2B5EF4-FFF2-40B4-BE49-F238E27FC236}">
                <a16:creationId xmlns:a16="http://schemas.microsoft.com/office/drawing/2014/main" id="{906BFE59-F5F0-42ED-95AF-95A287CF99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43415141"/>
      </p:ext>
    </p:extLst>
  </p:cSld>
  <p:clrMapOvr>
    <a:masterClrMapping/>
  </p:clrMapOvr>
  <mc:AlternateContent xmlns:mc="http://schemas.openxmlformats.org/markup-compatibility/2006">
    <mc:Choice xmlns:p14="http://schemas.microsoft.com/office/powerpoint/2010/main" Requires="p14">
      <p:transition spd="slow" p14:dur="2000" advTm="56954"/>
    </mc:Choice>
    <mc:Fallback>
      <p:transition spd="slow" advTm="5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3341</TotalTime>
  <Words>1682</Words>
  <Application>Microsoft Office PowerPoint</Application>
  <PresentationFormat>On-screen Show (4:3)</PresentationFormat>
  <Paragraphs>194</Paragraphs>
  <Slides>20</Slides>
  <Notes>6</Notes>
  <HiddenSlides>0</HiddenSlides>
  <MMClips>20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Palatino Linotype</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Lillian Usadi</cp:lastModifiedBy>
  <cp:revision>95</cp:revision>
  <dcterms:created xsi:type="dcterms:W3CDTF">2017-05-27T02:37:01Z</dcterms:created>
  <dcterms:modified xsi:type="dcterms:W3CDTF">2021-04-13T20:48:21Z</dcterms:modified>
</cp:coreProperties>
</file>