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64" r:id="rId4"/>
    <p:sldId id="275" r:id="rId5"/>
    <p:sldId id="276" r:id="rId6"/>
    <p:sldId id="266" r:id="rId7"/>
    <p:sldId id="281" r:id="rId8"/>
    <p:sldId id="271" r:id="rId9"/>
    <p:sldId id="272" r:id="rId10"/>
    <p:sldId id="282" r:id="rId11"/>
    <p:sldId id="283" r:id="rId12"/>
    <p:sldId id="284" r:id="rId13"/>
    <p:sldId id="285" r:id="rId14"/>
    <p:sldId id="286" r:id="rId15"/>
    <p:sldId id="261"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4660"/>
  </p:normalViewPr>
  <p:slideViewPr>
    <p:cSldViewPr snapToGrid="0">
      <p:cViewPr>
        <p:scale>
          <a:sx n="100" d="100"/>
          <a:sy n="100" d="100"/>
        </p:scale>
        <p:origin x="309"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A907E-B4DE-456C-B4CA-1B65D7F0FA7C}" type="datetimeFigureOut">
              <a:rPr lang="en-US" smtClean="0"/>
              <a:t>4/6/2021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60C64-7323-40AB-BF85-9C1588EA551A}" type="slidenum">
              <a:rPr lang="en-US" smtClean="0"/>
              <a:t>‹#›</a:t>
            </a:fld>
            <a:endParaRPr lang="en-US"/>
          </a:p>
        </p:txBody>
      </p:sp>
    </p:spTree>
    <p:extLst>
      <p:ext uri="{BB962C8B-B14F-4D97-AF65-F5344CB8AC3E}">
        <p14:creationId xmlns:p14="http://schemas.microsoft.com/office/powerpoint/2010/main" val="330818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60C64-7323-40AB-BF85-9C1588EA551A}" type="slidenum">
              <a:rPr lang="en-US" smtClean="0"/>
              <a:t>6</a:t>
            </a:fld>
            <a:endParaRPr lang="en-US"/>
          </a:p>
        </p:txBody>
      </p:sp>
    </p:spTree>
    <p:extLst>
      <p:ext uri="{BB962C8B-B14F-4D97-AF65-F5344CB8AC3E}">
        <p14:creationId xmlns:p14="http://schemas.microsoft.com/office/powerpoint/2010/main" val="13395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60C64-7323-40AB-BF85-9C1588EA551A}" type="slidenum">
              <a:rPr lang="en-US" smtClean="0"/>
              <a:t>15</a:t>
            </a:fld>
            <a:endParaRPr lang="en-US"/>
          </a:p>
        </p:txBody>
      </p:sp>
    </p:spTree>
    <p:extLst>
      <p:ext uri="{BB962C8B-B14F-4D97-AF65-F5344CB8AC3E}">
        <p14:creationId xmlns:p14="http://schemas.microsoft.com/office/powerpoint/2010/main" val="283342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4/6/2021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72840"/>
            <a:ext cx="9144000" cy="2923877"/>
          </a:xfrm>
          <a:prstGeom prst="rect">
            <a:avLst/>
          </a:prstGeom>
          <a:noFill/>
        </p:spPr>
        <p:txBody>
          <a:bodyPr wrap="square" rtlCol="0">
            <a:spAutoFit/>
          </a:bodyPr>
          <a:lstStyle/>
          <a:p>
            <a:pPr algn="ctr"/>
            <a:r>
              <a:rPr lang="en-US" sz="2400" b="1" dirty="0">
                <a:latin typeface="Palatino Linotype" panose="02040502050505030304" pitchFamily="18" charset="0"/>
              </a:rPr>
              <a:t>Dynamic characterization of biosensing MEMS cantilevers with different position of the driving electrode - vacuum response versus ambient conditions</a:t>
            </a:r>
          </a:p>
          <a:p>
            <a:pPr algn="ctr"/>
            <a:endParaRPr lang="it-IT" b="1" dirty="0">
              <a:latin typeface="Palatino Linotype" panose="02040502050505030304" pitchFamily="18" charset="0"/>
            </a:endParaRPr>
          </a:p>
          <a:p>
            <a:pPr algn="ctr"/>
            <a:r>
              <a:rPr lang="it-IT" b="1" dirty="0">
                <a:latin typeface="Palatino Linotype" panose="02040502050505030304" pitchFamily="18" charset="0"/>
              </a:rPr>
              <a:t>Marius Pustan</a:t>
            </a:r>
            <a:r>
              <a:rPr lang="it-IT" b="1" baseline="30000" dirty="0">
                <a:latin typeface="Palatino Linotype" panose="02040502050505030304" pitchFamily="18" charset="0"/>
              </a:rPr>
              <a:t>1,</a:t>
            </a:r>
            <a:r>
              <a:rPr lang="it-IT" b="1" dirty="0">
                <a:latin typeface="Palatino Linotype" panose="02040502050505030304" pitchFamily="18" charset="0"/>
              </a:rPr>
              <a:t>*, Corina Birleanu</a:t>
            </a:r>
            <a:r>
              <a:rPr lang="it-IT" b="1" baseline="30000" dirty="0">
                <a:latin typeface="Palatino Linotype" panose="02040502050505030304" pitchFamily="18" charset="0"/>
              </a:rPr>
              <a:t>1</a:t>
            </a:r>
            <a:r>
              <a:rPr lang="it-IT" b="1" dirty="0">
                <a:latin typeface="Palatino Linotype" panose="02040502050505030304" pitchFamily="18" charset="0"/>
              </a:rPr>
              <a:t>, Florina Serdean</a:t>
            </a:r>
            <a:r>
              <a:rPr lang="it-IT" b="1" baseline="30000" dirty="0">
                <a:latin typeface="Palatino Linotype" panose="02040502050505030304" pitchFamily="18" charset="0"/>
              </a:rPr>
              <a:t>1</a:t>
            </a:r>
          </a:p>
          <a:p>
            <a:endParaRPr lang="fr-FR" sz="1400" dirty="0">
              <a:latin typeface="Palatino Linotype" panose="02040502050505030304" pitchFamily="18" charset="0"/>
            </a:endParaRPr>
          </a:p>
          <a:p>
            <a:r>
              <a:rPr lang="en-US" sz="1600" baseline="30000" dirty="0">
                <a:latin typeface="Palatino Linotype" panose="02040502050505030304" pitchFamily="18" charset="0"/>
              </a:rPr>
              <a:t>1</a:t>
            </a:r>
            <a:r>
              <a:rPr lang="en-US" sz="1600" dirty="0">
                <a:latin typeface="Palatino Linotype" panose="02040502050505030304" pitchFamily="18" charset="0"/>
              </a:rPr>
              <a:t> Department of Mechanical Systems Engineering, Micro &amp; Nano Systems Laboratory, Technical University of Cluj-Napoca, Cluj-Napoca, Romania; </a:t>
            </a:r>
            <a:endParaRPr lang="fr-FR" sz="1600" dirty="0">
              <a:latin typeface="Palatino Linotype" panose="02040502050505030304" pitchFamily="18" charset="0"/>
            </a:endParaRPr>
          </a:p>
          <a:p>
            <a:endParaRPr lang="fr-FR" sz="10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Marius.Pustan@omt.utcluj.ro</a:t>
            </a:r>
            <a:endParaRPr lang="fr-FR" sz="1400" dirty="0">
              <a:latin typeface="Palatino Linotype" panose="02040502050505030304" pitchFamily="18" charset="0"/>
            </a:endParaRPr>
          </a:p>
        </p:txBody>
      </p:sp>
      <p:pic>
        <p:nvPicPr>
          <p:cNvPr id="7" name="Picture 6">
            <a:extLst>
              <a:ext uri="{FF2B5EF4-FFF2-40B4-BE49-F238E27FC236}">
                <a16:creationId xmlns:a16="http://schemas.microsoft.com/office/drawing/2014/main" id="{C41EF8A0-D7B0-4C16-ADEC-E6757E1D9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543300"/>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1" name="Picture 10">
            <a:extLst>
              <a:ext uri="{FF2B5EF4-FFF2-40B4-BE49-F238E27FC236}">
                <a16:creationId xmlns:a16="http://schemas.microsoft.com/office/drawing/2014/main" id="{B2BCB4A6-3C2A-4433-8161-16595AE112CE}"/>
              </a:ext>
            </a:extLst>
          </p:cNvPr>
          <p:cNvPicPr>
            <a:picLocks noChangeAspect="1"/>
          </p:cNvPicPr>
          <p:nvPr/>
        </p:nvPicPr>
        <p:blipFill rotWithShape="1">
          <a:blip r:embed="rId3"/>
          <a:srcRect l="4981" t="13732" r="16083" b="4687"/>
          <a:stretch/>
        </p:blipFill>
        <p:spPr>
          <a:xfrm>
            <a:off x="1" y="0"/>
            <a:ext cx="6061754" cy="3200400"/>
          </a:xfrm>
          <a:prstGeom prst="rect">
            <a:avLst/>
          </a:prstGeom>
        </p:spPr>
      </p:pic>
      <p:pic>
        <p:nvPicPr>
          <p:cNvPr id="20" name="Picture 19">
            <a:extLst>
              <a:ext uri="{FF2B5EF4-FFF2-40B4-BE49-F238E27FC236}">
                <a16:creationId xmlns:a16="http://schemas.microsoft.com/office/drawing/2014/main" id="{5EFF9A37-FE8A-4311-A154-C56065819018}"/>
              </a:ext>
            </a:extLst>
          </p:cNvPr>
          <p:cNvPicPr>
            <a:picLocks noChangeAspect="1"/>
          </p:cNvPicPr>
          <p:nvPr/>
        </p:nvPicPr>
        <p:blipFill rotWithShape="1">
          <a:blip r:embed="rId4"/>
          <a:srcRect l="4836" t="13514" r="15528" b="6485"/>
          <a:stretch/>
        </p:blipFill>
        <p:spPr>
          <a:xfrm>
            <a:off x="1" y="3368040"/>
            <a:ext cx="6172582" cy="3200400"/>
          </a:xfrm>
          <a:prstGeom prst="rect">
            <a:avLst/>
          </a:prstGeom>
        </p:spPr>
      </p:pic>
      <p:sp>
        <p:nvSpPr>
          <p:cNvPr id="10" name="TextBox 9">
            <a:extLst>
              <a:ext uri="{FF2B5EF4-FFF2-40B4-BE49-F238E27FC236}">
                <a16:creationId xmlns:a16="http://schemas.microsoft.com/office/drawing/2014/main" id="{301379EB-54BA-4834-AD8C-81A2D157D858}"/>
              </a:ext>
            </a:extLst>
          </p:cNvPr>
          <p:cNvSpPr txBox="1"/>
          <p:nvPr/>
        </p:nvSpPr>
        <p:spPr>
          <a:xfrm>
            <a:off x="3213615" y="3059668"/>
            <a:ext cx="741165" cy="369332"/>
          </a:xfrm>
          <a:prstGeom prst="rect">
            <a:avLst/>
          </a:prstGeom>
          <a:noFill/>
        </p:spPr>
        <p:txBody>
          <a:bodyPr wrap="square" rtlCol="0">
            <a:spAutoFit/>
          </a:bodyPr>
          <a:lstStyle/>
          <a:p>
            <a:r>
              <a:rPr lang="en-US" dirty="0"/>
              <a:t>(</a:t>
            </a:r>
            <a:r>
              <a:rPr lang="en-US" b="1" dirty="0"/>
              <a:t>a</a:t>
            </a:r>
            <a:r>
              <a:rPr lang="en-US" dirty="0"/>
              <a:t>)</a:t>
            </a:r>
          </a:p>
        </p:txBody>
      </p:sp>
      <p:sp>
        <p:nvSpPr>
          <p:cNvPr id="12" name="TextBox 11">
            <a:extLst>
              <a:ext uri="{FF2B5EF4-FFF2-40B4-BE49-F238E27FC236}">
                <a16:creationId xmlns:a16="http://schemas.microsoft.com/office/drawing/2014/main" id="{F0C0CC8C-C650-4ADD-B7E7-541A12AF546C}"/>
              </a:ext>
            </a:extLst>
          </p:cNvPr>
          <p:cNvSpPr txBox="1"/>
          <p:nvPr/>
        </p:nvSpPr>
        <p:spPr>
          <a:xfrm>
            <a:off x="3325117" y="6488668"/>
            <a:ext cx="518159" cy="369332"/>
          </a:xfrm>
          <a:prstGeom prst="rect">
            <a:avLst/>
          </a:prstGeom>
          <a:noFill/>
        </p:spPr>
        <p:txBody>
          <a:bodyPr wrap="square" rtlCol="0">
            <a:spAutoFit/>
          </a:bodyPr>
          <a:lstStyle/>
          <a:p>
            <a:r>
              <a:rPr lang="en-US" dirty="0"/>
              <a:t>(</a:t>
            </a:r>
            <a:r>
              <a:rPr lang="en-US" b="1" dirty="0"/>
              <a:t>b</a:t>
            </a:r>
            <a:r>
              <a:rPr lang="en-US" dirty="0"/>
              <a:t>)</a:t>
            </a:r>
          </a:p>
        </p:txBody>
      </p:sp>
      <p:sp>
        <p:nvSpPr>
          <p:cNvPr id="13" name="TextBox 12">
            <a:extLst>
              <a:ext uri="{FF2B5EF4-FFF2-40B4-BE49-F238E27FC236}">
                <a16:creationId xmlns:a16="http://schemas.microsoft.com/office/drawing/2014/main" id="{2E45E022-B98D-4A6D-825B-B7958C1048B7}"/>
              </a:ext>
            </a:extLst>
          </p:cNvPr>
          <p:cNvSpPr txBox="1"/>
          <p:nvPr/>
        </p:nvSpPr>
        <p:spPr>
          <a:xfrm>
            <a:off x="6156960" y="3200400"/>
            <a:ext cx="2910840" cy="2308324"/>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5 </a:t>
            </a:r>
            <a:r>
              <a:rPr lang="en-US" dirty="0">
                <a:latin typeface="Palatino Linotype" panose="02040502050505030304" pitchFamily="18" charset="0"/>
                <a:ea typeface="Calibri" panose="020F0502020204030204" pitchFamily="34" charset="0"/>
                <a:cs typeface="Calibri" panose="020F0502020204030204" pitchFamily="34" charset="0"/>
              </a:rPr>
              <a:t>Velocity of oscillation variation as a function of the electrode position in the </a:t>
            </a:r>
            <a:r>
              <a:rPr lang="en-US" b="1" dirty="0">
                <a:latin typeface="Palatino Linotype" panose="02040502050505030304" pitchFamily="18" charset="0"/>
                <a:ea typeface="Calibri" panose="020F0502020204030204" pitchFamily="34" charset="0"/>
                <a:cs typeface="Calibri" panose="020F0502020204030204" pitchFamily="34" charset="0"/>
              </a:rPr>
              <a:t>1</a:t>
            </a:r>
            <a:r>
              <a:rPr lang="en-US" b="1" baseline="30000" dirty="0">
                <a:latin typeface="Palatino Linotype" panose="02040502050505030304" pitchFamily="18" charset="0"/>
                <a:ea typeface="Calibri" panose="020F0502020204030204" pitchFamily="34" charset="0"/>
                <a:cs typeface="Calibri" panose="020F0502020204030204" pitchFamily="34" charset="0"/>
              </a:rPr>
              <a:t>st </a:t>
            </a:r>
            <a:r>
              <a:rPr lang="en-US" b="1" dirty="0">
                <a:latin typeface="Palatino Linotype" panose="02040502050505030304" pitchFamily="18" charset="0"/>
                <a:ea typeface="Calibri" panose="020F0502020204030204" pitchFamily="34" charset="0"/>
                <a:cs typeface="Calibri" panose="020F0502020204030204" pitchFamily="34" charset="0"/>
              </a:rPr>
              <a:t>mode </a:t>
            </a:r>
            <a:r>
              <a:rPr lang="en-US" dirty="0">
                <a:latin typeface="Palatino Linotype" panose="02040502050505030304" pitchFamily="18" charset="0"/>
                <a:ea typeface="Calibri" panose="020F0502020204030204" pitchFamily="34" charset="0"/>
                <a:cs typeface="Calibri" panose="020F0502020204030204" pitchFamily="34" charset="0"/>
              </a:rPr>
              <a:t>of oscillations (0 is the free-end of cantilever, 4 close to anchor): </a:t>
            </a:r>
          </a:p>
          <a:p>
            <a:r>
              <a:rPr lang="en-US" dirty="0">
                <a:latin typeface="Palatino Linotype" panose="02040502050505030304" pitchFamily="18" charset="0"/>
                <a:ea typeface="Calibri" panose="020F0502020204030204" pitchFamily="34" charset="0"/>
                <a:cs typeface="Calibri" panose="020F0502020204030204" pitchFamily="34" charset="0"/>
              </a:rPr>
              <a:t>(</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in air,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 in vacuum</a:t>
            </a:r>
            <a:endParaRPr lang="en-US" dirty="0"/>
          </a:p>
        </p:txBody>
      </p:sp>
    </p:spTree>
    <p:extLst>
      <p:ext uri="{BB962C8B-B14F-4D97-AF65-F5344CB8AC3E}">
        <p14:creationId xmlns:p14="http://schemas.microsoft.com/office/powerpoint/2010/main" val="347310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6" name="Picture 15">
            <a:extLst>
              <a:ext uri="{FF2B5EF4-FFF2-40B4-BE49-F238E27FC236}">
                <a16:creationId xmlns:a16="http://schemas.microsoft.com/office/drawing/2014/main" id="{6752ED4C-F383-4C0E-8E9E-DD576DA60B8D}"/>
              </a:ext>
            </a:extLst>
          </p:cNvPr>
          <p:cNvPicPr>
            <a:picLocks noChangeAspect="1"/>
          </p:cNvPicPr>
          <p:nvPr/>
        </p:nvPicPr>
        <p:blipFill rotWithShape="1">
          <a:blip r:embed="rId3"/>
          <a:srcRect l="3863" t="9510" r="6008" b="17145"/>
          <a:stretch/>
        </p:blipFill>
        <p:spPr>
          <a:xfrm>
            <a:off x="0" y="0"/>
            <a:ext cx="6601695" cy="3291840"/>
          </a:xfrm>
          <a:prstGeom prst="rect">
            <a:avLst/>
          </a:prstGeom>
        </p:spPr>
      </p:pic>
      <p:pic>
        <p:nvPicPr>
          <p:cNvPr id="21" name="Picture 20">
            <a:extLst>
              <a:ext uri="{FF2B5EF4-FFF2-40B4-BE49-F238E27FC236}">
                <a16:creationId xmlns:a16="http://schemas.microsoft.com/office/drawing/2014/main" id="{50EFF702-138B-4E7F-91E0-72E00029FC69}"/>
              </a:ext>
            </a:extLst>
          </p:cNvPr>
          <p:cNvPicPr>
            <a:picLocks noChangeAspect="1"/>
          </p:cNvPicPr>
          <p:nvPr/>
        </p:nvPicPr>
        <p:blipFill rotWithShape="1">
          <a:blip r:embed="rId4"/>
          <a:srcRect l="2807" t="9064" r="7646" b="13422"/>
          <a:stretch/>
        </p:blipFill>
        <p:spPr>
          <a:xfrm>
            <a:off x="7620" y="3566161"/>
            <a:ext cx="6669245" cy="3147060"/>
          </a:xfrm>
          <a:prstGeom prst="rect">
            <a:avLst/>
          </a:prstGeom>
        </p:spPr>
      </p:pic>
      <p:sp>
        <p:nvSpPr>
          <p:cNvPr id="10" name="TextBox 9">
            <a:extLst>
              <a:ext uri="{FF2B5EF4-FFF2-40B4-BE49-F238E27FC236}">
                <a16:creationId xmlns:a16="http://schemas.microsoft.com/office/drawing/2014/main" id="{329FE650-634B-4981-85CC-309DAA67A9EC}"/>
              </a:ext>
            </a:extLst>
          </p:cNvPr>
          <p:cNvSpPr txBox="1"/>
          <p:nvPr/>
        </p:nvSpPr>
        <p:spPr>
          <a:xfrm>
            <a:off x="6416404" y="2411999"/>
            <a:ext cx="2910840" cy="2308324"/>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6 </a:t>
            </a:r>
            <a:r>
              <a:rPr lang="en-US" dirty="0">
                <a:latin typeface="Palatino Linotype" panose="02040502050505030304" pitchFamily="18" charset="0"/>
                <a:ea typeface="Calibri" panose="020F0502020204030204" pitchFamily="34" charset="0"/>
                <a:cs typeface="Calibri" panose="020F0502020204030204" pitchFamily="34" charset="0"/>
              </a:rPr>
              <a:t>Amplitude of oscillation variation as a function of the electrode position in the </a:t>
            </a:r>
            <a:r>
              <a:rPr lang="en-US" b="1" dirty="0">
                <a:latin typeface="Palatino Linotype" panose="02040502050505030304" pitchFamily="18" charset="0"/>
                <a:ea typeface="Calibri" panose="020F0502020204030204" pitchFamily="34" charset="0"/>
                <a:cs typeface="Calibri" panose="020F0502020204030204" pitchFamily="34" charset="0"/>
              </a:rPr>
              <a:t>1</a:t>
            </a:r>
            <a:r>
              <a:rPr lang="en-US" b="1" baseline="30000" dirty="0">
                <a:latin typeface="Palatino Linotype" panose="02040502050505030304" pitchFamily="18" charset="0"/>
                <a:ea typeface="Calibri" panose="020F0502020204030204" pitchFamily="34" charset="0"/>
                <a:cs typeface="Calibri" panose="020F0502020204030204" pitchFamily="34" charset="0"/>
              </a:rPr>
              <a:t>st </a:t>
            </a:r>
            <a:r>
              <a:rPr lang="en-US" b="1" dirty="0">
                <a:latin typeface="Palatino Linotype" panose="02040502050505030304" pitchFamily="18" charset="0"/>
                <a:ea typeface="Calibri" panose="020F0502020204030204" pitchFamily="34" charset="0"/>
                <a:cs typeface="Calibri" panose="020F0502020204030204" pitchFamily="34" charset="0"/>
              </a:rPr>
              <a:t>mode </a:t>
            </a:r>
            <a:r>
              <a:rPr lang="en-US" dirty="0">
                <a:latin typeface="Palatino Linotype" panose="02040502050505030304" pitchFamily="18" charset="0"/>
                <a:ea typeface="Calibri" panose="020F0502020204030204" pitchFamily="34" charset="0"/>
                <a:cs typeface="Calibri" panose="020F0502020204030204" pitchFamily="34" charset="0"/>
              </a:rPr>
              <a:t>of oscillations (0 is the free-end of cantilever, 4 close to anchor): </a:t>
            </a:r>
          </a:p>
          <a:p>
            <a:r>
              <a:rPr lang="en-US" dirty="0">
                <a:latin typeface="Palatino Linotype" panose="02040502050505030304" pitchFamily="18" charset="0"/>
                <a:ea typeface="Calibri" panose="020F0502020204030204" pitchFamily="34" charset="0"/>
                <a:cs typeface="Calibri" panose="020F0502020204030204" pitchFamily="34" charset="0"/>
              </a:rPr>
              <a:t>(</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in air,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 in vacuum</a:t>
            </a:r>
            <a:endParaRPr lang="en-US" dirty="0"/>
          </a:p>
        </p:txBody>
      </p:sp>
      <p:sp>
        <p:nvSpPr>
          <p:cNvPr id="12" name="TextBox 11">
            <a:extLst>
              <a:ext uri="{FF2B5EF4-FFF2-40B4-BE49-F238E27FC236}">
                <a16:creationId xmlns:a16="http://schemas.microsoft.com/office/drawing/2014/main" id="{E2DFD3CD-23B9-42C8-82A2-662471EE871C}"/>
              </a:ext>
            </a:extLst>
          </p:cNvPr>
          <p:cNvSpPr txBox="1"/>
          <p:nvPr/>
        </p:nvSpPr>
        <p:spPr>
          <a:xfrm>
            <a:off x="3395442" y="3261359"/>
            <a:ext cx="741165" cy="369332"/>
          </a:xfrm>
          <a:prstGeom prst="rect">
            <a:avLst/>
          </a:prstGeom>
          <a:noFill/>
        </p:spPr>
        <p:txBody>
          <a:bodyPr wrap="square" rtlCol="0">
            <a:spAutoFit/>
          </a:bodyPr>
          <a:lstStyle/>
          <a:p>
            <a:r>
              <a:rPr lang="en-US" dirty="0"/>
              <a:t>(</a:t>
            </a:r>
            <a:r>
              <a:rPr lang="en-US" b="1" dirty="0"/>
              <a:t>a</a:t>
            </a:r>
            <a:r>
              <a:rPr lang="en-US" dirty="0"/>
              <a:t>)</a:t>
            </a:r>
          </a:p>
        </p:txBody>
      </p:sp>
      <p:sp>
        <p:nvSpPr>
          <p:cNvPr id="13" name="TextBox 12">
            <a:extLst>
              <a:ext uri="{FF2B5EF4-FFF2-40B4-BE49-F238E27FC236}">
                <a16:creationId xmlns:a16="http://schemas.microsoft.com/office/drawing/2014/main" id="{5DCA5EAD-8E64-42E1-813B-4DFB21CBA73D}"/>
              </a:ext>
            </a:extLst>
          </p:cNvPr>
          <p:cNvSpPr txBox="1"/>
          <p:nvPr/>
        </p:nvSpPr>
        <p:spPr>
          <a:xfrm>
            <a:off x="3395442" y="6522718"/>
            <a:ext cx="518159" cy="369332"/>
          </a:xfrm>
          <a:prstGeom prst="rect">
            <a:avLst/>
          </a:prstGeom>
          <a:noFill/>
        </p:spPr>
        <p:txBody>
          <a:bodyPr wrap="square" rtlCol="0">
            <a:spAutoFit/>
          </a:bodyPr>
          <a:lstStyle/>
          <a:p>
            <a:r>
              <a:rPr lang="en-US" dirty="0"/>
              <a:t>(</a:t>
            </a:r>
            <a:r>
              <a:rPr lang="en-US" b="1" dirty="0"/>
              <a:t>b</a:t>
            </a:r>
            <a:r>
              <a:rPr lang="en-US" dirty="0"/>
              <a:t>)</a:t>
            </a:r>
          </a:p>
        </p:txBody>
      </p:sp>
    </p:spTree>
    <p:extLst>
      <p:ext uri="{BB962C8B-B14F-4D97-AF65-F5344CB8AC3E}">
        <p14:creationId xmlns:p14="http://schemas.microsoft.com/office/powerpoint/2010/main" val="308297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3" name="TextBox 22">
            <a:extLst>
              <a:ext uri="{FF2B5EF4-FFF2-40B4-BE49-F238E27FC236}">
                <a16:creationId xmlns:a16="http://schemas.microsoft.com/office/drawing/2014/main" id="{432E6949-EDC5-46D4-9ED4-B78A245893F7}"/>
              </a:ext>
            </a:extLst>
          </p:cNvPr>
          <p:cNvSpPr txBox="1"/>
          <p:nvPr/>
        </p:nvSpPr>
        <p:spPr>
          <a:xfrm>
            <a:off x="6089901" y="3406676"/>
            <a:ext cx="2910840" cy="2308324"/>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7 </a:t>
            </a:r>
            <a:r>
              <a:rPr lang="en-US" dirty="0">
                <a:latin typeface="Palatino Linotype" panose="02040502050505030304" pitchFamily="18" charset="0"/>
                <a:ea typeface="Calibri" panose="020F0502020204030204" pitchFamily="34" charset="0"/>
                <a:cs typeface="Calibri" panose="020F0502020204030204" pitchFamily="34" charset="0"/>
              </a:rPr>
              <a:t>Resonant Frequency variation as a function of the electrode position in the </a:t>
            </a:r>
            <a:r>
              <a:rPr lang="en-US" b="1" dirty="0">
                <a:latin typeface="Palatino Linotype" panose="02040502050505030304" pitchFamily="18" charset="0"/>
                <a:ea typeface="Calibri" panose="020F0502020204030204" pitchFamily="34" charset="0"/>
                <a:cs typeface="Calibri" panose="020F0502020204030204" pitchFamily="34" charset="0"/>
              </a:rPr>
              <a:t>2</a:t>
            </a:r>
            <a:r>
              <a:rPr lang="en-US" b="1" baseline="30000" dirty="0">
                <a:latin typeface="Palatino Linotype" panose="02040502050505030304" pitchFamily="18" charset="0"/>
                <a:ea typeface="Calibri" panose="020F0502020204030204" pitchFamily="34" charset="0"/>
                <a:cs typeface="Calibri" panose="020F0502020204030204" pitchFamily="34" charset="0"/>
              </a:rPr>
              <a:t>nd </a:t>
            </a:r>
            <a:r>
              <a:rPr lang="en-US" b="1" dirty="0">
                <a:latin typeface="Palatino Linotype" panose="02040502050505030304" pitchFamily="18" charset="0"/>
                <a:ea typeface="Calibri" panose="020F0502020204030204" pitchFamily="34" charset="0"/>
                <a:cs typeface="Calibri" panose="020F0502020204030204" pitchFamily="34" charset="0"/>
              </a:rPr>
              <a:t>mode </a:t>
            </a:r>
            <a:r>
              <a:rPr lang="en-US" dirty="0">
                <a:latin typeface="Palatino Linotype" panose="02040502050505030304" pitchFamily="18" charset="0"/>
                <a:ea typeface="Calibri" panose="020F0502020204030204" pitchFamily="34" charset="0"/>
                <a:cs typeface="Calibri" panose="020F0502020204030204" pitchFamily="34" charset="0"/>
              </a:rPr>
              <a:t>of oscillations (0 is the free-end of cantilever, 4 close to anchor): (</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in air,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 in vacuum</a:t>
            </a:r>
            <a:endParaRPr lang="en-US" dirty="0"/>
          </a:p>
        </p:txBody>
      </p:sp>
      <p:sp>
        <p:nvSpPr>
          <p:cNvPr id="24" name="TextBox 23">
            <a:extLst>
              <a:ext uri="{FF2B5EF4-FFF2-40B4-BE49-F238E27FC236}">
                <a16:creationId xmlns:a16="http://schemas.microsoft.com/office/drawing/2014/main" id="{7C2DEC31-4DE2-4F05-BCF9-903FBAE7A060}"/>
              </a:ext>
            </a:extLst>
          </p:cNvPr>
          <p:cNvSpPr txBox="1"/>
          <p:nvPr/>
        </p:nvSpPr>
        <p:spPr>
          <a:xfrm>
            <a:off x="3160275" y="3229051"/>
            <a:ext cx="518159" cy="369332"/>
          </a:xfrm>
          <a:prstGeom prst="rect">
            <a:avLst/>
          </a:prstGeom>
          <a:noFill/>
        </p:spPr>
        <p:txBody>
          <a:bodyPr wrap="square" rtlCol="0">
            <a:spAutoFit/>
          </a:bodyPr>
          <a:lstStyle/>
          <a:p>
            <a:r>
              <a:rPr lang="en-US" dirty="0"/>
              <a:t>(</a:t>
            </a:r>
            <a:r>
              <a:rPr lang="en-US" b="1" dirty="0"/>
              <a:t>a</a:t>
            </a:r>
            <a:r>
              <a:rPr lang="en-US" dirty="0"/>
              <a:t>)</a:t>
            </a:r>
          </a:p>
        </p:txBody>
      </p:sp>
      <p:sp>
        <p:nvSpPr>
          <p:cNvPr id="25" name="TextBox 24">
            <a:extLst>
              <a:ext uri="{FF2B5EF4-FFF2-40B4-BE49-F238E27FC236}">
                <a16:creationId xmlns:a16="http://schemas.microsoft.com/office/drawing/2014/main" id="{7F9CC573-33BE-4542-BE29-D14A10014997}"/>
              </a:ext>
            </a:extLst>
          </p:cNvPr>
          <p:cNvSpPr txBox="1"/>
          <p:nvPr/>
        </p:nvSpPr>
        <p:spPr>
          <a:xfrm>
            <a:off x="3160275" y="6494372"/>
            <a:ext cx="518159" cy="369332"/>
          </a:xfrm>
          <a:prstGeom prst="rect">
            <a:avLst/>
          </a:prstGeom>
          <a:noFill/>
        </p:spPr>
        <p:txBody>
          <a:bodyPr wrap="square" rtlCol="0">
            <a:spAutoFit/>
          </a:bodyPr>
          <a:lstStyle/>
          <a:p>
            <a:r>
              <a:rPr lang="en-US" dirty="0"/>
              <a:t>(</a:t>
            </a:r>
            <a:r>
              <a:rPr lang="en-US" b="1" dirty="0"/>
              <a:t>b</a:t>
            </a:r>
            <a:r>
              <a:rPr lang="en-US" dirty="0"/>
              <a:t>)</a:t>
            </a:r>
          </a:p>
        </p:txBody>
      </p:sp>
      <p:pic>
        <p:nvPicPr>
          <p:cNvPr id="2" name="Picture 1">
            <a:extLst>
              <a:ext uri="{FF2B5EF4-FFF2-40B4-BE49-F238E27FC236}">
                <a16:creationId xmlns:a16="http://schemas.microsoft.com/office/drawing/2014/main" id="{307D98B0-7C71-4ACF-8277-8BFCE60101C9}"/>
              </a:ext>
            </a:extLst>
          </p:cNvPr>
          <p:cNvPicPr>
            <a:picLocks noChangeAspect="1"/>
          </p:cNvPicPr>
          <p:nvPr/>
        </p:nvPicPr>
        <p:blipFill rotWithShape="1">
          <a:blip r:embed="rId3"/>
          <a:srcRect t="13048" r="16009" b="10746"/>
          <a:stretch/>
        </p:blipFill>
        <p:spPr>
          <a:xfrm>
            <a:off x="0" y="81602"/>
            <a:ext cx="5866979" cy="3200400"/>
          </a:xfrm>
          <a:prstGeom prst="rect">
            <a:avLst/>
          </a:prstGeom>
        </p:spPr>
      </p:pic>
      <p:pic>
        <p:nvPicPr>
          <p:cNvPr id="4" name="Picture 3">
            <a:extLst>
              <a:ext uri="{FF2B5EF4-FFF2-40B4-BE49-F238E27FC236}">
                <a16:creationId xmlns:a16="http://schemas.microsoft.com/office/drawing/2014/main" id="{626A39D5-4695-4C33-8FDD-4290F742B12B}"/>
              </a:ext>
            </a:extLst>
          </p:cNvPr>
          <p:cNvPicPr>
            <a:picLocks noChangeAspect="1"/>
          </p:cNvPicPr>
          <p:nvPr/>
        </p:nvPicPr>
        <p:blipFill rotWithShape="1">
          <a:blip r:embed="rId4"/>
          <a:srcRect t="17725" r="17254" b="12856"/>
          <a:stretch/>
        </p:blipFill>
        <p:spPr>
          <a:xfrm>
            <a:off x="26513" y="3598383"/>
            <a:ext cx="5840466" cy="2945840"/>
          </a:xfrm>
          <a:prstGeom prst="rect">
            <a:avLst/>
          </a:prstGeom>
        </p:spPr>
      </p:pic>
    </p:spTree>
    <p:extLst>
      <p:ext uri="{BB962C8B-B14F-4D97-AF65-F5344CB8AC3E}">
        <p14:creationId xmlns:p14="http://schemas.microsoft.com/office/powerpoint/2010/main" val="65735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10" name="TextBox 9">
            <a:extLst>
              <a:ext uri="{FF2B5EF4-FFF2-40B4-BE49-F238E27FC236}">
                <a16:creationId xmlns:a16="http://schemas.microsoft.com/office/drawing/2014/main" id="{301379EB-54BA-4834-AD8C-81A2D157D858}"/>
              </a:ext>
            </a:extLst>
          </p:cNvPr>
          <p:cNvSpPr txBox="1"/>
          <p:nvPr/>
        </p:nvSpPr>
        <p:spPr>
          <a:xfrm>
            <a:off x="3213613" y="3120585"/>
            <a:ext cx="741165" cy="369332"/>
          </a:xfrm>
          <a:prstGeom prst="rect">
            <a:avLst/>
          </a:prstGeom>
          <a:noFill/>
        </p:spPr>
        <p:txBody>
          <a:bodyPr wrap="square" rtlCol="0">
            <a:spAutoFit/>
          </a:bodyPr>
          <a:lstStyle/>
          <a:p>
            <a:r>
              <a:rPr lang="en-US" dirty="0"/>
              <a:t>(</a:t>
            </a:r>
            <a:r>
              <a:rPr lang="en-US" b="1" dirty="0"/>
              <a:t>a</a:t>
            </a:r>
            <a:r>
              <a:rPr lang="en-US" dirty="0"/>
              <a:t>)</a:t>
            </a:r>
          </a:p>
        </p:txBody>
      </p:sp>
      <p:sp>
        <p:nvSpPr>
          <p:cNvPr id="12" name="TextBox 11">
            <a:extLst>
              <a:ext uri="{FF2B5EF4-FFF2-40B4-BE49-F238E27FC236}">
                <a16:creationId xmlns:a16="http://schemas.microsoft.com/office/drawing/2014/main" id="{F0C0CC8C-C650-4ADD-B7E7-541A12AF546C}"/>
              </a:ext>
            </a:extLst>
          </p:cNvPr>
          <p:cNvSpPr txBox="1"/>
          <p:nvPr/>
        </p:nvSpPr>
        <p:spPr>
          <a:xfrm>
            <a:off x="3325117" y="6488668"/>
            <a:ext cx="518159" cy="369332"/>
          </a:xfrm>
          <a:prstGeom prst="rect">
            <a:avLst/>
          </a:prstGeom>
          <a:noFill/>
        </p:spPr>
        <p:txBody>
          <a:bodyPr wrap="square" rtlCol="0">
            <a:spAutoFit/>
          </a:bodyPr>
          <a:lstStyle/>
          <a:p>
            <a:r>
              <a:rPr lang="en-US" dirty="0"/>
              <a:t>(</a:t>
            </a:r>
            <a:r>
              <a:rPr lang="en-US" b="1" dirty="0"/>
              <a:t>b</a:t>
            </a:r>
            <a:r>
              <a:rPr lang="en-US" dirty="0"/>
              <a:t>)</a:t>
            </a:r>
          </a:p>
        </p:txBody>
      </p:sp>
      <p:sp>
        <p:nvSpPr>
          <p:cNvPr id="13" name="TextBox 12">
            <a:extLst>
              <a:ext uri="{FF2B5EF4-FFF2-40B4-BE49-F238E27FC236}">
                <a16:creationId xmlns:a16="http://schemas.microsoft.com/office/drawing/2014/main" id="{2E45E022-B98D-4A6D-825B-B7958C1048B7}"/>
              </a:ext>
            </a:extLst>
          </p:cNvPr>
          <p:cNvSpPr txBox="1"/>
          <p:nvPr/>
        </p:nvSpPr>
        <p:spPr>
          <a:xfrm>
            <a:off x="6156960" y="3391436"/>
            <a:ext cx="2910840" cy="2308324"/>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8 </a:t>
            </a:r>
            <a:r>
              <a:rPr lang="en-US" dirty="0">
                <a:latin typeface="Palatino Linotype" panose="02040502050505030304" pitchFamily="18" charset="0"/>
                <a:ea typeface="Calibri" panose="020F0502020204030204" pitchFamily="34" charset="0"/>
                <a:cs typeface="Calibri" panose="020F0502020204030204" pitchFamily="34" charset="0"/>
              </a:rPr>
              <a:t>Velocity of oscillation variation as a function of the electrode position in the </a:t>
            </a:r>
            <a:r>
              <a:rPr lang="en-US" b="1" dirty="0">
                <a:latin typeface="Palatino Linotype" panose="02040502050505030304" pitchFamily="18" charset="0"/>
                <a:ea typeface="Calibri" panose="020F0502020204030204" pitchFamily="34" charset="0"/>
                <a:cs typeface="Calibri" panose="020F0502020204030204" pitchFamily="34" charset="0"/>
              </a:rPr>
              <a:t>2</a:t>
            </a:r>
            <a:r>
              <a:rPr lang="en-US" b="1" baseline="30000" dirty="0">
                <a:latin typeface="Palatino Linotype" panose="02040502050505030304" pitchFamily="18" charset="0"/>
                <a:ea typeface="Calibri" panose="020F0502020204030204" pitchFamily="34" charset="0"/>
                <a:cs typeface="Calibri" panose="020F0502020204030204" pitchFamily="34" charset="0"/>
              </a:rPr>
              <a:t>nd </a:t>
            </a:r>
            <a:r>
              <a:rPr lang="en-US" b="1" dirty="0">
                <a:latin typeface="Palatino Linotype" panose="02040502050505030304" pitchFamily="18" charset="0"/>
                <a:ea typeface="Calibri" panose="020F0502020204030204" pitchFamily="34" charset="0"/>
                <a:cs typeface="Calibri" panose="020F0502020204030204" pitchFamily="34" charset="0"/>
              </a:rPr>
              <a:t>mode </a:t>
            </a:r>
            <a:r>
              <a:rPr lang="en-US" dirty="0">
                <a:latin typeface="Palatino Linotype" panose="02040502050505030304" pitchFamily="18" charset="0"/>
                <a:ea typeface="Calibri" panose="020F0502020204030204" pitchFamily="34" charset="0"/>
                <a:cs typeface="Calibri" panose="020F0502020204030204" pitchFamily="34" charset="0"/>
              </a:rPr>
              <a:t>of oscillations (0 is the free-end of cantilever, 4 close to anchor): </a:t>
            </a:r>
          </a:p>
          <a:p>
            <a:r>
              <a:rPr lang="en-US" dirty="0">
                <a:latin typeface="Palatino Linotype" panose="02040502050505030304" pitchFamily="18" charset="0"/>
                <a:ea typeface="Calibri" panose="020F0502020204030204" pitchFamily="34" charset="0"/>
                <a:cs typeface="Calibri" panose="020F0502020204030204" pitchFamily="34" charset="0"/>
              </a:rPr>
              <a:t>(</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in air,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 in vacuum</a:t>
            </a:r>
            <a:endParaRPr lang="en-US" dirty="0"/>
          </a:p>
        </p:txBody>
      </p:sp>
      <p:pic>
        <p:nvPicPr>
          <p:cNvPr id="6" name="Picture 5">
            <a:extLst>
              <a:ext uri="{FF2B5EF4-FFF2-40B4-BE49-F238E27FC236}">
                <a16:creationId xmlns:a16="http://schemas.microsoft.com/office/drawing/2014/main" id="{0157F904-A215-4F13-B9AA-E6E31D39F091}"/>
              </a:ext>
            </a:extLst>
          </p:cNvPr>
          <p:cNvPicPr>
            <a:picLocks noChangeAspect="1"/>
          </p:cNvPicPr>
          <p:nvPr/>
        </p:nvPicPr>
        <p:blipFill rotWithShape="1">
          <a:blip r:embed="rId3"/>
          <a:srcRect l="6165" t="12988" r="16593" b="5489"/>
          <a:stretch/>
        </p:blipFill>
        <p:spPr>
          <a:xfrm>
            <a:off x="271624" y="3429000"/>
            <a:ext cx="5759974" cy="3137568"/>
          </a:xfrm>
          <a:prstGeom prst="rect">
            <a:avLst/>
          </a:prstGeom>
        </p:spPr>
      </p:pic>
      <p:pic>
        <p:nvPicPr>
          <p:cNvPr id="8" name="Picture 7">
            <a:extLst>
              <a:ext uri="{FF2B5EF4-FFF2-40B4-BE49-F238E27FC236}">
                <a16:creationId xmlns:a16="http://schemas.microsoft.com/office/drawing/2014/main" id="{242C0463-F121-44DC-B43E-E0F1772A2706}"/>
              </a:ext>
            </a:extLst>
          </p:cNvPr>
          <p:cNvPicPr>
            <a:picLocks noChangeAspect="1"/>
          </p:cNvPicPr>
          <p:nvPr/>
        </p:nvPicPr>
        <p:blipFill rotWithShape="1">
          <a:blip r:embed="rId4"/>
          <a:srcRect l="5779" t="12983" r="15836" b="5744"/>
          <a:stretch/>
        </p:blipFill>
        <p:spPr>
          <a:xfrm>
            <a:off x="164166" y="21010"/>
            <a:ext cx="5974889" cy="3200400"/>
          </a:xfrm>
          <a:prstGeom prst="rect">
            <a:avLst/>
          </a:prstGeom>
        </p:spPr>
      </p:pic>
    </p:spTree>
    <p:extLst>
      <p:ext uri="{BB962C8B-B14F-4D97-AF65-F5344CB8AC3E}">
        <p14:creationId xmlns:p14="http://schemas.microsoft.com/office/powerpoint/2010/main" val="206172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10" name="TextBox 9">
            <a:extLst>
              <a:ext uri="{FF2B5EF4-FFF2-40B4-BE49-F238E27FC236}">
                <a16:creationId xmlns:a16="http://schemas.microsoft.com/office/drawing/2014/main" id="{329FE650-634B-4981-85CC-309DAA67A9EC}"/>
              </a:ext>
            </a:extLst>
          </p:cNvPr>
          <p:cNvSpPr txBox="1"/>
          <p:nvPr/>
        </p:nvSpPr>
        <p:spPr>
          <a:xfrm>
            <a:off x="6233160" y="3270151"/>
            <a:ext cx="2910840" cy="2308324"/>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9 </a:t>
            </a:r>
            <a:r>
              <a:rPr lang="en-US" dirty="0">
                <a:latin typeface="Palatino Linotype" panose="02040502050505030304" pitchFamily="18" charset="0"/>
                <a:ea typeface="Calibri" panose="020F0502020204030204" pitchFamily="34" charset="0"/>
                <a:cs typeface="Calibri" panose="020F0502020204030204" pitchFamily="34" charset="0"/>
              </a:rPr>
              <a:t>Amplitude of oscillation variation as a function of the electrode position in the </a:t>
            </a:r>
            <a:r>
              <a:rPr lang="en-US" b="1" dirty="0">
                <a:latin typeface="Palatino Linotype" panose="02040502050505030304" pitchFamily="18" charset="0"/>
                <a:ea typeface="Calibri" panose="020F0502020204030204" pitchFamily="34" charset="0"/>
                <a:cs typeface="Calibri" panose="020F0502020204030204" pitchFamily="34" charset="0"/>
              </a:rPr>
              <a:t>2</a:t>
            </a:r>
            <a:r>
              <a:rPr lang="en-US" b="1" baseline="30000" dirty="0">
                <a:latin typeface="Palatino Linotype" panose="02040502050505030304" pitchFamily="18" charset="0"/>
                <a:ea typeface="Calibri" panose="020F0502020204030204" pitchFamily="34" charset="0"/>
                <a:cs typeface="Calibri" panose="020F0502020204030204" pitchFamily="34" charset="0"/>
              </a:rPr>
              <a:t>nd </a:t>
            </a:r>
            <a:r>
              <a:rPr lang="en-US" b="1" dirty="0">
                <a:latin typeface="Palatino Linotype" panose="02040502050505030304" pitchFamily="18" charset="0"/>
                <a:ea typeface="Calibri" panose="020F0502020204030204" pitchFamily="34" charset="0"/>
                <a:cs typeface="Calibri" panose="020F0502020204030204" pitchFamily="34" charset="0"/>
              </a:rPr>
              <a:t>mode </a:t>
            </a:r>
            <a:r>
              <a:rPr lang="en-US" dirty="0">
                <a:latin typeface="Palatino Linotype" panose="02040502050505030304" pitchFamily="18" charset="0"/>
                <a:ea typeface="Calibri" panose="020F0502020204030204" pitchFamily="34" charset="0"/>
                <a:cs typeface="Calibri" panose="020F0502020204030204" pitchFamily="34" charset="0"/>
              </a:rPr>
              <a:t>of oscillations (0 is the free-end of cantilever, 4 close to anchor): </a:t>
            </a:r>
          </a:p>
          <a:p>
            <a:r>
              <a:rPr lang="en-US" dirty="0">
                <a:latin typeface="Palatino Linotype" panose="02040502050505030304" pitchFamily="18" charset="0"/>
                <a:ea typeface="Calibri" panose="020F0502020204030204" pitchFamily="34" charset="0"/>
                <a:cs typeface="Calibri" panose="020F0502020204030204" pitchFamily="34" charset="0"/>
              </a:rPr>
              <a:t>(</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in air,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 in vacuum</a:t>
            </a:r>
            <a:endParaRPr lang="en-US" dirty="0"/>
          </a:p>
        </p:txBody>
      </p:sp>
      <p:pic>
        <p:nvPicPr>
          <p:cNvPr id="2" name="Picture 1">
            <a:extLst>
              <a:ext uri="{FF2B5EF4-FFF2-40B4-BE49-F238E27FC236}">
                <a16:creationId xmlns:a16="http://schemas.microsoft.com/office/drawing/2014/main" id="{AFE6513A-7EC0-4255-96E5-4A0F6CD8BAE0}"/>
              </a:ext>
            </a:extLst>
          </p:cNvPr>
          <p:cNvPicPr>
            <a:picLocks noChangeAspect="1"/>
          </p:cNvPicPr>
          <p:nvPr/>
        </p:nvPicPr>
        <p:blipFill rotWithShape="1">
          <a:blip r:embed="rId3"/>
          <a:srcRect l="3095" t="6239" r="6318" b="14814"/>
          <a:stretch/>
        </p:blipFill>
        <p:spPr>
          <a:xfrm>
            <a:off x="-5" y="60960"/>
            <a:ext cx="6351482" cy="3017520"/>
          </a:xfrm>
          <a:prstGeom prst="rect">
            <a:avLst/>
          </a:prstGeom>
        </p:spPr>
      </p:pic>
      <p:pic>
        <p:nvPicPr>
          <p:cNvPr id="4" name="Picture 3">
            <a:extLst>
              <a:ext uri="{FF2B5EF4-FFF2-40B4-BE49-F238E27FC236}">
                <a16:creationId xmlns:a16="http://schemas.microsoft.com/office/drawing/2014/main" id="{F719D13C-8C81-4433-9AA1-B06A5105BC5D}"/>
              </a:ext>
            </a:extLst>
          </p:cNvPr>
          <p:cNvPicPr>
            <a:picLocks noChangeAspect="1"/>
          </p:cNvPicPr>
          <p:nvPr/>
        </p:nvPicPr>
        <p:blipFill rotWithShape="1">
          <a:blip r:embed="rId4"/>
          <a:srcRect l="3804" t="6535" r="6899" b="15109"/>
          <a:stretch/>
        </p:blipFill>
        <p:spPr>
          <a:xfrm>
            <a:off x="83815" y="3429000"/>
            <a:ext cx="6117160" cy="2926080"/>
          </a:xfrm>
          <a:prstGeom prst="rect">
            <a:avLst/>
          </a:prstGeom>
        </p:spPr>
      </p:pic>
      <p:sp>
        <p:nvSpPr>
          <p:cNvPr id="11" name="TextBox 10">
            <a:extLst>
              <a:ext uri="{FF2B5EF4-FFF2-40B4-BE49-F238E27FC236}">
                <a16:creationId xmlns:a16="http://schemas.microsoft.com/office/drawing/2014/main" id="{80996A0A-EB66-47DE-B376-3D3C767B7324}"/>
              </a:ext>
            </a:extLst>
          </p:cNvPr>
          <p:cNvSpPr txBox="1"/>
          <p:nvPr/>
        </p:nvSpPr>
        <p:spPr>
          <a:xfrm>
            <a:off x="3282193" y="3120585"/>
            <a:ext cx="741165" cy="369332"/>
          </a:xfrm>
          <a:prstGeom prst="rect">
            <a:avLst/>
          </a:prstGeom>
          <a:noFill/>
        </p:spPr>
        <p:txBody>
          <a:bodyPr wrap="square" rtlCol="0">
            <a:spAutoFit/>
          </a:bodyPr>
          <a:lstStyle/>
          <a:p>
            <a:r>
              <a:rPr lang="en-US" dirty="0"/>
              <a:t>(</a:t>
            </a:r>
            <a:r>
              <a:rPr lang="en-US" b="1" dirty="0"/>
              <a:t>a</a:t>
            </a:r>
            <a:r>
              <a:rPr lang="en-US" dirty="0"/>
              <a:t>)</a:t>
            </a:r>
          </a:p>
        </p:txBody>
      </p:sp>
      <p:sp>
        <p:nvSpPr>
          <p:cNvPr id="12" name="TextBox 11">
            <a:extLst>
              <a:ext uri="{FF2B5EF4-FFF2-40B4-BE49-F238E27FC236}">
                <a16:creationId xmlns:a16="http://schemas.microsoft.com/office/drawing/2014/main" id="{CF9690FD-EA24-4DE3-8FAB-682482D55549}"/>
              </a:ext>
            </a:extLst>
          </p:cNvPr>
          <p:cNvSpPr txBox="1"/>
          <p:nvPr/>
        </p:nvSpPr>
        <p:spPr>
          <a:xfrm>
            <a:off x="3393697" y="6488668"/>
            <a:ext cx="518159" cy="369332"/>
          </a:xfrm>
          <a:prstGeom prst="rect">
            <a:avLst/>
          </a:prstGeom>
          <a:noFill/>
        </p:spPr>
        <p:txBody>
          <a:bodyPr wrap="square" rtlCol="0">
            <a:spAutoFit/>
          </a:bodyPr>
          <a:lstStyle/>
          <a:p>
            <a:r>
              <a:rPr lang="en-US" dirty="0"/>
              <a:t>(</a:t>
            </a:r>
            <a:r>
              <a:rPr lang="en-US" b="1" dirty="0"/>
              <a:t>b</a:t>
            </a:r>
            <a:r>
              <a:rPr lang="en-US" dirty="0"/>
              <a:t>)</a:t>
            </a:r>
          </a:p>
        </p:txBody>
      </p:sp>
    </p:spTree>
    <p:extLst>
      <p:ext uri="{BB962C8B-B14F-4D97-AF65-F5344CB8AC3E}">
        <p14:creationId xmlns:p14="http://schemas.microsoft.com/office/powerpoint/2010/main" val="198755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 y="0"/>
            <a:ext cx="9040633" cy="3493264"/>
          </a:xfrm>
          <a:prstGeom prst="rect">
            <a:avLst/>
          </a:prstGeom>
          <a:noFill/>
        </p:spPr>
        <p:txBody>
          <a:bodyPr wrap="square" rtlCol="0">
            <a:spAutoFit/>
          </a:bodyPr>
          <a:lstStyle/>
          <a:p>
            <a:pPr>
              <a:spcAft>
                <a:spcPts val="600"/>
              </a:spcAft>
            </a:pPr>
            <a:r>
              <a:rPr lang="en-US" b="1" dirty="0">
                <a:latin typeface="Palatino Linotype" panose="02040502050505030304" pitchFamily="18" charset="0"/>
              </a:rPr>
              <a:t>5. Results and Discussion</a:t>
            </a:r>
          </a:p>
          <a:p>
            <a:pPr algn="just"/>
            <a:r>
              <a:rPr lang="en-US" dirty="0">
                <a:latin typeface="Palatino Linotype" panose="02040502050505030304" pitchFamily="18" charset="0"/>
              </a:rPr>
              <a:t>The changes in the dynamic response of a sensing MEMS cantilever as a function of the driving electrode position is evaluated using a Polytec Laser Vibrometer in air and vacuum. The amplitude and velocity of the oscillations are modified if the driving electrode is moved from the beam free-end toward the anchor. Small effect of the electrode position (force position) on the resonant frequency of microcantilever is determine in the case of vacuum and air condition for the 1</a:t>
            </a:r>
            <a:r>
              <a:rPr lang="en-US" baseline="30000" dirty="0">
                <a:latin typeface="Palatino Linotype" panose="02040502050505030304" pitchFamily="18" charset="0"/>
              </a:rPr>
              <a:t>st</a:t>
            </a:r>
            <a:r>
              <a:rPr lang="en-US" dirty="0">
                <a:latin typeface="Palatino Linotype" panose="02040502050505030304" pitchFamily="18" charset="0"/>
              </a:rPr>
              <a:t> and 2</a:t>
            </a:r>
            <a:r>
              <a:rPr lang="en-US" baseline="30000" dirty="0">
                <a:latin typeface="Palatino Linotype" panose="02040502050505030304" pitchFamily="18" charset="0"/>
              </a:rPr>
              <a:t>nd</a:t>
            </a:r>
            <a:r>
              <a:rPr lang="en-US" dirty="0">
                <a:latin typeface="Palatino Linotype" panose="02040502050505030304" pitchFamily="18" charset="0"/>
              </a:rPr>
              <a:t> vibration modes. A strong effect is determined in on the velocity and amplitude of oscillations for the 1</a:t>
            </a:r>
            <a:r>
              <a:rPr lang="en-US" baseline="30000" dirty="0">
                <a:latin typeface="Palatino Linotype" panose="02040502050505030304" pitchFamily="18" charset="0"/>
              </a:rPr>
              <a:t>st</a:t>
            </a:r>
            <a:r>
              <a:rPr lang="en-US" dirty="0">
                <a:latin typeface="Palatino Linotype" panose="02040502050505030304" pitchFamily="18" charset="0"/>
              </a:rPr>
              <a:t> vibration mode  which are significantly degreasing if the electrode position is moved from the beam free-end toward anchor. For the 2</a:t>
            </a:r>
            <a:r>
              <a:rPr lang="en-US" baseline="30000" dirty="0">
                <a:latin typeface="Palatino Linotype" panose="02040502050505030304" pitchFamily="18" charset="0"/>
              </a:rPr>
              <a:t>nd</a:t>
            </a:r>
            <a:r>
              <a:rPr lang="en-US" dirty="0">
                <a:latin typeface="Palatino Linotype" panose="02040502050505030304" pitchFamily="18" charset="0"/>
              </a:rPr>
              <a:t> vibration modes, the change in velocity and oscillation amplitude of the free end of the cantilever varies nonlinearly, with higher values for intermediary positions of the driving electrode.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sp>
        <p:nvSpPr>
          <p:cNvPr id="7" name="TextBox 6"/>
          <p:cNvSpPr txBox="1"/>
          <p:nvPr/>
        </p:nvSpPr>
        <p:spPr>
          <a:xfrm>
            <a:off x="38100" y="3716010"/>
            <a:ext cx="8964433" cy="2200602"/>
          </a:xfrm>
          <a:prstGeom prst="rect">
            <a:avLst/>
          </a:prstGeom>
          <a:noFill/>
        </p:spPr>
        <p:txBody>
          <a:bodyPr wrap="square" rtlCol="0">
            <a:spAutoFit/>
          </a:bodyPr>
          <a:lstStyle/>
          <a:p>
            <a:pPr>
              <a:spcAft>
                <a:spcPts val="600"/>
              </a:spcAft>
            </a:pPr>
            <a:r>
              <a:rPr lang="en-US" sz="2400" b="1" dirty="0">
                <a:latin typeface="Palatino Linotype" panose="02040502050505030304" pitchFamily="18" charset="0"/>
              </a:rPr>
              <a:t>6. Conclusions</a:t>
            </a:r>
          </a:p>
          <a:p>
            <a:pPr algn="just"/>
            <a:r>
              <a:rPr lang="en-US" dirty="0">
                <a:latin typeface="Palatino Linotype" panose="02040502050505030304" pitchFamily="18" charset="0"/>
              </a:rPr>
              <a:t>Based on the experiments performed in this research work we can observe that, different responses of a vibrating cantilever can be obtained if the position of the driving electrode is modified. Indeed, velocity and amplitude of oscillations are significantly modified. This aspect is useful for MEMS manufacturers because they can obtain different responses of sensing element only by modifying the position of the driving electrode.</a:t>
            </a: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36" y="-27146"/>
            <a:ext cx="9132736" cy="3600986"/>
          </a:xfrm>
          <a:prstGeom prst="rect">
            <a:avLst/>
          </a:prstGeom>
          <a:noFill/>
        </p:spPr>
        <p:txBody>
          <a:bodyPr wrap="square" rtlCol="0">
            <a:spAutoFit/>
          </a:bodyPr>
          <a:lstStyle/>
          <a:p>
            <a:pPr algn="just"/>
            <a:r>
              <a:rPr lang="fr-FR" sz="2400" b="1" dirty="0" err="1">
                <a:latin typeface="Palatino Linotype" panose="02040502050505030304" pitchFamily="18" charset="0"/>
              </a:rPr>
              <a:t>References</a:t>
            </a:r>
            <a:endParaRPr lang="fr-FR" sz="2400" b="1" dirty="0">
              <a:latin typeface="Palatino Linotype" panose="02040502050505030304" pitchFamily="18" charset="0"/>
            </a:endParaRPr>
          </a:p>
          <a:p>
            <a:pPr algn="just"/>
            <a:endParaRPr lang="fr-FR" sz="2400" b="1" dirty="0">
              <a:latin typeface="Palatino Linotype" panose="02040502050505030304" pitchFamily="18" charset="0"/>
            </a:endParaRPr>
          </a:p>
          <a:p>
            <a:pPr algn="just"/>
            <a:r>
              <a:rPr lang="en-US" dirty="0">
                <a:latin typeface="Palatino Linotype" panose="02040502050505030304" pitchFamily="18" charset="0"/>
              </a:rPr>
              <a:t>[</a:t>
            </a:r>
            <a:r>
              <a:rPr lang="en-US" b="1" dirty="0">
                <a:latin typeface="Palatino Linotype" panose="02040502050505030304" pitchFamily="18" charset="0"/>
              </a:rPr>
              <a:t>1</a:t>
            </a:r>
            <a:r>
              <a:rPr lang="en-US" dirty="0">
                <a:latin typeface="Palatino Linotype" panose="02040502050505030304" pitchFamily="18" charset="0"/>
              </a:rPr>
              <a:t>] Pustan M., </a:t>
            </a:r>
            <a:r>
              <a:rPr lang="en-US" dirty="0" err="1">
                <a:latin typeface="Palatino Linotype" panose="02040502050505030304" pitchFamily="18" charset="0"/>
              </a:rPr>
              <a:t>Birleanu</a:t>
            </a:r>
            <a:r>
              <a:rPr lang="en-US" dirty="0">
                <a:latin typeface="Palatino Linotype" panose="02040502050505030304" pitchFamily="18" charset="0"/>
              </a:rPr>
              <a:t> C., Effect of the acting electrode position on a microcantilever dynamic response under different excitation mode, International Semiconductor Conference (CAS) 2017</a:t>
            </a:r>
          </a:p>
          <a:p>
            <a:pPr algn="just"/>
            <a:r>
              <a:rPr lang="en-US" dirty="0">
                <a:latin typeface="Palatino Linotype" panose="02040502050505030304" pitchFamily="18" charset="0"/>
              </a:rPr>
              <a:t>[</a:t>
            </a:r>
            <a:r>
              <a:rPr lang="en-US" b="1" dirty="0">
                <a:latin typeface="Palatino Linotype" panose="02040502050505030304" pitchFamily="18" charset="0"/>
              </a:rPr>
              <a:t>2</a:t>
            </a:r>
            <a:r>
              <a:rPr lang="en-US" dirty="0">
                <a:latin typeface="Palatino Linotype" panose="02040502050505030304" pitchFamily="18" charset="0"/>
              </a:rPr>
              <a:t>] Pustan M., </a:t>
            </a:r>
            <a:r>
              <a:rPr lang="en-US" dirty="0" err="1">
                <a:latin typeface="Palatino Linotype" panose="02040502050505030304" pitchFamily="18" charset="0"/>
              </a:rPr>
              <a:t>Dudescu</a:t>
            </a:r>
            <a:r>
              <a:rPr lang="en-US" dirty="0">
                <a:latin typeface="Palatino Linotype" panose="02040502050505030304" pitchFamily="18" charset="0"/>
              </a:rPr>
              <a:t> C., </a:t>
            </a:r>
            <a:r>
              <a:rPr lang="en-US" dirty="0" err="1">
                <a:latin typeface="Palatino Linotype" panose="02040502050505030304" pitchFamily="18" charset="0"/>
              </a:rPr>
              <a:t>Birleanu</a:t>
            </a:r>
            <a:r>
              <a:rPr lang="en-US" dirty="0">
                <a:latin typeface="Palatino Linotype" panose="02040502050505030304" pitchFamily="18" charset="0"/>
              </a:rPr>
              <a:t> C., Reliability design based on experimental investigations of paddle MEMS cantilevers used in mass sensing applications, Sensor Letters 12(11), 1600-1606(7), 2014</a:t>
            </a:r>
          </a:p>
          <a:p>
            <a:pPr algn="just"/>
            <a:r>
              <a:rPr lang="en-US" dirty="0">
                <a:latin typeface="Palatino Linotype" panose="02040502050505030304" pitchFamily="18" charset="0"/>
              </a:rPr>
              <a:t>[</a:t>
            </a:r>
            <a:r>
              <a:rPr lang="en-US" b="1" dirty="0">
                <a:latin typeface="Palatino Linotype" panose="02040502050505030304" pitchFamily="18" charset="0"/>
              </a:rPr>
              <a:t>3</a:t>
            </a:r>
            <a:r>
              <a:rPr lang="en-US" dirty="0">
                <a:latin typeface="Palatino Linotype" panose="02040502050505030304" pitchFamily="18" charset="0"/>
              </a:rPr>
              <a:t>] Pustan M., </a:t>
            </a:r>
            <a:r>
              <a:rPr lang="en-US" dirty="0" err="1">
                <a:latin typeface="Palatino Linotype" panose="02040502050505030304" pitchFamily="18" charset="0"/>
              </a:rPr>
              <a:t>Paquay</a:t>
            </a:r>
            <a:r>
              <a:rPr lang="en-US" dirty="0">
                <a:latin typeface="Palatino Linotype" panose="02040502050505030304" pitchFamily="18" charset="0"/>
              </a:rPr>
              <a:t> S., Rochus V., </a:t>
            </a:r>
            <a:r>
              <a:rPr lang="en-US" dirty="0" err="1">
                <a:latin typeface="Palatino Linotype" panose="02040502050505030304" pitchFamily="18" charset="0"/>
              </a:rPr>
              <a:t>Golinval</a:t>
            </a:r>
            <a:r>
              <a:rPr lang="en-US" dirty="0">
                <a:latin typeface="Palatino Linotype" panose="02040502050505030304" pitchFamily="18" charset="0"/>
              </a:rPr>
              <a:t> J-C., Effects of the electrode positions on the dynamical </a:t>
            </a:r>
            <a:r>
              <a:rPr lang="en-US" dirty="0" err="1">
                <a:latin typeface="Palatino Linotype" panose="02040502050505030304" pitchFamily="18" charset="0"/>
              </a:rPr>
              <a:t>behaviour</a:t>
            </a:r>
            <a:r>
              <a:rPr lang="en-US" dirty="0">
                <a:latin typeface="Palatino Linotype" panose="02040502050505030304" pitchFamily="18" charset="0"/>
              </a:rPr>
              <a:t> of electrostatically actuated MEMS resonators, 12th Int. Conf. on Thermal, Mechanical &amp; Multi-Physics Simulation and Experiments in Microelectronics and Microsystems, 2011</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FDACA830-67CA-4EF6-8A35-12214F7DF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 y="450917"/>
            <a:ext cx="9136380" cy="5127558"/>
          </a:xfrm>
          <a:prstGeom prst="rect">
            <a:avLst/>
          </a:prstGeom>
          <a:noFill/>
        </p:spPr>
        <p:txBody>
          <a:bodyPr wrap="square" rtlCol="0">
            <a:spAutoFit/>
          </a:bodyPr>
          <a:lstStyle/>
          <a:p>
            <a:pPr algn="just">
              <a:lnSpc>
                <a:spcPct val="114000"/>
              </a:lnSpc>
            </a:pPr>
            <a:r>
              <a:rPr lang="en-US" b="1" dirty="0">
                <a:latin typeface="Palatino Linotype" panose="02040502050505030304" pitchFamily="18" charset="0"/>
              </a:rPr>
              <a:t>Abstract: </a:t>
            </a:r>
          </a:p>
          <a:p>
            <a:pPr algn="just">
              <a:lnSpc>
                <a:spcPct val="114000"/>
              </a:lnSpc>
            </a:pPr>
            <a:endParaRPr lang="en-US" dirty="0">
              <a:latin typeface="Palatino Linotype" panose="02040502050505030304" pitchFamily="18" charset="0"/>
              <a:ea typeface="Calibri" panose="020F0502020204030204" pitchFamily="34" charset="0"/>
              <a:cs typeface="Calibri" panose="020F0502020204030204" pitchFamily="34" charset="0"/>
            </a:endParaRPr>
          </a:p>
          <a:p>
            <a:pPr algn="just">
              <a:lnSpc>
                <a:spcPct val="114000"/>
              </a:lnSpc>
            </a:pPr>
            <a:r>
              <a:rPr lang="en-US" sz="1800" dirty="0">
                <a:solidFill>
                  <a:srgbClr val="000000"/>
                </a:solidFill>
                <a:effectLst/>
                <a:latin typeface="Palatino Linotype" panose="02040502050505030304" pitchFamily="18" charset="0"/>
                <a:ea typeface="Calibri" panose="020F0502020204030204" pitchFamily="34" charset="0"/>
              </a:rPr>
              <a:t>The scope of this research work is orientated to </a:t>
            </a:r>
            <a:r>
              <a:rPr lang="en-US" dirty="0">
                <a:solidFill>
                  <a:srgbClr val="000000"/>
                </a:solidFill>
                <a:latin typeface="Palatino Linotype" panose="02040502050505030304" pitchFamily="18" charset="0"/>
                <a:ea typeface="Calibri" panose="020F0502020204030204" pitchFamily="34" charset="0"/>
              </a:rPr>
              <a:t>analyze</a:t>
            </a:r>
            <a:r>
              <a:rPr lang="en-US" sz="1800" dirty="0">
                <a:solidFill>
                  <a:srgbClr val="000000"/>
                </a:solidFill>
                <a:effectLst/>
                <a:latin typeface="Palatino Linotype" panose="02040502050505030304" pitchFamily="18" charset="0"/>
                <a:ea typeface="Calibri" panose="020F0502020204030204" pitchFamily="34" charset="0"/>
              </a:rPr>
              <a:t> the effect of the driving electrode position on the dynamic response of electrostatically actuated sensing MEMS used in bio-mass detection. The mass-absorption detection is based on the change in the resonant frequency of vibrating elements. The modifications in the dynamic response of a vibrating cantilever if the driving electrode is moved from the beam free-end toward the beam anchor is experimentally investigated using a Polytec Laser Vibrometer and different operating conditions (air and vacuum).  Moreover, the effect of the </a:t>
            </a:r>
            <a:r>
              <a:rPr lang="en-US" dirty="0">
                <a:solidFill>
                  <a:srgbClr val="000000"/>
                </a:solidFill>
                <a:latin typeface="Palatino Linotype" panose="02040502050505030304" pitchFamily="18" charset="0"/>
                <a:ea typeface="Calibri" panose="020F0502020204030204" pitchFamily="34" charset="0"/>
              </a:rPr>
              <a:t>1</a:t>
            </a:r>
            <a:r>
              <a:rPr lang="en-US" baseline="30000" dirty="0">
                <a:solidFill>
                  <a:srgbClr val="000000"/>
                </a:solidFill>
                <a:latin typeface="Palatino Linotype" panose="02040502050505030304" pitchFamily="18" charset="0"/>
                <a:ea typeface="Calibri" panose="020F0502020204030204" pitchFamily="34" charset="0"/>
              </a:rPr>
              <a:t>st </a:t>
            </a:r>
            <a:r>
              <a:rPr lang="en-US" dirty="0">
                <a:solidFill>
                  <a:srgbClr val="000000"/>
                </a:solidFill>
                <a:latin typeface="Palatino Linotype" panose="02040502050505030304" pitchFamily="18" charset="0"/>
                <a:ea typeface="Calibri" panose="020F0502020204030204" pitchFamily="34" charset="0"/>
              </a:rPr>
              <a:t>and 2</a:t>
            </a:r>
            <a:r>
              <a:rPr lang="en-US" baseline="30000" dirty="0">
                <a:solidFill>
                  <a:srgbClr val="000000"/>
                </a:solidFill>
                <a:latin typeface="Palatino Linotype" panose="02040502050505030304" pitchFamily="18" charset="0"/>
                <a:ea typeface="Calibri" panose="020F0502020204030204" pitchFamily="34" charset="0"/>
              </a:rPr>
              <a:t>nd</a:t>
            </a:r>
            <a:r>
              <a:rPr lang="en-US" dirty="0">
                <a:solidFill>
                  <a:srgbClr val="000000"/>
                </a:solidFill>
                <a:latin typeface="Palatino Linotype" panose="02040502050505030304" pitchFamily="18" charset="0"/>
                <a:ea typeface="Calibri" panose="020F0502020204030204" pitchFamily="34" charset="0"/>
              </a:rPr>
              <a:t> modes of oscillations on the dynamic response is </a:t>
            </a:r>
            <a:r>
              <a:rPr lang="en-US" sz="1800" dirty="0">
                <a:solidFill>
                  <a:srgbClr val="000000"/>
                </a:solidFill>
                <a:effectLst/>
                <a:latin typeface="Palatino Linotype" panose="02040502050505030304" pitchFamily="18" charset="0"/>
                <a:ea typeface="Calibri" panose="020F0502020204030204" pitchFamily="34" charset="0"/>
              </a:rPr>
              <a:t>analyzed. The obtained results indicate that, different responses of MEMS sensing cantilevers can be achieved if the position of the driving electrode is moved from the cantilever free-end toward the anchor. The results are useful to MEMS designer to produce reliable oscillating structures used in biosensing detection.</a:t>
            </a:r>
          </a:p>
          <a:p>
            <a:pPr algn="just">
              <a:lnSpc>
                <a:spcPct val="114000"/>
              </a:lnSpc>
            </a:pPr>
            <a:endParaRPr lang="en-US" dirty="0">
              <a:latin typeface="Palatino Linotype" panose="02040502050505030304" pitchFamily="18" charset="0"/>
            </a:endParaRPr>
          </a:p>
          <a:p>
            <a:pPr algn="just">
              <a:lnSpc>
                <a:spcPct val="114000"/>
              </a:lnSpc>
            </a:pPr>
            <a:r>
              <a:rPr lang="en-US" b="1" dirty="0">
                <a:latin typeface="Palatino Linotype" panose="02040502050505030304" pitchFamily="18" charset="0"/>
              </a:rPr>
              <a:t>Keywords: </a:t>
            </a:r>
            <a:r>
              <a:rPr lang="en-US" sz="1800" dirty="0">
                <a:effectLst/>
                <a:latin typeface="Palatino Linotype" panose="02040502050505030304" pitchFamily="18" charset="0"/>
                <a:ea typeface="Calibri" panose="020F0502020204030204" pitchFamily="34" charset="0"/>
                <a:cs typeface="Calibri" panose="020F0502020204030204" pitchFamily="34" charset="0"/>
              </a:rPr>
              <a:t>MEMS, Resonant Frequency, Oscillation Modes, Air vs. vacuum</a:t>
            </a:r>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BE3BC6B6-81A4-40E8-AF1B-FF871C526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TextBox 5">
            <a:extLst>
              <a:ext uri="{FF2B5EF4-FFF2-40B4-BE49-F238E27FC236}">
                <a16:creationId xmlns:a16="http://schemas.microsoft.com/office/drawing/2014/main" id="{762A6B3D-38D3-4C4B-9F85-2E3E27C4CF53}"/>
              </a:ext>
            </a:extLst>
          </p:cNvPr>
          <p:cNvSpPr txBox="1"/>
          <p:nvPr/>
        </p:nvSpPr>
        <p:spPr>
          <a:xfrm>
            <a:off x="678180" y="713694"/>
            <a:ext cx="6822758" cy="4447308"/>
          </a:xfrm>
          <a:prstGeom prst="rect">
            <a:avLst/>
          </a:prstGeom>
          <a:noFill/>
        </p:spPr>
        <p:txBody>
          <a:bodyPr wrap="square" rtlCol="0">
            <a:spAutoFit/>
          </a:bodyPr>
          <a:lstStyle/>
          <a:p>
            <a:pPr algn="just">
              <a:lnSpc>
                <a:spcPct val="200000"/>
              </a:lnSpc>
            </a:pPr>
            <a:r>
              <a:rPr lang="en-US" b="1" dirty="0">
                <a:latin typeface="Palatino Linotype" panose="02040502050505030304" pitchFamily="18" charset="0"/>
              </a:rPr>
              <a:t>Contents: </a:t>
            </a:r>
          </a:p>
          <a:p>
            <a:pPr marL="342900" indent="-342900" algn="just">
              <a:lnSpc>
                <a:spcPct val="200000"/>
              </a:lnSpc>
              <a:buAutoNum type="arabicPeriod"/>
            </a:pPr>
            <a:r>
              <a:rPr lang="en-US" dirty="0">
                <a:latin typeface="Palatino Linotype" panose="02040502050505030304" pitchFamily="18" charset="0"/>
                <a:ea typeface="Calibri" panose="020F0502020204030204" pitchFamily="34" charset="0"/>
                <a:cs typeface="Calibri" panose="020F0502020204030204" pitchFamily="34" charset="0"/>
              </a:rPr>
              <a:t>Introduction</a:t>
            </a:r>
          </a:p>
          <a:p>
            <a:pPr marL="342900" indent="-342900" algn="just">
              <a:lnSpc>
                <a:spcPct val="200000"/>
              </a:lnSpc>
              <a:buAutoNum type="arabicPeriod"/>
            </a:pPr>
            <a:r>
              <a:rPr lang="en-US" sz="1800" dirty="0">
                <a:effectLst/>
                <a:latin typeface="Palatino Linotype" panose="02040502050505030304" pitchFamily="18" charset="0"/>
                <a:ea typeface="Calibri" panose="020F0502020204030204" pitchFamily="34" charset="0"/>
                <a:cs typeface="Calibri" panose="020F0502020204030204" pitchFamily="34" charset="0"/>
              </a:rPr>
              <a:t>Sample description</a:t>
            </a:r>
          </a:p>
          <a:p>
            <a:pPr marL="342900" indent="-342900" algn="just">
              <a:lnSpc>
                <a:spcPct val="200000"/>
              </a:lnSpc>
              <a:buAutoNum type="arabicPeriod"/>
            </a:pPr>
            <a:r>
              <a:rPr lang="en-US" dirty="0">
                <a:latin typeface="Palatino Linotype" panose="02040502050505030304" pitchFamily="18" charset="0"/>
                <a:ea typeface="Calibri" panose="020F0502020204030204" pitchFamily="34" charset="0"/>
                <a:cs typeface="Calibri" panose="020F0502020204030204" pitchFamily="34" charset="0"/>
              </a:rPr>
              <a:t>Experimental methodology</a:t>
            </a:r>
            <a:endParaRPr lang="en-US" sz="1800" dirty="0">
              <a:effectLst/>
              <a:latin typeface="Palatino Linotype" panose="02040502050505030304" pitchFamily="18" charset="0"/>
              <a:ea typeface="Calibri" panose="020F0502020204030204" pitchFamily="34" charset="0"/>
              <a:cs typeface="Calibri" panose="020F0502020204030204" pitchFamily="34" charset="0"/>
            </a:endParaRPr>
          </a:p>
          <a:p>
            <a:pPr marL="342900" indent="-342900" algn="just">
              <a:lnSpc>
                <a:spcPct val="200000"/>
              </a:lnSpc>
              <a:buAutoNum type="arabicPeriod"/>
            </a:pPr>
            <a:r>
              <a:rPr lang="en-US" dirty="0">
                <a:latin typeface="Palatino Linotype" panose="02040502050505030304" pitchFamily="18" charset="0"/>
                <a:ea typeface="Calibri" panose="020F0502020204030204" pitchFamily="34" charset="0"/>
                <a:cs typeface="Calibri" panose="020F0502020204030204" pitchFamily="34" charset="0"/>
              </a:rPr>
              <a:t>Dynamic response of cantilever as a function of the electrode position</a:t>
            </a:r>
            <a:endParaRPr lang="en-US" dirty="0">
              <a:solidFill>
                <a:srgbClr val="C00000"/>
              </a:solidFill>
              <a:latin typeface="Palatino Linotype" panose="02040502050505030304" pitchFamily="18" charset="0"/>
              <a:ea typeface="Calibri" panose="020F0502020204030204" pitchFamily="34" charset="0"/>
              <a:cs typeface="Calibri" panose="020F0502020204030204" pitchFamily="34" charset="0"/>
            </a:endParaRPr>
          </a:p>
          <a:p>
            <a:pPr marL="342900" indent="-342900" algn="just">
              <a:lnSpc>
                <a:spcPct val="200000"/>
              </a:lnSpc>
              <a:buAutoNum type="arabicPeriod"/>
            </a:pPr>
            <a:r>
              <a:rPr lang="en-US" sz="1800" dirty="0">
                <a:effectLst/>
                <a:latin typeface="Palatino Linotype" panose="02040502050505030304" pitchFamily="18" charset="0"/>
                <a:ea typeface="Calibri" panose="020F0502020204030204" pitchFamily="34" charset="0"/>
                <a:cs typeface="Calibri" panose="020F0502020204030204" pitchFamily="34" charset="0"/>
              </a:rPr>
              <a:t>Results and discussions</a:t>
            </a:r>
          </a:p>
          <a:p>
            <a:pPr marL="342900" indent="-342900" algn="just">
              <a:lnSpc>
                <a:spcPct val="200000"/>
              </a:lnSpc>
              <a:buAutoNum type="arabicPeriod"/>
            </a:pPr>
            <a:r>
              <a:rPr lang="en-US" dirty="0">
                <a:latin typeface="Palatino Linotype" panose="02040502050505030304" pitchFamily="18" charset="0"/>
                <a:ea typeface="Calibri" panose="020F0502020204030204" pitchFamily="34" charset="0"/>
                <a:cs typeface="Calibri" panose="020F0502020204030204" pitchFamily="34" charset="0"/>
              </a:rPr>
              <a:t>Conclusions</a:t>
            </a:r>
            <a:endParaRPr lang="en-US" sz="1800" dirty="0">
              <a:effectLst/>
              <a:latin typeface="Palatino Linotype" panose="0204050205050503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93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4" name="TextBox 3">
            <a:extLst>
              <a:ext uri="{FF2B5EF4-FFF2-40B4-BE49-F238E27FC236}">
                <a16:creationId xmlns:a16="http://schemas.microsoft.com/office/drawing/2014/main" id="{EF5A47EC-B3EC-4D30-9A83-93485C7C8D41}"/>
              </a:ext>
            </a:extLst>
          </p:cNvPr>
          <p:cNvSpPr txBox="1"/>
          <p:nvPr/>
        </p:nvSpPr>
        <p:spPr>
          <a:xfrm>
            <a:off x="125730" y="136525"/>
            <a:ext cx="8942070" cy="5078313"/>
          </a:xfrm>
          <a:prstGeom prst="rect">
            <a:avLst/>
          </a:prstGeom>
          <a:noFill/>
        </p:spPr>
        <p:txBody>
          <a:bodyPr wrap="square" rtlCol="0">
            <a:spAutoFit/>
          </a:bodyPr>
          <a:lstStyle/>
          <a:p>
            <a:pPr marL="342900" indent="-342900" algn="just">
              <a:lnSpc>
                <a:spcPct val="200000"/>
              </a:lnSpc>
              <a:buAutoNum type="arabicPeriod"/>
            </a:pPr>
            <a:r>
              <a:rPr lang="en-US" b="1" dirty="0">
                <a:latin typeface="Palatino Linotype" panose="02040502050505030304" pitchFamily="18" charset="0"/>
                <a:ea typeface="Calibri" panose="020F0502020204030204" pitchFamily="34" charset="0"/>
                <a:cs typeface="Calibri" panose="020F0502020204030204" pitchFamily="34" charset="0"/>
              </a:rPr>
              <a:t>Introduction</a:t>
            </a:r>
          </a:p>
          <a:p>
            <a:pPr algn="just"/>
            <a:endParaRPr lang="en-US" sz="1800" b="1" dirty="0">
              <a:effectLst/>
              <a:latin typeface="Palatino Linotype" panose="02040502050505030304" pitchFamily="18" charset="0"/>
              <a:ea typeface="Calibri" panose="020F0502020204030204" pitchFamily="34" charset="0"/>
              <a:cs typeface="Calibri" panose="020F0502020204030204" pitchFamily="34" charset="0"/>
            </a:endParaRPr>
          </a:p>
          <a:p>
            <a:pPr algn="just"/>
            <a:r>
              <a:rPr lang="en-US" dirty="0">
                <a:latin typeface="Palatino Linotype" panose="02040502050505030304" pitchFamily="18" charset="0"/>
                <a:ea typeface="Calibri" panose="020F0502020204030204" pitchFamily="34" charset="0"/>
                <a:cs typeface="Calibri" panose="020F0502020204030204" pitchFamily="34" charset="0"/>
              </a:rPr>
              <a:t>This research work presents the effect of the driving electrode position on the dynamical response of an electrostatically actuated polysilicon MEMS cantilever used in mass-detection applications. This detection technique is based on the change in the resonant frequency of an oscillating cantilever as a function of the absorbed mass [1]. </a:t>
            </a:r>
            <a:r>
              <a:rPr lang="en-US" sz="1800" dirty="0">
                <a:effectLst/>
                <a:latin typeface="Palatino Linotype" panose="02040502050505030304" pitchFamily="18" charset="0"/>
                <a:ea typeface="Calibri" panose="020F0502020204030204" pitchFamily="34" charset="0"/>
              </a:rPr>
              <a:t>For mass-detection, an absorbing polymeric film is deposited on the sensing cantilever. The operating medium conditions change the behavior of the dynamic response including the resonant frequency, amplitude and velocity of oscillations as well as the quality factor and the loss of energy.</a:t>
            </a:r>
            <a:r>
              <a:rPr lang="en-US" dirty="0">
                <a:latin typeface="Palatino Linotype" panose="02040502050505030304" pitchFamily="18" charset="0"/>
                <a:ea typeface="Calibri" panose="020F0502020204030204" pitchFamily="34" charset="0"/>
                <a:cs typeface="Calibri" panose="020F0502020204030204" pitchFamily="34" charset="0"/>
              </a:rPr>
              <a:t> Reliability design of sensing MEMS depends on the geometrical dimensions as well as the operating conditions [2]. The analysis from this work are performed on a cantilever with a width of 30µm, a thickness of 1.9µm, a length of 157µm and different positions of the driving electrode [2]. The interest is to determine the response of  this cantilever in vacuum and to compare with its behavior in ambient conditions [3]. The dynamic response is modified if the cantilever is oscillating in the</a:t>
            </a:r>
            <a:r>
              <a:rPr lang="en-US" sz="1800" dirty="0">
                <a:solidFill>
                  <a:srgbClr val="000000"/>
                </a:solidFill>
                <a:effectLst/>
                <a:latin typeface="Palatino Linotype" panose="02040502050505030304" pitchFamily="18" charset="0"/>
                <a:ea typeface="Calibri" panose="020F0502020204030204" pitchFamily="34" charset="0"/>
              </a:rPr>
              <a:t> </a:t>
            </a:r>
            <a:r>
              <a:rPr lang="en-US" dirty="0">
                <a:solidFill>
                  <a:srgbClr val="000000"/>
                </a:solidFill>
                <a:latin typeface="Palatino Linotype" panose="02040502050505030304" pitchFamily="18" charset="0"/>
                <a:ea typeface="Calibri" panose="020F0502020204030204" pitchFamily="34" charset="0"/>
              </a:rPr>
              <a:t>1</a:t>
            </a:r>
            <a:r>
              <a:rPr lang="en-US" baseline="30000" dirty="0">
                <a:solidFill>
                  <a:srgbClr val="000000"/>
                </a:solidFill>
                <a:latin typeface="Palatino Linotype" panose="02040502050505030304" pitchFamily="18" charset="0"/>
                <a:ea typeface="Calibri" panose="020F0502020204030204" pitchFamily="34" charset="0"/>
              </a:rPr>
              <a:t>st </a:t>
            </a:r>
            <a:r>
              <a:rPr lang="en-US" dirty="0">
                <a:solidFill>
                  <a:srgbClr val="000000"/>
                </a:solidFill>
                <a:latin typeface="Palatino Linotype" panose="02040502050505030304" pitchFamily="18" charset="0"/>
                <a:ea typeface="Calibri" panose="020F0502020204030204" pitchFamily="34" charset="0"/>
              </a:rPr>
              <a:t>vibration mode compared with the dynamic behavior of sample from the 2</a:t>
            </a:r>
            <a:r>
              <a:rPr lang="en-US" baseline="30000" dirty="0">
                <a:solidFill>
                  <a:srgbClr val="000000"/>
                </a:solidFill>
                <a:latin typeface="Palatino Linotype" panose="02040502050505030304" pitchFamily="18" charset="0"/>
                <a:ea typeface="Calibri" panose="020F0502020204030204" pitchFamily="34" charset="0"/>
              </a:rPr>
              <a:t>nd</a:t>
            </a:r>
            <a:r>
              <a:rPr lang="en-US" dirty="0">
                <a:solidFill>
                  <a:srgbClr val="000000"/>
                </a:solidFill>
                <a:latin typeface="Palatino Linotype" panose="02040502050505030304" pitchFamily="18" charset="0"/>
                <a:ea typeface="Calibri" panose="020F0502020204030204" pitchFamily="34" charset="0"/>
              </a:rPr>
              <a:t> modes</a:t>
            </a:r>
            <a:r>
              <a:rPr lang="en-US" dirty="0">
                <a:latin typeface="Palatino Linotype" panose="02040502050505030304" pitchFamily="18" charset="0"/>
              </a:rPr>
              <a:t> both in vacuum and in air.  </a:t>
            </a:r>
          </a:p>
        </p:txBody>
      </p:sp>
    </p:spTree>
    <p:extLst>
      <p:ext uri="{BB962C8B-B14F-4D97-AF65-F5344CB8AC3E}">
        <p14:creationId xmlns:p14="http://schemas.microsoft.com/office/powerpoint/2010/main" val="318851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4" name="TextBox 3">
            <a:extLst>
              <a:ext uri="{FF2B5EF4-FFF2-40B4-BE49-F238E27FC236}">
                <a16:creationId xmlns:a16="http://schemas.microsoft.com/office/drawing/2014/main" id="{EF5A47EC-B3EC-4D30-9A83-93485C7C8D41}"/>
              </a:ext>
            </a:extLst>
          </p:cNvPr>
          <p:cNvSpPr txBox="1"/>
          <p:nvPr/>
        </p:nvSpPr>
        <p:spPr>
          <a:xfrm>
            <a:off x="99060" y="-100707"/>
            <a:ext cx="2814320" cy="923330"/>
          </a:xfrm>
          <a:prstGeom prst="rect">
            <a:avLst/>
          </a:prstGeom>
          <a:noFill/>
        </p:spPr>
        <p:txBody>
          <a:bodyPr wrap="square" rtlCol="0">
            <a:spAutoFit/>
          </a:bodyPr>
          <a:lstStyle/>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2. Sample description</a:t>
            </a:r>
          </a:p>
          <a:p>
            <a:pPr algn="just"/>
            <a:endParaRPr lang="en-US" sz="1800" b="1" dirty="0">
              <a:effectLst/>
              <a:latin typeface="Palatino Linotype" panose="02040502050505030304" pitchFamily="18"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00C7411-D626-4F7E-86E8-1C14016F97B2}"/>
              </a:ext>
            </a:extLst>
          </p:cNvPr>
          <p:cNvSpPr txBox="1"/>
          <p:nvPr/>
        </p:nvSpPr>
        <p:spPr>
          <a:xfrm>
            <a:off x="6679564" y="2228671"/>
            <a:ext cx="2488995" cy="1200329"/>
          </a:xfrm>
          <a:prstGeom prst="rect">
            <a:avLst/>
          </a:prstGeom>
          <a:noFill/>
        </p:spPr>
        <p:txBody>
          <a:bodyPr wrap="square" rtlCol="0">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1 </a:t>
            </a:r>
            <a:r>
              <a:rPr lang="en-US" dirty="0">
                <a:latin typeface="Palatino Linotype" panose="02040502050505030304" pitchFamily="18" charset="0"/>
                <a:ea typeface="Calibri" panose="020F0502020204030204" pitchFamily="34" charset="0"/>
                <a:cs typeface="Calibri" panose="020F0502020204030204" pitchFamily="34" charset="0"/>
              </a:rPr>
              <a:t>Polysilicon</a:t>
            </a:r>
            <a:r>
              <a:rPr lang="en-US" b="1" dirty="0">
                <a:latin typeface="Palatino Linotype" panose="02040502050505030304" pitchFamily="18" charset="0"/>
                <a:ea typeface="Calibri" panose="020F0502020204030204" pitchFamily="34" charset="0"/>
                <a:cs typeface="Calibri" panose="020F0502020204030204" pitchFamily="34" charset="0"/>
              </a:rPr>
              <a:t> c</a:t>
            </a:r>
            <a:r>
              <a:rPr lang="en-US" dirty="0">
                <a:latin typeface="Palatino Linotype" panose="02040502050505030304" pitchFamily="18" charset="0"/>
                <a:ea typeface="Calibri" panose="020F0502020204030204" pitchFamily="34" charset="0"/>
                <a:cs typeface="Calibri" panose="020F0502020204030204" pitchFamily="34" charset="0"/>
              </a:rPr>
              <a:t>antilevers with different position of the driving electrode</a:t>
            </a:r>
            <a:endParaRPr lang="en-US" dirty="0"/>
          </a:p>
        </p:txBody>
      </p:sp>
      <p:sp>
        <p:nvSpPr>
          <p:cNvPr id="8" name="TextBox 7">
            <a:extLst>
              <a:ext uri="{FF2B5EF4-FFF2-40B4-BE49-F238E27FC236}">
                <a16:creationId xmlns:a16="http://schemas.microsoft.com/office/drawing/2014/main" id="{7CC96386-D292-404E-B650-301E3EFAE106}"/>
              </a:ext>
            </a:extLst>
          </p:cNvPr>
          <p:cNvSpPr txBox="1"/>
          <p:nvPr/>
        </p:nvSpPr>
        <p:spPr>
          <a:xfrm>
            <a:off x="0" y="3634502"/>
            <a:ext cx="9032875" cy="2585323"/>
          </a:xfrm>
          <a:prstGeom prst="rect">
            <a:avLst/>
          </a:prstGeom>
          <a:noFill/>
        </p:spPr>
        <p:txBody>
          <a:bodyPr wrap="square" rtlCol="0">
            <a:spAutoFit/>
          </a:bodyPr>
          <a:lstStyle/>
          <a:p>
            <a:pPr algn="just"/>
            <a:r>
              <a:rPr lang="en-US" sz="1800" dirty="0">
                <a:effectLst/>
                <a:latin typeface="Palatino Linotype" panose="02040502050505030304" pitchFamily="18" charset="0"/>
                <a:ea typeface="Times New Roman" panose="02020603050405020304" pitchFamily="18" charset="0"/>
              </a:rPr>
              <a:t>The geometrical dimensions : the length of cantilever </a:t>
            </a:r>
            <a:r>
              <a:rPr lang="en-US" sz="1800" b="1" i="1" dirty="0">
                <a:effectLst/>
                <a:latin typeface="Palatino Linotype" panose="02040502050505030304" pitchFamily="18" charset="0"/>
                <a:ea typeface="Times New Roman" panose="02020603050405020304" pitchFamily="18" charset="0"/>
              </a:rPr>
              <a:t>l= </a:t>
            </a:r>
            <a:r>
              <a:rPr lang="en-US" sz="1800" b="1" dirty="0">
                <a:effectLst/>
                <a:latin typeface="Palatino Linotype" panose="02040502050505030304" pitchFamily="18" charset="0"/>
                <a:ea typeface="Times New Roman" panose="02020603050405020304" pitchFamily="18" charset="0"/>
              </a:rPr>
              <a:t>157µm</a:t>
            </a:r>
            <a:r>
              <a:rPr lang="en-US" sz="1800" dirty="0">
                <a:effectLst/>
                <a:latin typeface="Palatino Linotype" panose="02040502050505030304" pitchFamily="18" charset="0"/>
                <a:ea typeface="Times New Roman" panose="02020603050405020304" pitchFamily="18" charset="0"/>
              </a:rPr>
              <a:t>; the width </a:t>
            </a:r>
            <a:r>
              <a:rPr lang="en-US" sz="1800" b="1" i="1" dirty="0">
                <a:effectLst/>
                <a:latin typeface="Palatino Linotype" panose="02040502050505030304" pitchFamily="18" charset="0"/>
                <a:ea typeface="Times New Roman" panose="02020603050405020304" pitchFamily="18" charset="0"/>
              </a:rPr>
              <a:t>w=</a:t>
            </a:r>
            <a:r>
              <a:rPr lang="en-US" sz="1800" b="1" dirty="0">
                <a:effectLst/>
                <a:latin typeface="Palatino Linotype" panose="02040502050505030304" pitchFamily="18" charset="0"/>
                <a:ea typeface="Times New Roman" panose="02020603050405020304" pitchFamily="18" charset="0"/>
              </a:rPr>
              <a:t> 30µm</a:t>
            </a:r>
            <a:r>
              <a:rPr lang="en-US" sz="1800" dirty="0">
                <a:effectLst/>
                <a:latin typeface="Palatino Linotype" panose="02040502050505030304" pitchFamily="18" charset="0"/>
                <a:ea typeface="Times New Roman" panose="02020603050405020304" pitchFamily="18" charset="0"/>
              </a:rPr>
              <a:t>; the thickness </a:t>
            </a:r>
            <a:r>
              <a:rPr lang="en-US" sz="1800" b="1" i="1" dirty="0">
                <a:effectLst/>
                <a:latin typeface="Palatino Linotype" panose="02040502050505030304" pitchFamily="18" charset="0"/>
                <a:ea typeface="Times New Roman" panose="02020603050405020304" pitchFamily="18" charset="0"/>
              </a:rPr>
              <a:t>t</a:t>
            </a:r>
            <a:r>
              <a:rPr lang="en-US" b="1" i="1" dirty="0">
                <a:latin typeface="Palatino Linotype" panose="02040502050505030304" pitchFamily="18" charset="0"/>
                <a:ea typeface="Times New Roman" panose="02020603050405020304" pitchFamily="18" charset="0"/>
              </a:rPr>
              <a:t>=</a:t>
            </a:r>
            <a:r>
              <a:rPr lang="en-US" sz="1800" b="1" dirty="0">
                <a:effectLst/>
                <a:latin typeface="Palatino Linotype" panose="02040502050505030304" pitchFamily="18" charset="0"/>
                <a:ea typeface="Times New Roman" panose="02020603050405020304" pitchFamily="18" charset="0"/>
              </a:rPr>
              <a:t> 1.9µm</a:t>
            </a:r>
            <a:r>
              <a:rPr lang="en-US" sz="1800" dirty="0">
                <a:effectLst/>
                <a:latin typeface="Palatino Linotype" panose="02040502050505030304" pitchFamily="18" charset="0"/>
                <a:ea typeface="Times New Roman" panose="02020603050405020304" pitchFamily="18" charset="0"/>
              </a:rPr>
              <a:t>; the gap </a:t>
            </a:r>
            <a:r>
              <a:rPr lang="en-US" dirty="0">
                <a:latin typeface="Palatino Linotype" panose="02040502050505030304" pitchFamily="18" charset="0"/>
                <a:ea typeface="Times New Roman" panose="02020603050405020304" pitchFamily="18" charset="0"/>
              </a:rPr>
              <a:t>between cantilever and the driving electrode </a:t>
            </a:r>
            <a:r>
              <a:rPr lang="en-US" sz="1800" b="1" i="1" dirty="0">
                <a:effectLst/>
                <a:latin typeface="Palatino Linotype" panose="02040502050505030304" pitchFamily="18" charset="0"/>
                <a:ea typeface="Times New Roman" panose="02020603050405020304" pitchFamily="18" charset="0"/>
              </a:rPr>
              <a:t>g</a:t>
            </a:r>
            <a:r>
              <a:rPr lang="en-US" sz="1800" b="1" baseline="-25000" dirty="0">
                <a:effectLst/>
                <a:latin typeface="Palatino Linotype" panose="02040502050505030304" pitchFamily="18" charset="0"/>
                <a:ea typeface="Times New Roman" panose="02020603050405020304" pitchFamily="18" charset="0"/>
              </a:rPr>
              <a:t>0</a:t>
            </a:r>
            <a:r>
              <a:rPr lang="en-US" b="1" dirty="0">
                <a:latin typeface="Palatino Linotype" panose="02040502050505030304" pitchFamily="18" charset="0"/>
                <a:ea typeface="Times New Roman" panose="02020603050405020304" pitchFamily="18" charset="0"/>
              </a:rPr>
              <a:t>= 2µm</a:t>
            </a:r>
            <a:r>
              <a:rPr lang="en-US" sz="1800" dirty="0">
                <a:effectLst/>
                <a:latin typeface="Palatino Linotype" panose="02040502050505030304" pitchFamily="18" charset="0"/>
                <a:ea typeface="Times New Roman" panose="02020603050405020304" pitchFamily="18" charset="0"/>
              </a:rPr>
              <a:t>; the width of the lower electrode </a:t>
            </a:r>
            <a:r>
              <a:rPr lang="en-US" sz="1800" b="1" i="1" dirty="0">
                <a:effectLst/>
                <a:latin typeface="Palatino Linotype" panose="02040502050505030304" pitchFamily="18" charset="0"/>
                <a:ea typeface="Times New Roman" panose="02020603050405020304" pitchFamily="18" charset="0"/>
              </a:rPr>
              <a:t>w</a:t>
            </a:r>
            <a:r>
              <a:rPr lang="en-US" sz="1800" b="1" i="1" baseline="-25000" dirty="0">
                <a:effectLst/>
                <a:latin typeface="Palatino Linotype" panose="02040502050505030304" pitchFamily="18" charset="0"/>
                <a:ea typeface="Times New Roman" panose="02020603050405020304" pitchFamily="18" charset="0"/>
              </a:rPr>
              <a:t>e</a:t>
            </a:r>
            <a:r>
              <a:rPr lang="en-US" sz="1800" b="1" dirty="0">
                <a:effectLst/>
                <a:latin typeface="Palatino Linotype" panose="02040502050505030304" pitchFamily="18" charset="0"/>
                <a:ea typeface="Times New Roman" panose="02020603050405020304" pitchFamily="18" charset="0"/>
              </a:rPr>
              <a:t> = 50µm</a:t>
            </a:r>
            <a:r>
              <a:rPr lang="en-US" sz="1800" dirty="0">
                <a:effectLst/>
                <a:latin typeface="Palatino Linotype" panose="02040502050505030304" pitchFamily="18" charset="0"/>
                <a:ea typeface="Times New Roman" panose="02020603050405020304" pitchFamily="18" charset="0"/>
              </a:rPr>
              <a:t>. </a:t>
            </a:r>
          </a:p>
          <a:p>
            <a:pPr algn="just"/>
            <a:endParaRPr lang="en-US" dirty="0">
              <a:latin typeface="Palatino Linotype" panose="02040502050505030304" pitchFamily="18" charset="0"/>
              <a:ea typeface="Times New Roman" panose="02020603050405020304" pitchFamily="18" charset="0"/>
            </a:endParaRPr>
          </a:p>
          <a:p>
            <a:pPr algn="just"/>
            <a:r>
              <a:rPr lang="en-US" sz="1800" dirty="0">
                <a:effectLst/>
                <a:latin typeface="Palatino Linotype" panose="02040502050505030304" pitchFamily="18" charset="0"/>
                <a:ea typeface="Times New Roman" panose="02020603050405020304" pitchFamily="18" charset="0"/>
              </a:rPr>
              <a:t>Position of the driving electrode is modified from the beam free-end toward anchor as:</a:t>
            </a:r>
          </a:p>
          <a:p>
            <a:pPr algn="just"/>
            <a:r>
              <a:rPr lang="en-US" b="1" dirty="0">
                <a:latin typeface="Palatino Linotype" panose="02040502050505030304" pitchFamily="18" charset="0"/>
                <a:ea typeface="Times New Roman" panose="02020603050405020304" pitchFamily="18" charset="0"/>
              </a:rPr>
              <a:t>0</a:t>
            </a:r>
            <a:r>
              <a:rPr lang="en-US" dirty="0">
                <a:latin typeface="Palatino Linotype" panose="02040502050505030304" pitchFamily="18" charset="0"/>
                <a:ea typeface="Times New Roman" panose="02020603050405020304" pitchFamily="18" charset="0"/>
              </a:rPr>
              <a:t>- the electrode is at the free-end of cantilever, </a:t>
            </a:r>
            <a:r>
              <a:rPr lang="en-US" b="1" dirty="0">
                <a:latin typeface="Palatino Linotype" panose="02040502050505030304" pitchFamily="18" charset="0"/>
                <a:ea typeface="Times New Roman" panose="02020603050405020304" pitchFamily="18" charset="0"/>
              </a:rPr>
              <a:t>1</a:t>
            </a:r>
            <a:r>
              <a:rPr lang="en-US" dirty="0">
                <a:latin typeface="Palatino Linotype" panose="02040502050505030304" pitchFamily="18" charset="0"/>
                <a:ea typeface="Times New Roman" panose="02020603050405020304" pitchFamily="18" charset="0"/>
              </a:rPr>
              <a:t>- the electrode is moved with </a:t>
            </a:r>
            <a:r>
              <a:rPr lang="en-US" b="1" dirty="0">
                <a:latin typeface="Palatino Linotype" panose="02040502050505030304" pitchFamily="18" charset="0"/>
                <a:ea typeface="Times New Roman" panose="02020603050405020304" pitchFamily="18" charset="0"/>
              </a:rPr>
              <a:t>16.38µm</a:t>
            </a:r>
            <a:r>
              <a:rPr lang="en-US" dirty="0">
                <a:latin typeface="Palatino Linotype" panose="02040502050505030304" pitchFamily="18" charset="0"/>
                <a:ea typeface="Times New Roman" panose="02020603050405020304" pitchFamily="18" charset="0"/>
              </a:rPr>
              <a:t> from the free end toward anchor;</a:t>
            </a:r>
            <a:r>
              <a:rPr lang="en-US" b="1" dirty="0">
                <a:latin typeface="Palatino Linotype" panose="02040502050505030304" pitchFamily="18" charset="0"/>
                <a:ea typeface="Times New Roman" panose="02020603050405020304" pitchFamily="18" charset="0"/>
              </a:rPr>
              <a:t> 2- </a:t>
            </a:r>
            <a:r>
              <a:rPr lang="en-US" dirty="0">
                <a:latin typeface="Palatino Linotype" panose="02040502050505030304" pitchFamily="18" charset="0"/>
                <a:ea typeface="Times New Roman" panose="02020603050405020304" pitchFamily="18" charset="0"/>
              </a:rPr>
              <a:t>with </a:t>
            </a:r>
            <a:r>
              <a:rPr lang="en-US" b="1" dirty="0">
                <a:latin typeface="Palatino Linotype" panose="02040502050505030304" pitchFamily="18" charset="0"/>
                <a:ea typeface="Times New Roman" panose="02020603050405020304" pitchFamily="18" charset="0"/>
              </a:rPr>
              <a:t>38.39</a:t>
            </a:r>
            <a:r>
              <a:rPr lang="en-US" sz="1800" b="1" dirty="0">
                <a:effectLst/>
                <a:latin typeface="Palatino Linotype" panose="02040502050505030304" pitchFamily="18" charset="0"/>
                <a:ea typeface="Times New Roman" panose="02020603050405020304" pitchFamily="18" charset="0"/>
              </a:rPr>
              <a:t>µm</a:t>
            </a:r>
            <a:r>
              <a:rPr lang="en-US" sz="1800" dirty="0">
                <a:effectLst/>
                <a:latin typeface="Palatino Linotype" panose="02040502050505030304" pitchFamily="18" charset="0"/>
                <a:ea typeface="Times New Roman" panose="02020603050405020304" pitchFamily="18" charset="0"/>
              </a:rPr>
              <a:t>; </a:t>
            </a:r>
            <a:r>
              <a:rPr lang="en-US" sz="1800" b="1" dirty="0">
                <a:effectLst/>
                <a:latin typeface="Palatino Linotype" panose="02040502050505030304" pitchFamily="18" charset="0"/>
                <a:ea typeface="Times New Roman" panose="02020603050405020304" pitchFamily="18" charset="0"/>
              </a:rPr>
              <a:t>3</a:t>
            </a:r>
            <a:r>
              <a:rPr lang="en-US" sz="1800" dirty="0">
                <a:effectLst/>
                <a:latin typeface="Palatino Linotype" panose="02040502050505030304" pitchFamily="18" charset="0"/>
                <a:ea typeface="Times New Roman" panose="02020603050405020304" pitchFamily="18" charset="0"/>
              </a:rPr>
              <a:t>- with </a:t>
            </a:r>
            <a:r>
              <a:rPr lang="en-US" sz="1800" b="1" dirty="0">
                <a:effectLst/>
                <a:latin typeface="Palatino Linotype" panose="02040502050505030304" pitchFamily="18" charset="0"/>
                <a:ea typeface="Times New Roman" panose="02020603050405020304" pitchFamily="18" charset="0"/>
              </a:rPr>
              <a:t>61.67µm</a:t>
            </a:r>
            <a:r>
              <a:rPr lang="en-US" sz="1800" dirty="0">
                <a:effectLst/>
                <a:latin typeface="Palatino Linotype" panose="02040502050505030304" pitchFamily="18" charset="0"/>
                <a:ea typeface="Times New Roman" panose="02020603050405020304" pitchFamily="18" charset="0"/>
              </a:rPr>
              <a:t> and </a:t>
            </a:r>
            <a:r>
              <a:rPr lang="en-US" sz="1800" b="1" dirty="0">
                <a:effectLst/>
                <a:latin typeface="Palatino Linotype" panose="02040502050505030304" pitchFamily="18" charset="0"/>
                <a:ea typeface="Times New Roman" panose="02020603050405020304" pitchFamily="18" charset="0"/>
              </a:rPr>
              <a:t>4</a:t>
            </a:r>
            <a:r>
              <a:rPr lang="en-US" sz="1800" dirty="0">
                <a:effectLst/>
                <a:latin typeface="Palatino Linotype" panose="02040502050505030304" pitchFamily="18" charset="0"/>
                <a:ea typeface="Times New Roman" panose="02020603050405020304" pitchFamily="18" charset="0"/>
              </a:rPr>
              <a:t>- with </a:t>
            </a:r>
            <a:r>
              <a:rPr lang="en-US" sz="1800" b="1" dirty="0">
                <a:effectLst/>
                <a:latin typeface="Palatino Linotype" panose="02040502050505030304" pitchFamily="18" charset="0"/>
                <a:ea typeface="Times New Roman" panose="02020603050405020304" pitchFamily="18" charset="0"/>
              </a:rPr>
              <a:t>85.15µm.</a:t>
            </a:r>
          </a:p>
          <a:p>
            <a:pPr algn="just"/>
            <a:endParaRPr lang="en-US" dirty="0">
              <a:latin typeface="Palatino Linotype" panose="02040502050505030304" pitchFamily="18" charset="0"/>
            </a:endParaRPr>
          </a:p>
        </p:txBody>
      </p:sp>
      <p:pic>
        <p:nvPicPr>
          <p:cNvPr id="10" name="Picture 9">
            <a:extLst>
              <a:ext uri="{FF2B5EF4-FFF2-40B4-BE49-F238E27FC236}">
                <a16:creationId xmlns:a16="http://schemas.microsoft.com/office/drawing/2014/main" id="{9DC02D8C-B79B-47FD-BD10-87E637B34434}"/>
              </a:ext>
            </a:extLst>
          </p:cNvPr>
          <p:cNvPicPr>
            <a:picLocks noChangeAspect="1"/>
          </p:cNvPicPr>
          <p:nvPr/>
        </p:nvPicPr>
        <p:blipFill>
          <a:blip r:embed="rId3"/>
          <a:stretch>
            <a:fillRect/>
          </a:stretch>
        </p:blipFill>
        <p:spPr>
          <a:xfrm>
            <a:off x="153998" y="564429"/>
            <a:ext cx="6470628" cy="2802388"/>
          </a:xfrm>
          <a:prstGeom prst="rect">
            <a:avLst/>
          </a:prstGeom>
        </p:spPr>
      </p:pic>
    </p:spTree>
    <p:extLst>
      <p:ext uri="{BB962C8B-B14F-4D97-AF65-F5344CB8AC3E}">
        <p14:creationId xmlns:p14="http://schemas.microsoft.com/office/powerpoint/2010/main" val="188149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4" name="TextBox 3">
            <a:extLst>
              <a:ext uri="{FF2B5EF4-FFF2-40B4-BE49-F238E27FC236}">
                <a16:creationId xmlns:a16="http://schemas.microsoft.com/office/drawing/2014/main" id="{62C61D5A-5F8D-4CB1-B409-4FA98821050A}"/>
              </a:ext>
            </a:extLst>
          </p:cNvPr>
          <p:cNvSpPr txBox="1"/>
          <p:nvPr/>
        </p:nvSpPr>
        <p:spPr>
          <a:xfrm>
            <a:off x="0" y="197346"/>
            <a:ext cx="9067800" cy="6463308"/>
          </a:xfrm>
          <a:prstGeom prst="rect">
            <a:avLst/>
          </a:prstGeom>
          <a:noFill/>
        </p:spPr>
        <p:txBody>
          <a:bodyPr wrap="square" rtlCol="0">
            <a:spAutoFit/>
          </a:bodyPr>
          <a:lstStyle/>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3. Experimental methodology</a:t>
            </a:r>
          </a:p>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Scope: </a:t>
            </a:r>
            <a:r>
              <a:rPr lang="en-US" dirty="0">
                <a:latin typeface="Palatino Linotype" panose="02040502050505030304" pitchFamily="18" charset="0"/>
                <a:ea typeface="Calibri" panose="020F0502020204030204" pitchFamily="34" charset="0"/>
                <a:cs typeface="Calibri" panose="020F0502020204030204" pitchFamily="34" charset="0"/>
              </a:rPr>
              <a:t>To determine the dynamic response of a polysilicon cantilever with different positions of the driving electrode</a:t>
            </a:r>
          </a:p>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Using method: </a:t>
            </a:r>
            <a:r>
              <a:rPr lang="en-US" dirty="0">
                <a:latin typeface="Palatino Linotype" panose="02040502050505030304" pitchFamily="18" charset="0"/>
                <a:ea typeface="Calibri" panose="020F0502020204030204" pitchFamily="34" charset="0"/>
                <a:cs typeface="Calibri" panose="020F0502020204030204" pitchFamily="34" charset="0"/>
              </a:rPr>
              <a:t>The dynamic behavior of MEMS is investigated</a:t>
            </a:r>
          </a:p>
          <a:p>
            <a:pPr algn="just">
              <a:lnSpc>
                <a:spcPct val="200000"/>
              </a:lnSpc>
            </a:pPr>
            <a:r>
              <a:rPr lang="en-US" dirty="0">
                <a:latin typeface="Palatino Linotype" panose="02040502050505030304" pitchFamily="18" charset="0"/>
                <a:ea typeface="Calibri" panose="020F0502020204030204" pitchFamily="34" charset="0"/>
                <a:cs typeface="Calibri" panose="020F0502020204030204" pitchFamily="34" charset="0"/>
              </a:rPr>
              <a:t> by a scanning laser vibrometer MSA 400 and a vacuum chambers</a:t>
            </a:r>
          </a:p>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Input parameters</a:t>
            </a:r>
            <a:r>
              <a:rPr lang="en-US" dirty="0">
                <a:latin typeface="Palatino Linotype" panose="02040502050505030304" pitchFamily="18" charset="0"/>
                <a:ea typeface="Calibri" panose="020F0502020204030204" pitchFamily="34" charset="0"/>
                <a:cs typeface="Calibri" panose="020F0502020204030204" pitchFamily="34" charset="0"/>
              </a:rPr>
              <a:t>: . The input signal is the same for all samples:</a:t>
            </a:r>
          </a:p>
          <a:p>
            <a:pPr algn="just">
              <a:lnSpc>
                <a:spcPct val="200000"/>
              </a:lnSpc>
            </a:pPr>
            <a:r>
              <a:rPr lang="en-US" dirty="0">
                <a:latin typeface="Palatino Linotype" panose="02040502050505030304" pitchFamily="18" charset="0"/>
                <a:ea typeface="Calibri" panose="020F0502020204030204" pitchFamily="34" charset="0"/>
                <a:cs typeface="Calibri" panose="020F0502020204030204" pitchFamily="34" charset="0"/>
              </a:rPr>
              <a:t> white noises signal, DC=5V and AC=5V. The experiments were repeated 5 times for each of samples and the average results are presented and discussed</a:t>
            </a:r>
          </a:p>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Operating conditions: </a:t>
            </a:r>
            <a:r>
              <a:rPr lang="en-US" dirty="0">
                <a:latin typeface="Palatino Linotype" panose="02040502050505030304" pitchFamily="18" charset="0"/>
                <a:ea typeface="Calibri" panose="020F0502020204030204" pitchFamily="34" charset="0"/>
                <a:cs typeface="Calibri" panose="020F0502020204030204" pitchFamily="34" charset="0"/>
              </a:rPr>
              <a:t>Test 1 - ambient conditions; Test 2 - vacuum (</a:t>
            </a:r>
            <a:r>
              <a:rPr lang="en-US" sz="1800" dirty="0">
                <a:effectLst/>
                <a:latin typeface="Palatino Linotype" panose="02040502050505030304" pitchFamily="18" charset="0"/>
                <a:ea typeface="Times New Roman" panose="02020603050405020304" pitchFamily="18" charset="0"/>
              </a:rPr>
              <a:t>7x10</a:t>
            </a:r>
            <a:r>
              <a:rPr lang="en-US" sz="1800" baseline="30000" dirty="0">
                <a:effectLst/>
                <a:latin typeface="Palatino Linotype" panose="02040502050505030304" pitchFamily="18" charset="0"/>
                <a:ea typeface="Times New Roman" panose="02020603050405020304" pitchFamily="18" charset="0"/>
              </a:rPr>
              <a:t>-4</a:t>
            </a:r>
            <a:r>
              <a:rPr lang="en-US" sz="1800" dirty="0">
                <a:effectLst/>
                <a:latin typeface="Palatino Linotype" panose="02040502050505030304" pitchFamily="18" charset="0"/>
                <a:ea typeface="Times New Roman" panose="02020603050405020304" pitchFamily="18" charset="0"/>
              </a:rPr>
              <a:t> mbar)</a:t>
            </a:r>
            <a:endParaRPr lang="en-US" b="1" dirty="0">
              <a:latin typeface="Palatino Linotype" panose="02040502050505030304" pitchFamily="18" charset="0"/>
              <a:ea typeface="Calibri" panose="020F0502020204030204" pitchFamily="34" charset="0"/>
              <a:cs typeface="Calibri" panose="020F0502020204030204" pitchFamily="34" charset="0"/>
            </a:endParaRPr>
          </a:p>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Output results: </a:t>
            </a:r>
            <a:r>
              <a:rPr lang="en-US" dirty="0">
                <a:latin typeface="Palatino Linotype" panose="02040502050505030304" pitchFamily="18" charset="0"/>
                <a:ea typeface="Calibri" panose="020F0502020204030204" pitchFamily="34" charset="0"/>
                <a:cs typeface="Calibri" panose="020F0502020204030204" pitchFamily="34" charset="0"/>
              </a:rPr>
              <a:t>Resonant frequency, velocity and amplitude of oscillations, in air and vacuum for the 1</a:t>
            </a:r>
            <a:r>
              <a:rPr lang="en-US" baseline="30000" dirty="0">
                <a:latin typeface="Palatino Linotype" panose="02040502050505030304" pitchFamily="18" charset="0"/>
                <a:ea typeface="Calibri" panose="020F0502020204030204" pitchFamily="34" charset="0"/>
                <a:cs typeface="Calibri" panose="020F0502020204030204" pitchFamily="34" charset="0"/>
              </a:rPr>
              <a:t>st</a:t>
            </a:r>
            <a:r>
              <a:rPr lang="en-US" dirty="0">
                <a:latin typeface="Palatino Linotype" panose="02040502050505030304" pitchFamily="18" charset="0"/>
                <a:ea typeface="Calibri" panose="020F0502020204030204" pitchFamily="34" charset="0"/>
                <a:cs typeface="Calibri" panose="020F0502020204030204" pitchFamily="34" charset="0"/>
              </a:rPr>
              <a:t> and 2</a:t>
            </a:r>
            <a:r>
              <a:rPr lang="en-US" baseline="30000" dirty="0">
                <a:latin typeface="Palatino Linotype" panose="02040502050505030304" pitchFamily="18" charset="0"/>
                <a:ea typeface="Calibri" panose="020F0502020204030204" pitchFamily="34" charset="0"/>
                <a:cs typeface="Calibri" panose="020F0502020204030204" pitchFamily="34" charset="0"/>
              </a:rPr>
              <a:t>nd </a:t>
            </a:r>
            <a:r>
              <a:rPr lang="en-US" dirty="0">
                <a:latin typeface="Palatino Linotype" panose="02040502050505030304" pitchFamily="18" charset="0"/>
                <a:ea typeface="Calibri" panose="020F0502020204030204" pitchFamily="34" charset="0"/>
                <a:cs typeface="Calibri" panose="020F0502020204030204" pitchFamily="34" charset="0"/>
              </a:rPr>
              <a:t>vibration modes</a:t>
            </a:r>
          </a:p>
          <a:p>
            <a:pPr algn="just"/>
            <a:endParaRPr lang="en-US" sz="1800" b="1" dirty="0">
              <a:effectLst/>
              <a:latin typeface="Palatino Linotype" panose="02040502050505030304" pitchFamily="18" charset="0"/>
              <a:ea typeface="Calibri" panose="020F0502020204030204" pitchFamily="34" charset="0"/>
              <a:cs typeface="Calibri" panose="020F0502020204030204" pitchFamily="34" charset="0"/>
            </a:endParaRPr>
          </a:p>
        </p:txBody>
      </p:sp>
      <p:pic>
        <p:nvPicPr>
          <p:cNvPr id="8" name="Picture 4">
            <a:extLst>
              <a:ext uri="{FF2B5EF4-FFF2-40B4-BE49-F238E27FC236}">
                <a16:creationId xmlns:a16="http://schemas.microsoft.com/office/drawing/2014/main" id="{7715509B-1F31-46FE-8255-7E86BBA86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89673"/>
            <a:ext cx="1870633" cy="244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88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B6848A0-C28F-466E-B779-3A11363C55C1}"/>
              </a:ext>
            </a:extLst>
          </p:cNvPr>
          <p:cNvPicPr>
            <a:picLocks noChangeAspect="1"/>
          </p:cNvPicPr>
          <p:nvPr/>
        </p:nvPicPr>
        <p:blipFill rotWithShape="1">
          <a:blip r:embed="rId2"/>
          <a:srcRect r="17809" b="5202"/>
          <a:stretch/>
        </p:blipFill>
        <p:spPr>
          <a:xfrm>
            <a:off x="341376" y="569323"/>
            <a:ext cx="7585142" cy="5323258"/>
          </a:xfrm>
          <a:prstGeom prst="rect">
            <a:avLst/>
          </a:prstGeom>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4" name="TextBox 3">
            <a:extLst>
              <a:ext uri="{FF2B5EF4-FFF2-40B4-BE49-F238E27FC236}">
                <a16:creationId xmlns:a16="http://schemas.microsoft.com/office/drawing/2014/main" id="{62C61D5A-5F8D-4CB1-B409-4FA98821050A}"/>
              </a:ext>
            </a:extLst>
          </p:cNvPr>
          <p:cNvSpPr txBox="1"/>
          <p:nvPr/>
        </p:nvSpPr>
        <p:spPr>
          <a:xfrm>
            <a:off x="107950" y="0"/>
            <a:ext cx="9144000" cy="569323"/>
          </a:xfrm>
          <a:prstGeom prst="rect">
            <a:avLst/>
          </a:prstGeom>
          <a:noFill/>
        </p:spPr>
        <p:txBody>
          <a:bodyPr wrap="square" rtlCol="0">
            <a:spAutoFit/>
          </a:bodyPr>
          <a:lstStyle/>
          <a:p>
            <a:pPr algn="just">
              <a:lnSpc>
                <a:spcPct val="200000"/>
              </a:lnSpc>
            </a:pPr>
            <a:r>
              <a:rPr lang="en-US" b="1" dirty="0">
                <a:latin typeface="Palatino Linotype" panose="02040502050505030304" pitchFamily="18" charset="0"/>
                <a:ea typeface="Calibri" panose="020F0502020204030204" pitchFamily="34" charset="0"/>
                <a:cs typeface="Calibri" panose="020F0502020204030204" pitchFamily="34" charset="0"/>
              </a:rPr>
              <a:t>4. Dynamic response of cantilever as a function of the electrode </a:t>
            </a:r>
            <a:r>
              <a:rPr lang="en-US" b="1" dirty="0" err="1">
                <a:latin typeface="Palatino Linotype" panose="02040502050505030304" pitchFamily="18" charset="0"/>
                <a:ea typeface="Calibri" panose="020F0502020204030204" pitchFamily="34" charset="0"/>
                <a:cs typeface="Calibri" panose="020F0502020204030204" pitchFamily="34" charset="0"/>
              </a:rPr>
              <a:t>possition</a:t>
            </a:r>
            <a:endParaRPr lang="en-US" b="1" dirty="0">
              <a:latin typeface="Palatino Linotype" panose="02040502050505030304" pitchFamily="18"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88A3396-130E-4387-939F-04E785B97A05}"/>
              </a:ext>
            </a:extLst>
          </p:cNvPr>
          <p:cNvSpPr txBox="1"/>
          <p:nvPr/>
        </p:nvSpPr>
        <p:spPr>
          <a:xfrm>
            <a:off x="501650" y="5892581"/>
            <a:ext cx="7499350" cy="646331"/>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2 </a:t>
            </a:r>
            <a:r>
              <a:rPr lang="en-US" dirty="0">
                <a:latin typeface="Palatino Linotype" panose="02040502050505030304" pitchFamily="18" charset="0"/>
                <a:ea typeface="Calibri" panose="020F0502020204030204" pitchFamily="34" charset="0"/>
                <a:cs typeface="Calibri" panose="020F0502020204030204" pitchFamily="34" charset="0"/>
              </a:rPr>
              <a:t>Experimental response of the cantilever with the driving electrode at the free-end (</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and with the electrode close to anchor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a:t>
            </a:r>
            <a:endParaRPr lang="en-US" dirty="0"/>
          </a:p>
        </p:txBody>
      </p:sp>
      <p:pic>
        <p:nvPicPr>
          <p:cNvPr id="17" name="Picture 16">
            <a:extLst>
              <a:ext uri="{FF2B5EF4-FFF2-40B4-BE49-F238E27FC236}">
                <a16:creationId xmlns:a16="http://schemas.microsoft.com/office/drawing/2014/main" id="{C405BDC7-A3BE-4637-BAAB-5A8B67DF709B}"/>
              </a:ext>
            </a:extLst>
          </p:cNvPr>
          <p:cNvPicPr>
            <a:picLocks noChangeAspect="1"/>
          </p:cNvPicPr>
          <p:nvPr/>
        </p:nvPicPr>
        <p:blipFill rotWithShape="1">
          <a:blip r:embed="rId4">
            <a:extLst>
              <a:ext uri="{28A0092B-C50C-407E-A947-70E740481C1C}">
                <a14:useLocalDpi xmlns:a14="http://schemas.microsoft.com/office/drawing/2010/main" val="0"/>
              </a:ext>
            </a:extLst>
          </a:blip>
          <a:srcRect t="18812" b="-1"/>
          <a:stretch/>
        </p:blipFill>
        <p:spPr>
          <a:xfrm>
            <a:off x="2688240" y="592312"/>
            <a:ext cx="1480168" cy="428931"/>
          </a:xfrm>
          <a:prstGeom prst="rect">
            <a:avLst/>
          </a:prstGeom>
        </p:spPr>
      </p:pic>
      <p:pic>
        <p:nvPicPr>
          <p:cNvPr id="19" name="Picture 18" descr="A picture containing blur&#10;&#10;Description automatically generated">
            <a:extLst>
              <a:ext uri="{FF2B5EF4-FFF2-40B4-BE49-F238E27FC236}">
                <a16:creationId xmlns:a16="http://schemas.microsoft.com/office/drawing/2014/main" id="{5C127C14-103C-4629-9B67-86254C79F0B1}"/>
              </a:ext>
            </a:extLst>
          </p:cNvPr>
          <p:cNvPicPr>
            <a:picLocks noChangeAspect="1"/>
          </p:cNvPicPr>
          <p:nvPr/>
        </p:nvPicPr>
        <p:blipFill rotWithShape="1">
          <a:blip r:embed="rId5">
            <a:extLst>
              <a:ext uri="{28A0092B-C50C-407E-A947-70E740481C1C}">
                <a14:useLocalDpi xmlns:a14="http://schemas.microsoft.com/office/drawing/2010/main" val="0"/>
              </a:ext>
            </a:extLst>
          </a:blip>
          <a:srcRect t="18496" r="7128" b="5001"/>
          <a:stretch/>
        </p:blipFill>
        <p:spPr>
          <a:xfrm>
            <a:off x="6359626" y="621043"/>
            <a:ext cx="1476703" cy="428931"/>
          </a:xfrm>
          <a:prstGeom prst="rect">
            <a:avLst/>
          </a:prstGeom>
        </p:spPr>
      </p:pic>
      <p:sp>
        <p:nvSpPr>
          <p:cNvPr id="23" name="Rectangle 3">
            <a:extLst>
              <a:ext uri="{FF2B5EF4-FFF2-40B4-BE49-F238E27FC236}">
                <a16:creationId xmlns:a16="http://schemas.microsoft.com/office/drawing/2014/main" id="{924A4EFB-98C7-48FB-8986-87456F6929F3}"/>
              </a:ext>
            </a:extLst>
          </p:cNvPr>
          <p:cNvSpPr>
            <a:spLocks noChangeArrowheads="1"/>
          </p:cNvSpPr>
          <p:nvPr/>
        </p:nvSpPr>
        <p:spPr bwMode="auto">
          <a:xfrm>
            <a:off x="1276774" y="829682"/>
            <a:ext cx="978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1</a:t>
            </a:r>
            <a:r>
              <a:rPr lang="en-US" altLang="ro-RO" sz="1400" baseline="30000" dirty="0">
                <a:solidFill>
                  <a:srgbClr val="000000"/>
                </a:solidFill>
                <a:latin typeface="Palatino Linotype" panose="02040502050505030304" pitchFamily="18" charset="0"/>
                <a:cs typeface="Times New Roman" panose="02020603050405020304" pitchFamily="18" charset="0"/>
              </a:rPr>
              <a:t>st</a:t>
            </a:r>
            <a:r>
              <a:rPr lang="en-US" altLang="ro-RO" sz="1400" dirty="0">
                <a:solidFill>
                  <a:srgbClr val="000000"/>
                </a:solidFill>
                <a:latin typeface="Palatino Linotype" panose="02040502050505030304" pitchFamily="18" charset="0"/>
                <a:cs typeface="Times New Roman" panose="02020603050405020304" pitchFamily="18" charset="0"/>
              </a:rPr>
              <a:t> mode</a:t>
            </a:r>
            <a:endParaRPr lang="en-US" altLang="ro-RO" sz="1400" dirty="0">
              <a:latin typeface="Palatino Linotype" panose="02040502050505030304" pitchFamily="18" charset="0"/>
            </a:endParaRPr>
          </a:p>
        </p:txBody>
      </p:sp>
      <p:sp>
        <p:nvSpPr>
          <p:cNvPr id="24" name="Rectangle 4">
            <a:extLst>
              <a:ext uri="{FF2B5EF4-FFF2-40B4-BE49-F238E27FC236}">
                <a16:creationId xmlns:a16="http://schemas.microsoft.com/office/drawing/2014/main" id="{338C1D6A-6767-40DA-B320-2A68B1A60EAF}"/>
              </a:ext>
            </a:extLst>
          </p:cNvPr>
          <p:cNvSpPr>
            <a:spLocks noChangeArrowheads="1"/>
          </p:cNvSpPr>
          <p:nvPr/>
        </p:nvSpPr>
        <p:spPr bwMode="auto">
          <a:xfrm>
            <a:off x="2904305" y="1540962"/>
            <a:ext cx="9140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2</a:t>
            </a:r>
            <a:r>
              <a:rPr lang="en-US" altLang="ro-RO" sz="1400" baseline="30000" dirty="0">
                <a:solidFill>
                  <a:srgbClr val="000000"/>
                </a:solidFill>
                <a:latin typeface="Palatino Linotype" panose="02040502050505030304" pitchFamily="18" charset="0"/>
                <a:cs typeface="Times New Roman" panose="02020603050405020304" pitchFamily="18" charset="0"/>
              </a:rPr>
              <a:t>nd</a:t>
            </a:r>
            <a:r>
              <a:rPr lang="en-US" altLang="ro-RO" sz="1400" dirty="0">
                <a:solidFill>
                  <a:srgbClr val="000000"/>
                </a:solidFill>
                <a:latin typeface="Palatino Linotype" panose="02040502050505030304" pitchFamily="18" charset="0"/>
                <a:cs typeface="Times New Roman" panose="02020603050405020304" pitchFamily="18" charset="0"/>
              </a:rPr>
              <a:t> mode</a:t>
            </a:r>
            <a:endParaRPr lang="en-US" altLang="ro-RO" sz="1400" dirty="0">
              <a:latin typeface="Palatino Linotype" panose="02040502050505030304" pitchFamily="18" charset="0"/>
            </a:endParaRPr>
          </a:p>
        </p:txBody>
      </p:sp>
      <p:sp>
        <p:nvSpPr>
          <p:cNvPr id="25" name="Rectangle 3">
            <a:extLst>
              <a:ext uri="{FF2B5EF4-FFF2-40B4-BE49-F238E27FC236}">
                <a16:creationId xmlns:a16="http://schemas.microsoft.com/office/drawing/2014/main" id="{FAC41EF3-0FAA-4BD7-B538-7024535FE9F2}"/>
              </a:ext>
            </a:extLst>
          </p:cNvPr>
          <p:cNvSpPr>
            <a:spLocks noChangeArrowheads="1"/>
          </p:cNvSpPr>
          <p:nvPr/>
        </p:nvSpPr>
        <p:spPr bwMode="auto">
          <a:xfrm>
            <a:off x="1164660" y="3275110"/>
            <a:ext cx="978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1</a:t>
            </a:r>
            <a:r>
              <a:rPr lang="en-US" altLang="ro-RO" sz="1400" baseline="30000" dirty="0">
                <a:solidFill>
                  <a:srgbClr val="000000"/>
                </a:solidFill>
                <a:latin typeface="Palatino Linotype" panose="02040502050505030304" pitchFamily="18" charset="0"/>
                <a:cs typeface="Times New Roman" panose="02020603050405020304" pitchFamily="18" charset="0"/>
              </a:rPr>
              <a:t>st</a:t>
            </a:r>
            <a:r>
              <a:rPr lang="en-US" altLang="ro-RO" sz="1400" dirty="0">
                <a:solidFill>
                  <a:srgbClr val="000000"/>
                </a:solidFill>
                <a:latin typeface="Palatino Linotype" panose="02040502050505030304" pitchFamily="18" charset="0"/>
                <a:cs typeface="Times New Roman" panose="02020603050405020304" pitchFamily="18" charset="0"/>
              </a:rPr>
              <a:t> mode</a:t>
            </a:r>
            <a:endParaRPr lang="en-US" altLang="ro-RO" sz="1400" dirty="0">
              <a:latin typeface="Palatino Linotype" panose="02040502050505030304" pitchFamily="18" charset="0"/>
            </a:endParaRPr>
          </a:p>
        </p:txBody>
      </p:sp>
      <p:sp>
        <p:nvSpPr>
          <p:cNvPr id="27" name="Rectangle 4">
            <a:extLst>
              <a:ext uri="{FF2B5EF4-FFF2-40B4-BE49-F238E27FC236}">
                <a16:creationId xmlns:a16="http://schemas.microsoft.com/office/drawing/2014/main" id="{8C04A577-B639-499A-A95B-620AA73BF6F4}"/>
              </a:ext>
            </a:extLst>
          </p:cNvPr>
          <p:cNvSpPr>
            <a:spLocks noChangeArrowheads="1"/>
          </p:cNvSpPr>
          <p:nvPr/>
        </p:nvSpPr>
        <p:spPr bwMode="auto">
          <a:xfrm>
            <a:off x="2971307" y="4663266"/>
            <a:ext cx="9140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2</a:t>
            </a:r>
            <a:r>
              <a:rPr lang="en-US" altLang="ro-RO" sz="1400" baseline="30000" dirty="0">
                <a:solidFill>
                  <a:srgbClr val="000000"/>
                </a:solidFill>
                <a:latin typeface="Palatino Linotype" panose="02040502050505030304" pitchFamily="18" charset="0"/>
                <a:cs typeface="Times New Roman" panose="02020603050405020304" pitchFamily="18" charset="0"/>
              </a:rPr>
              <a:t>nd</a:t>
            </a:r>
            <a:r>
              <a:rPr lang="en-US" altLang="ro-RO" sz="1400" dirty="0">
                <a:solidFill>
                  <a:srgbClr val="000000"/>
                </a:solidFill>
                <a:latin typeface="Palatino Linotype" panose="02040502050505030304" pitchFamily="18" charset="0"/>
                <a:cs typeface="Times New Roman" panose="02020603050405020304" pitchFamily="18" charset="0"/>
              </a:rPr>
              <a:t> mode</a:t>
            </a:r>
            <a:endParaRPr lang="en-US" altLang="ro-RO" sz="1400" dirty="0">
              <a:latin typeface="Palatino Linotype" panose="02040502050505030304" pitchFamily="18" charset="0"/>
            </a:endParaRPr>
          </a:p>
        </p:txBody>
      </p:sp>
      <p:sp>
        <p:nvSpPr>
          <p:cNvPr id="28" name="Rectangle 3">
            <a:extLst>
              <a:ext uri="{FF2B5EF4-FFF2-40B4-BE49-F238E27FC236}">
                <a16:creationId xmlns:a16="http://schemas.microsoft.com/office/drawing/2014/main" id="{63C6EEBF-BB02-46A0-8315-08BDF86ED591}"/>
              </a:ext>
            </a:extLst>
          </p:cNvPr>
          <p:cNvSpPr>
            <a:spLocks noChangeArrowheads="1"/>
          </p:cNvSpPr>
          <p:nvPr/>
        </p:nvSpPr>
        <p:spPr bwMode="auto">
          <a:xfrm>
            <a:off x="4447722" y="1788892"/>
            <a:ext cx="866165" cy="307777"/>
          </a:xfrm>
          <a:prstGeom prst="rect">
            <a:avLst/>
          </a:prstGeom>
          <a:solidFill>
            <a:schemeClr val="bg1"/>
          </a:solidFill>
          <a:ln>
            <a:noFill/>
          </a:ln>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1</a:t>
            </a:r>
            <a:r>
              <a:rPr lang="en-US" altLang="ro-RO" sz="1400" baseline="30000" dirty="0">
                <a:solidFill>
                  <a:srgbClr val="000000"/>
                </a:solidFill>
                <a:latin typeface="Palatino Linotype" panose="02040502050505030304" pitchFamily="18" charset="0"/>
                <a:cs typeface="Times New Roman" panose="02020603050405020304" pitchFamily="18" charset="0"/>
              </a:rPr>
              <a:t>st</a:t>
            </a:r>
            <a:r>
              <a:rPr lang="en-US" altLang="ro-RO" sz="1400" dirty="0">
                <a:solidFill>
                  <a:srgbClr val="000000"/>
                </a:solidFill>
                <a:latin typeface="Palatino Linotype" panose="02040502050505030304" pitchFamily="18" charset="0"/>
                <a:cs typeface="Times New Roman" panose="02020603050405020304" pitchFamily="18" charset="0"/>
              </a:rPr>
              <a:t> mode</a:t>
            </a:r>
          </a:p>
        </p:txBody>
      </p:sp>
      <p:sp>
        <p:nvSpPr>
          <p:cNvPr id="33" name="Rectangle 3">
            <a:extLst>
              <a:ext uri="{FF2B5EF4-FFF2-40B4-BE49-F238E27FC236}">
                <a16:creationId xmlns:a16="http://schemas.microsoft.com/office/drawing/2014/main" id="{BE275CAB-462E-4486-8A7F-3F87C4C8D200}"/>
              </a:ext>
            </a:extLst>
          </p:cNvPr>
          <p:cNvSpPr>
            <a:spLocks noChangeArrowheads="1"/>
          </p:cNvSpPr>
          <p:nvPr/>
        </p:nvSpPr>
        <p:spPr bwMode="auto">
          <a:xfrm>
            <a:off x="4679950" y="3275110"/>
            <a:ext cx="866165" cy="307777"/>
          </a:xfrm>
          <a:prstGeom prst="rect">
            <a:avLst/>
          </a:prstGeom>
          <a:solidFill>
            <a:schemeClr val="bg1"/>
          </a:solidFill>
          <a:ln>
            <a:noFill/>
          </a:ln>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1</a:t>
            </a:r>
            <a:r>
              <a:rPr lang="en-US" altLang="ro-RO" sz="1400" baseline="30000" dirty="0">
                <a:solidFill>
                  <a:srgbClr val="000000"/>
                </a:solidFill>
                <a:latin typeface="Palatino Linotype" panose="02040502050505030304" pitchFamily="18" charset="0"/>
                <a:cs typeface="Times New Roman" panose="02020603050405020304" pitchFamily="18" charset="0"/>
              </a:rPr>
              <a:t>st</a:t>
            </a:r>
            <a:r>
              <a:rPr lang="en-US" altLang="ro-RO" sz="1400" dirty="0">
                <a:solidFill>
                  <a:srgbClr val="000000"/>
                </a:solidFill>
                <a:latin typeface="Palatino Linotype" panose="02040502050505030304" pitchFamily="18" charset="0"/>
                <a:cs typeface="Times New Roman" panose="02020603050405020304" pitchFamily="18" charset="0"/>
              </a:rPr>
              <a:t> mode</a:t>
            </a:r>
          </a:p>
        </p:txBody>
      </p:sp>
      <p:sp>
        <p:nvSpPr>
          <p:cNvPr id="35" name="Rectangle 4">
            <a:extLst>
              <a:ext uri="{FF2B5EF4-FFF2-40B4-BE49-F238E27FC236}">
                <a16:creationId xmlns:a16="http://schemas.microsoft.com/office/drawing/2014/main" id="{5A8733E9-380F-4DA0-95C0-898F7716FD33}"/>
              </a:ext>
            </a:extLst>
          </p:cNvPr>
          <p:cNvSpPr>
            <a:spLocks noChangeArrowheads="1"/>
          </p:cNvSpPr>
          <p:nvPr/>
        </p:nvSpPr>
        <p:spPr bwMode="auto">
          <a:xfrm>
            <a:off x="5389719" y="652888"/>
            <a:ext cx="9140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2</a:t>
            </a:r>
            <a:r>
              <a:rPr lang="en-US" altLang="ro-RO" sz="1400" baseline="30000" dirty="0">
                <a:solidFill>
                  <a:srgbClr val="000000"/>
                </a:solidFill>
                <a:latin typeface="Palatino Linotype" panose="02040502050505030304" pitchFamily="18" charset="0"/>
                <a:cs typeface="Times New Roman" panose="02020603050405020304" pitchFamily="18" charset="0"/>
              </a:rPr>
              <a:t>nd</a:t>
            </a:r>
            <a:r>
              <a:rPr lang="en-US" altLang="ro-RO" sz="1400" dirty="0">
                <a:solidFill>
                  <a:srgbClr val="000000"/>
                </a:solidFill>
                <a:latin typeface="Palatino Linotype" panose="02040502050505030304" pitchFamily="18" charset="0"/>
                <a:cs typeface="Times New Roman" panose="02020603050405020304" pitchFamily="18" charset="0"/>
              </a:rPr>
              <a:t> mode</a:t>
            </a:r>
            <a:endParaRPr lang="en-US" altLang="ro-RO" sz="1400" dirty="0">
              <a:latin typeface="Palatino Linotype" panose="02040502050505030304" pitchFamily="18" charset="0"/>
            </a:endParaRPr>
          </a:p>
        </p:txBody>
      </p:sp>
      <p:sp>
        <p:nvSpPr>
          <p:cNvPr id="36" name="Rectangle 4">
            <a:extLst>
              <a:ext uri="{FF2B5EF4-FFF2-40B4-BE49-F238E27FC236}">
                <a16:creationId xmlns:a16="http://schemas.microsoft.com/office/drawing/2014/main" id="{32210A12-99BF-4AA6-ABA9-C0921F8BE565}"/>
              </a:ext>
            </a:extLst>
          </p:cNvPr>
          <p:cNvSpPr>
            <a:spLocks noChangeArrowheads="1"/>
          </p:cNvSpPr>
          <p:nvPr/>
        </p:nvSpPr>
        <p:spPr bwMode="auto">
          <a:xfrm>
            <a:off x="6359626" y="3408995"/>
            <a:ext cx="9140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400" dirty="0">
                <a:solidFill>
                  <a:srgbClr val="000000"/>
                </a:solidFill>
                <a:latin typeface="Palatino Linotype" panose="02040502050505030304" pitchFamily="18" charset="0"/>
                <a:cs typeface="Times New Roman" panose="02020603050405020304" pitchFamily="18" charset="0"/>
              </a:rPr>
              <a:t>2</a:t>
            </a:r>
            <a:r>
              <a:rPr lang="en-US" altLang="ro-RO" sz="1400" baseline="30000" dirty="0">
                <a:solidFill>
                  <a:srgbClr val="000000"/>
                </a:solidFill>
                <a:latin typeface="Palatino Linotype" panose="02040502050505030304" pitchFamily="18" charset="0"/>
                <a:cs typeface="Times New Roman" panose="02020603050405020304" pitchFamily="18" charset="0"/>
              </a:rPr>
              <a:t>nd</a:t>
            </a:r>
            <a:r>
              <a:rPr lang="en-US" altLang="ro-RO" sz="1400" dirty="0">
                <a:solidFill>
                  <a:srgbClr val="000000"/>
                </a:solidFill>
                <a:latin typeface="Palatino Linotype" panose="02040502050505030304" pitchFamily="18" charset="0"/>
                <a:cs typeface="Times New Roman" panose="02020603050405020304" pitchFamily="18" charset="0"/>
              </a:rPr>
              <a:t> mode</a:t>
            </a:r>
            <a:endParaRPr lang="en-US" altLang="ro-RO" sz="1400" dirty="0">
              <a:latin typeface="Palatino Linotype" panose="02040502050505030304" pitchFamily="18" charset="0"/>
            </a:endParaRPr>
          </a:p>
        </p:txBody>
      </p:sp>
    </p:spTree>
    <p:extLst>
      <p:ext uri="{BB962C8B-B14F-4D97-AF65-F5344CB8AC3E}">
        <p14:creationId xmlns:p14="http://schemas.microsoft.com/office/powerpoint/2010/main" val="143456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Picture 4" descr="FRF">
            <a:extLst>
              <a:ext uri="{FF2B5EF4-FFF2-40B4-BE49-F238E27FC236}">
                <a16:creationId xmlns:a16="http://schemas.microsoft.com/office/drawing/2014/main" id="{01E8E2A0-A989-4FB2-A760-78B2A840B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75" r="29654" b="11838"/>
          <a:stretch>
            <a:fillRect/>
          </a:stretch>
        </p:blipFill>
        <p:spPr bwMode="auto">
          <a:xfrm>
            <a:off x="205121" y="-32973"/>
            <a:ext cx="440309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SRF">
            <a:extLst>
              <a:ext uri="{FF2B5EF4-FFF2-40B4-BE49-F238E27FC236}">
                <a16:creationId xmlns:a16="http://schemas.microsoft.com/office/drawing/2014/main" id="{9A80333A-038D-4C49-B943-32523C2D7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924" r="29625" b="11343"/>
          <a:stretch>
            <a:fillRect/>
          </a:stretch>
        </p:blipFill>
        <p:spPr bwMode="auto">
          <a:xfrm>
            <a:off x="4533801" y="-4342"/>
            <a:ext cx="44768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creenshot of a computer&#10;&#10;Description automatically generated with medium confidence">
            <a:extLst>
              <a:ext uri="{FF2B5EF4-FFF2-40B4-BE49-F238E27FC236}">
                <a16:creationId xmlns:a16="http://schemas.microsoft.com/office/drawing/2014/main" id="{123CDAC6-C4D3-403B-9BA1-2804A7BB7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21" y="2809609"/>
            <a:ext cx="8733757" cy="2834640"/>
          </a:xfrm>
          <a:prstGeom prst="rect">
            <a:avLst/>
          </a:prstGeom>
        </p:spPr>
      </p:pic>
      <p:sp>
        <p:nvSpPr>
          <p:cNvPr id="10" name="Rectangle 3">
            <a:extLst>
              <a:ext uri="{FF2B5EF4-FFF2-40B4-BE49-F238E27FC236}">
                <a16:creationId xmlns:a16="http://schemas.microsoft.com/office/drawing/2014/main" id="{A7546078-9BF8-4361-B0C7-37D8A44BFEDC}"/>
              </a:ext>
            </a:extLst>
          </p:cNvPr>
          <p:cNvSpPr>
            <a:spLocks noChangeArrowheads="1"/>
          </p:cNvSpPr>
          <p:nvPr/>
        </p:nvSpPr>
        <p:spPr bwMode="auto">
          <a:xfrm>
            <a:off x="1314874" y="632832"/>
            <a:ext cx="14918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800" dirty="0">
                <a:solidFill>
                  <a:schemeClr val="bg1"/>
                </a:solidFill>
                <a:latin typeface="Palatino Linotype" panose="02040502050505030304" pitchFamily="18" charset="0"/>
                <a:cs typeface="Times New Roman" panose="02020603050405020304" pitchFamily="18" charset="0"/>
              </a:rPr>
              <a:t>1</a:t>
            </a:r>
            <a:r>
              <a:rPr lang="en-US" altLang="ro-RO" sz="1800" baseline="30000" dirty="0">
                <a:solidFill>
                  <a:schemeClr val="bg1"/>
                </a:solidFill>
                <a:latin typeface="Palatino Linotype" panose="02040502050505030304" pitchFamily="18" charset="0"/>
                <a:cs typeface="Times New Roman" panose="02020603050405020304" pitchFamily="18" charset="0"/>
              </a:rPr>
              <a:t>st</a:t>
            </a:r>
            <a:r>
              <a:rPr lang="en-US" altLang="ro-RO" sz="1800" dirty="0">
                <a:solidFill>
                  <a:schemeClr val="bg1"/>
                </a:solidFill>
                <a:latin typeface="Palatino Linotype" panose="02040502050505030304" pitchFamily="18" charset="0"/>
                <a:cs typeface="Times New Roman" panose="02020603050405020304" pitchFamily="18" charset="0"/>
              </a:rPr>
              <a:t> mode</a:t>
            </a:r>
            <a:endParaRPr lang="en-US" altLang="ro-RO" sz="1800" dirty="0">
              <a:solidFill>
                <a:schemeClr val="bg1"/>
              </a:solidFill>
              <a:latin typeface="Palatino Linotype" panose="02040502050505030304" pitchFamily="18" charset="0"/>
            </a:endParaRPr>
          </a:p>
        </p:txBody>
      </p:sp>
      <p:sp>
        <p:nvSpPr>
          <p:cNvPr id="11" name="Rectangle 4">
            <a:extLst>
              <a:ext uri="{FF2B5EF4-FFF2-40B4-BE49-F238E27FC236}">
                <a16:creationId xmlns:a16="http://schemas.microsoft.com/office/drawing/2014/main" id="{EDCEA13B-0AE8-4827-BBCF-2D1A0BB681B2}"/>
              </a:ext>
            </a:extLst>
          </p:cNvPr>
          <p:cNvSpPr>
            <a:spLocks noChangeArrowheads="1"/>
          </p:cNvSpPr>
          <p:nvPr/>
        </p:nvSpPr>
        <p:spPr bwMode="auto">
          <a:xfrm>
            <a:off x="5799905" y="582112"/>
            <a:ext cx="1124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800" dirty="0">
                <a:solidFill>
                  <a:schemeClr val="bg1"/>
                </a:solidFill>
                <a:latin typeface="Palatino Linotype" panose="02040502050505030304" pitchFamily="18" charset="0"/>
                <a:cs typeface="Times New Roman" panose="02020603050405020304" pitchFamily="18" charset="0"/>
              </a:rPr>
              <a:t>2</a:t>
            </a:r>
            <a:r>
              <a:rPr lang="en-US" altLang="ro-RO" sz="1800" baseline="30000" dirty="0">
                <a:solidFill>
                  <a:schemeClr val="bg1"/>
                </a:solidFill>
                <a:latin typeface="Palatino Linotype" panose="02040502050505030304" pitchFamily="18" charset="0"/>
                <a:cs typeface="Times New Roman" panose="02020603050405020304" pitchFamily="18" charset="0"/>
              </a:rPr>
              <a:t>nd</a:t>
            </a:r>
            <a:r>
              <a:rPr lang="en-US" altLang="ro-RO" sz="1800" dirty="0">
                <a:solidFill>
                  <a:schemeClr val="bg1"/>
                </a:solidFill>
                <a:latin typeface="Palatino Linotype" panose="02040502050505030304" pitchFamily="18" charset="0"/>
                <a:cs typeface="Times New Roman" panose="02020603050405020304" pitchFamily="18" charset="0"/>
              </a:rPr>
              <a:t> mode</a:t>
            </a:r>
            <a:endParaRPr lang="en-US" altLang="ro-RO" sz="1800" dirty="0">
              <a:solidFill>
                <a:schemeClr val="bg1"/>
              </a:solidFill>
              <a:latin typeface="Palatino Linotype" panose="02040502050505030304" pitchFamily="18" charset="0"/>
            </a:endParaRPr>
          </a:p>
        </p:txBody>
      </p:sp>
      <p:sp>
        <p:nvSpPr>
          <p:cNvPr id="13" name="Rectangle 4">
            <a:extLst>
              <a:ext uri="{FF2B5EF4-FFF2-40B4-BE49-F238E27FC236}">
                <a16:creationId xmlns:a16="http://schemas.microsoft.com/office/drawing/2014/main" id="{405F4B14-664B-48F5-A912-B122509EC7CD}"/>
              </a:ext>
            </a:extLst>
          </p:cNvPr>
          <p:cNvSpPr>
            <a:spLocks noChangeArrowheads="1"/>
          </p:cNvSpPr>
          <p:nvPr/>
        </p:nvSpPr>
        <p:spPr bwMode="auto">
          <a:xfrm>
            <a:off x="5952305" y="3471362"/>
            <a:ext cx="1124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800" dirty="0">
                <a:solidFill>
                  <a:schemeClr val="bg1"/>
                </a:solidFill>
                <a:latin typeface="Palatino Linotype" panose="02040502050505030304" pitchFamily="18" charset="0"/>
                <a:cs typeface="Times New Roman" panose="02020603050405020304" pitchFamily="18" charset="0"/>
              </a:rPr>
              <a:t>2</a:t>
            </a:r>
            <a:r>
              <a:rPr lang="en-US" altLang="ro-RO" sz="1800" baseline="30000" dirty="0">
                <a:solidFill>
                  <a:schemeClr val="bg1"/>
                </a:solidFill>
                <a:latin typeface="Palatino Linotype" panose="02040502050505030304" pitchFamily="18" charset="0"/>
                <a:cs typeface="Times New Roman" panose="02020603050405020304" pitchFamily="18" charset="0"/>
              </a:rPr>
              <a:t>nd</a:t>
            </a:r>
            <a:r>
              <a:rPr lang="en-US" altLang="ro-RO" sz="1800" dirty="0">
                <a:solidFill>
                  <a:schemeClr val="bg1"/>
                </a:solidFill>
                <a:latin typeface="Palatino Linotype" panose="02040502050505030304" pitchFamily="18" charset="0"/>
                <a:cs typeface="Times New Roman" panose="02020603050405020304" pitchFamily="18" charset="0"/>
              </a:rPr>
              <a:t> mode</a:t>
            </a:r>
            <a:endParaRPr lang="en-US" altLang="ro-RO" sz="1800" dirty="0">
              <a:solidFill>
                <a:schemeClr val="bg1"/>
              </a:solidFill>
              <a:latin typeface="Palatino Linotype" panose="02040502050505030304" pitchFamily="18" charset="0"/>
            </a:endParaRPr>
          </a:p>
        </p:txBody>
      </p:sp>
      <p:sp>
        <p:nvSpPr>
          <p:cNvPr id="14" name="TextBox 13">
            <a:extLst>
              <a:ext uri="{FF2B5EF4-FFF2-40B4-BE49-F238E27FC236}">
                <a16:creationId xmlns:a16="http://schemas.microsoft.com/office/drawing/2014/main" id="{A91F3959-3BFD-445C-B685-68731CE685D5}"/>
              </a:ext>
            </a:extLst>
          </p:cNvPr>
          <p:cNvSpPr txBox="1"/>
          <p:nvPr/>
        </p:nvSpPr>
        <p:spPr>
          <a:xfrm>
            <a:off x="1420410" y="5938361"/>
            <a:ext cx="5561416" cy="369332"/>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3  </a:t>
            </a:r>
            <a:r>
              <a:rPr lang="en-US" dirty="0">
                <a:latin typeface="Palatino Linotype" panose="02040502050505030304" pitchFamily="18" charset="0"/>
                <a:ea typeface="Calibri" panose="020F0502020204030204" pitchFamily="34" charset="0"/>
                <a:cs typeface="Calibri" panose="020F0502020204030204" pitchFamily="34" charset="0"/>
              </a:rPr>
              <a:t>1</a:t>
            </a:r>
            <a:r>
              <a:rPr lang="en-US" baseline="30000" dirty="0">
                <a:latin typeface="Palatino Linotype" panose="02040502050505030304" pitchFamily="18" charset="0"/>
                <a:ea typeface="Calibri" panose="020F0502020204030204" pitchFamily="34" charset="0"/>
                <a:cs typeface="Calibri" panose="020F0502020204030204" pitchFamily="34" charset="0"/>
              </a:rPr>
              <a:t>st</a:t>
            </a:r>
            <a:r>
              <a:rPr lang="en-US" dirty="0">
                <a:latin typeface="Palatino Linotype" panose="02040502050505030304" pitchFamily="18" charset="0"/>
                <a:ea typeface="Calibri" panose="020F0502020204030204" pitchFamily="34" charset="0"/>
                <a:cs typeface="Calibri" panose="020F0502020204030204" pitchFamily="34" charset="0"/>
              </a:rPr>
              <a:t> and 2</a:t>
            </a:r>
            <a:r>
              <a:rPr lang="en-US" baseline="30000" dirty="0">
                <a:latin typeface="Palatino Linotype" panose="02040502050505030304" pitchFamily="18" charset="0"/>
                <a:ea typeface="Calibri" panose="020F0502020204030204" pitchFamily="34" charset="0"/>
                <a:cs typeface="Calibri" panose="020F0502020204030204" pitchFamily="34" charset="0"/>
              </a:rPr>
              <a:t>nd</a:t>
            </a:r>
            <a:r>
              <a:rPr lang="en-US" dirty="0">
                <a:latin typeface="Palatino Linotype" panose="02040502050505030304" pitchFamily="18" charset="0"/>
                <a:ea typeface="Calibri" panose="020F0502020204030204" pitchFamily="34" charset="0"/>
                <a:cs typeface="Calibri" panose="020F0502020204030204" pitchFamily="34" charset="0"/>
              </a:rPr>
              <a:t> modes of oscillations of cantilevers </a:t>
            </a:r>
            <a:endParaRPr lang="en-US" dirty="0"/>
          </a:p>
        </p:txBody>
      </p:sp>
      <p:sp>
        <p:nvSpPr>
          <p:cNvPr id="15" name="TextBox 14">
            <a:extLst>
              <a:ext uri="{FF2B5EF4-FFF2-40B4-BE49-F238E27FC236}">
                <a16:creationId xmlns:a16="http://schemas.microsoft.com/office/drawing/2014/main" id="{2C086CB8-B54B-4034-90C6-FC02710F6FD9}"/>
              </a:ext>
            </a:extLst>
          </p:cNvPr>
          <p:cNvSpPr txBox="1"/>
          <p:nvPr/>
        </p:nvSpPr>
        <p:spPr>
          <a:xfrm>
            <a:off x="2747962" y="2330831"/>
            <a:ext cx="4476871" cy="369332"/>
          </a:xfrm>
          <a:prstGeom prst="rect">
            <a:avLst/>
          </a:prstGeom>
          <a:noFill/>
        </p:spPr>
        <p:txBody>
          <a:bodyPr wrap="square" rtlCol="0">
            <a:spAutoFit/>
          </a:bodyPr>
          <a:lstStyle/>
          <a:p>
            <a:r>
              <a:rPr lang="en-US" dirty="0"/>
              <a:t>Driving electrode at the free-end of cantilever</a:t>
            </a:r>
          </a:p>
        </p:txBody>
      </p:sp>
      <p:sp>
        <p:nvSpPr>
          <p:cNvPr id="16" name="Rectangle 3">
            <a:extLst>
              <a:ext uri="{FF2B5EF4-FFF2-40B4-BE49-F238E27FC236}">
                <a16:creationId xmlns:a16="http://schemas.microsoft.com/office/drawing/2014/main" id="{0109AA43-4061-41D6-8DA9-AD832FEE5A1D}"/>
              </a:ext>
            </a:extLst>
          </p:cNvPr>
          <p:cNvSpPr>
            <a:spLocks noChangeArrowheads="1"/>
          </p:cNvSpPr>
          <p:nvPr/>
        </p:nvSpPr>
        <p:spPr bwMode="auto">
          <a:xfrm>
            <a:off x="3783013" y="1853138"/>
            <a:ext cx="44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800" dirty="0">
                <a:solidFill>
                  <a:schemeClr val="bg1"/>
                </a:solidFill>
                <a:latin typeface="Palatino Linotype" panose="02040502050505030304" pitchFamily="18" charset="0"/>
                <a:cs typeface="Times New Roman" panose="02020603050405020304" pitchFamily="18" charset="0"/>
              </a:rPr>
              <a:t>0</a:t>
            </a:r>
            <a:endParaRPr lang="en-US" altLang="ro-RO" sz="1800" dirty="0">
              <a:solidFill>
                <a:schemeClr val="bg1"/>
              </a:solidFill>
              <a:latin typeface="Palatino Linotype" panose="02040502050505030304" pitchFamily="18" charset="0"/>
            </a:endParaRPr>
          </a:p>
        </p:txBody>
      </p:sp>
      <p:sp>
        <p:nvSpPr>
          <p:cNvPr id="17" name="Rectangle 3">
            <a:extLst>
              <a:ext uri="{FF2B5EF4-FFF2-40B4-BE49-F238E27FC236}">
                <a16:creationId xmlns:a16="http://schemas.microsoft.com/office/drawing/2014/main" id="{F01797E1-1191-4D51-ADFC-EB1CF49EA2FF}"/>
              </a:ext>
            </a:extLst>
          </p:cNvPr>
          <p:cNvSpPr>
            <a:spLocks noChangeArrowheads="1"/>
          </p:cNvSpPr>
          <p:nvPr/>
        </p:nvSpPr>
        <p:spPr bwMode="auto">
          <a:xfrm>
            <a:off x="8131186" y="1838847"/>
            <a:ext cx="44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800" dirty="0">
                <a:solidFill>
                  <a:schemeClr val="bg1"/>
                </a:solidFill>
                <a:latin typeface="Palatino Linotype" panose="02040502050505030304" pitchFamily="18" charset="0"/>
                <a:cs typeface="Times New Roman" panose="02020603050405020304" pitchFamily="18" charset="0"/>
              </a:rPr>
              <a:t>0</a:t>
            </a:r>
            <a:endParaRPr lang="en-US" altLang="ro-RO" sz="1800" dirty="0">
              <a:solidFill>
                <a:schemeClr val="bg1"/>
              </a:solidFill>
              <a:latin typeface="Palatino Linotype" panose="02040502050505030304" pitchFamily="18" charset="0"/>
            </a:endParaRPr>
          </a:p>
        </p:txBody>
      </p:sp>
      <p:sp>
        <p:nvSpPr>
          <p:cNvPr id="18" name="Rectangle 3">
            <a:extLst>
              <a:ext uri="{FF2B5EF4-FFF2-40B4-BE49-F238E27FC236}">
                <a16:creationId xmlns:a16="http://schemas.microsoft.com/office/drawing/2014/main" id="{69F8BEF5-7C72-4532-B06E-00931B282D72}"/>
              </a:ext>
            </a:extLst>
          </p:cNvPr>
          <p:cNvSpPr>
            <a:spLocks noChangeArrowheads="1"/>
          </p:cNvSpPr>
          <p:nvPr/>
        </p:nvSpPr>
        <p:spPr bwMode="auto">
          <a:xfrm>
            <a:off x="3816346" y="4434418"/>
            <a:ext cx="44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ro-RO" sz="1800" dirty="0">
                <a:solidFill>
                  <a:schemeClr val="bg1"/>
                </a:solidFill>
                <a:latin typeface="Palatino Linotype" panose="02040502050505030304" pitchFamily="18" charset="0"/>
                <a:cs typeface="Times New Roman" panose="02020603050405020304" pitchFamily="18" charset="0"/>
              </a:rPr>
              <a:t>4</a:t>
            </a:r>
            <a:endParaRPr lang="en-US" altLang="ro-RO" sz="1800" dirty="0">
              <a:solidFill>
                <a:schemeClr val="bg1"/>
              </a:solidFill>
              <a:latin typeface="Palatino Linotype" panose="02040502050505030304" pitchFamily="18" charset="0"/>
            </a:endParaRPr>
          </a:p>
        </p:txBody>
      </p:sp>
      <p:sp>
        <p:nvSpPr>
          <p:cNvPr id="19" name="TextBox 18">
            <a:extLst>
              <a:ext uri="{FF2B5EF4-FFF2-40B4-BE49-F238E27FC236}">
                <a16:creationId xmlns:a16="http://schemas.microsoft.com/office/drawing/2014/main" id="{FA34AA95-7703-4060-B638-5187FEC12EED}"/>
              </a:ext>
            </a:extLst>
          </p:cNvPr>
          <p:cNvSpPr txBox="1"/>
          <p:nvPr/>
        </p:nvSpPr>
        <p:spPr>
          <a:xfrm>
            <a:off x="3137743" y="4975134"/>
            <a:ext cx="3786188" cy="369332"/>
          </a:xfrm>
          <a:prstGeom prst="rect">
            <a:avLst/>
          </a:prstGeom>
          <a:noFill/>
        </p:spPr>
        <p:txBody>
          <a:bodyPr wrap="square" rtlCol="0">
            <a:spAutoFit/>
          </a:bodyPr>
          <a:lstStyle/>
          <a:p>
            <a:r>
              <a:rPr lang="en-US" dirty="0"/>
              <a:t>Driving electrode close to the anchor</a:t>
            </a:r>
          </a:p>
        </p:txBody>
      </p:sp>
    </p:spTree>
    <p:extLst>
      <p:ext uri="{BB962C8B-B14F-4D97-AF65-F5344CB8AC3E}">
        <p14:creationId xmlns:p14="http://schemas.microsoft.com/office/powerpoint/2010/main" val="11896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15" name="Picture 14">
            <a:extLst>
              <a:ext uri="{FF2B5EF4-FFF2-40B4-BE49-F238E27FC236}">
                <a16:creationId xmlns:a16="http://schemas.microsoft.com/office/drawing/2014/main" id="{DD2C2206-D6F3-412E-9D94-63B563B38373}"/>
              </a:ext>
            </a:extLst>
          </p:cNvPr>
          <p:cNvPicPr>
            <a:picLocks noChangeAspect="1"/>
          </p:cNvPicPr>
          <p:nvPr/>
        </p:nvPicPr>
        <p:blipFill rotWithShape="1">
          <a:blip r:embed="rId3"/>
          <a:srcRect t="13243" r="15178" b="12826"/>
          <a:stretch/>
        </p:blipFill>
        <p:spPr>
          <a:xfrm>
            <a:off x="21637" y="1"/>
            <a:ext cx="6231205" cy="3291840"/>
          </a:xfrm>
          <a:prstGeom prst="rect">
            <a:avLst/>
          </a:prstGeom>
        </p:spPr>
      </p:pic>
      <p:pic>
        <p:nvPicPr>
          <p:cNvPr id="17" name="Picture 16">
            <a:extLst>
              <a:ext uri="{FF2B5EF4-FFF2-40B4-BE49-F238E27FC236}">
                <a16:creationId xmlns:a16="http://schemas.microsoft.com/office/drawing/2014/main" id="{891330B5-1E4F-47FA-8F11-EC5532B17624}"/>
              </a:ext>
            </a:extLst>
          </p:cNvPr>
          <p:cNvPicPr>
            <a:picLocks noChangeAspect="1"/>
          </p:cNvPicPr>
          <p:nvPr/>
        </p:nvPicPr>
        <p:blipFill rotWithShape="1">
          <a:blip r:embed="rId4"/>
          <a:srcRect t="16675" r="17229" b="9509"/>
          <a:stretch/>
        </p:blipFill>
        <p:spPr>
          <a:xfrm>
            <a:off x="76200" y="3387393"/>
            <a:ext cx="5968949" cy="3200400"/>
          </a:xfrm>
          <a:prstGeom prst="rect">
            <a:avLst/>
          </a:prstGeom>
        </p:spPr>
      </p:pic>
      <p:sp>
        <p:nvSpPr>
          <p:cNvPr id="23" name="TextBox 22">
            <a:extLst>
              <a:ext uri="{FF2B5EF4-FFF2-40B4-BE49-F238E27FC236}">
                <a16:creationId xmlns:a16="http://schemas.microsoft.com/office/drawing/2014/main" id="{432E6949-EDC5-46D4-9ED4-B78A245893F7}"/>
              </a:ext>
            </a:extLst>
          </p:cNvPr>
          <p:cNvSpPr txBox="1"/>
          <p:nvPr/>
        </p:nvSpPr>
        <p:spPr>
          <a:xfrm>
            <a:off x="6164580" y="3598383"/>
            <a:ext cx="3019207" cy="2031325"/>
          </a:xfrm>
          <a:prstGeom prst="rect">
            <a:avLst/>
          </a:prstGeom>
          <a:noFill/>
        </p:spPr>
        <p:txBody>
          <a:bodyPr wrap="square">
            <a:spAutoFit/>
          </a:bodyPr>
          <a:lstStyle/>
          <a:p>
            <a:r>
              <a:rPr lang="en-US" b="1" dirty="0">
                <a:latin typeface="Palatino Linotype" panose="02040502050505030304" pitchFamily="18" charset="0"/>
                <a:ea typeface="Calibri" panose="020F0502020204030204" pitchFamily="34" charset="0"/>
                <a:cs typeface="Calibri" panose="020F0502020204030204" pitchFamily="34" charset="0"/>
              </a:rPr>
              <a:t>Fig. 4 </a:t>
            </a:r>
            <a:r>
              <a:rPr lang="en-US" dirty="0">
                <a:latin typeface="Palatino Linotype" panose="02040502050505030304" pitchFamily="18" charset="0"/>
                <a:ea typeface="Calibri" panose="020F0502020204030204" pitchFamily="34" charset="0"/>
                <a:cs typeface="Calibri" panose="020F0502020204030204" pitchFamily="34" charset="0"/>
              </a:rPr>
              <a:t>Resonant Frequency variation as a function of the electrode position in the </a:t>
            </a:r>
            <a:r>
              <a:rPr lang="en-US" b="1" dirty="0">
                <a:latin typeface="Palatino Linotype" panose="02040502050505030304" pitchFamily="18" charset="0"/>
                <a:ea typeface="Calibri" panose="020F0502020204030204" pitchFamily="34" charset="0"/>
                <a:cs typeface="Calibri" panose="020F0502020204030204" pitchFamily="34" charset="0"/>
              </a:rPr>
              <a:t>1</a:t>
            </a:r>
            <a:r>
              <a:rPr lang="en-US" b="1" baseline="30000" dirty="0">
                <a:latin typeface="Palatino Linotype" panose="02040502050505030304" pitchFamily="18" charset="0"/>
                <a:ea typeface="Calibri" panose="020F0502020204030204" pitchFamily="34" charset="0"/>
                <a:cs typeface="Calibri" panose="020F0502020204030204" pitchFamily="34" charset="0"/>
              </a:rPr>
              <a:t>st </a:t>
            </a:r>
            <a:r>
              <a:rPr lang="en-US" b="1" dirty="0">
                <a:latin typeface="Palatino Linotype" panose="02040502050505030304" pitchFamily="18" charset="0"/>
                <a:ea typeface="Calibri" panose="020F0502020204030204" pitchFamily="34" charset="0"/>
                <a:cs typeface="Calibri" panose="020F0502020204030204" pitchFamily="34" charset="0"/>
              </a:rPr>
              <a:t>mode </a:t>
            </a:r>
            <a:r>
              <a:rPr lang="en-US" dirty="0">
                <a:latin typeface="Palatino Linotype" panose="02040502050505030304" pitchFamily="18" charset="0"/>
                <a:ea typeface="Calibri" panose="020F0502020204030204" pitchFamily="34" charset="0"/>
                <a:cs typeface="Calibri" panose="020F0502020204030204" pitchFamily="34" charset="0"/>
              </a:rPr>
              <a:t>of oscillations (0 is the free-end of cantilever, 4 close to anchor): </a:t>
            </a:r>
          </a:p>
          <a:p>
            <a:r>
              <a:rPr lang="en-US" dirty="0">
                <a:latin typeface="Palatino Linotype" panose="02040502050505030304" pitchFamily="18" charset="0"/>
                <a:ea typeface="Calibri" panose="020F0502020204030204" pitchFamily="34" charset="0"/>
                <a:cs typeface="Calibri" panose="020F0502020204030204" pitchFamily="34" charset="0"/>
              </a:rPr>
              <a:t>(</a:t>
            </a:r>
            <a:r>
              <a:rPr lang="en-US" b="1" dirty="0">
                <a:latin typeface="Palatino Linotype" panose="02040502050505030304" pitchFamily="18" charset="0"/>
                <a:ea typeface="Calibri" panose="020F0502020204030204" pitchFamily="34" charset="0"/>
                <a:cs typeface="Calibri" panose="020F0502020204030204" pitchFamily="34" charset="0"/>
              </a:rPr>
              <a:t>a</a:t>
            </a:r>
            <a:r>
              <a:rPr lang="en-US" dirty="0">
                <a:latin typeface="Palatino Linotype" panose="02040502050505030304" pitchFamily="18" charset="0"/>
                <a:ea typeface="Calibri" panose="020F0502020204030204" pitchFamily="34" charset="0"/>
                <a:cs typeface="Calibri" panose="020F0502020204030204" pitchFamily="34" charset="0"/>
              </a:rPr>
              <a:t>) in air, (</a:t>
            </a:r>
            <a:r>
              <a:rPr lang="en-US" b="1" dirty="0">
                <a:latin typeface="Palatino Linotype" panose="02040502050505030304" pitchFamily="18" charset="0"/>
                <a:ea typeface="Calibri" panose="020F0502020204030204" pitchFamily="34" charset="0"/>
                <a:cs typeface="Calibri" panose="020F0502020204030204" pitchFamily="34" charset="0"/>
              </a:rPr>
              <a:t>b</a:t>
            </a:r>
            <a:r>
              <a:rPr lang="en-US" dirty="0">
                <a:latin typeface="Palatino Linotype" panose="02040502050505030304" pitchFamily="18" charset="0"/>
                <a:ea typeface="Calibri" panose="020F0502020204030204" pitchFamily="34" charset="0"/>
                <a:cs typeface="Calibri" panose="020F0502020204030204" pitchFamily="34" charset="0"/>
              </a:rPr>
              <a:t>) in vacuum</a:t>
            </a:r>
            <a:endParaRPr lang="en-US" dirty="0"/>
          </a:p>
        </p:txBody>
      </p:sp>
      <p:sp>
        <p:nvSpPr>
          <p:cNvPr id="24" name="TextBox 23">
            <a:extLst>
              <a:ext uri="{FF2B5EF4-FFF2-40B4-BE49-F238E27FC236}">
                <a16:creationId xmlns:a16="http://schemas.microsoft.com/office/drawing/2014/main" id="{7C2DEC31-4DE2-4F05-BCF9-903FBAE7A060}"/>
              </a:ext>
            </a:extLst>
          </p:cNvPr>
          <p:cNvSpPr txBox="1"/>
          <p:nvPr/>
        </p:nvSpPr>
        <p:spPr>
          <a:xfrm>
            <a:off x="3160275" y="3229051"/>
            <a:ext cx="518159" cy="369332"/>
          </a:xfrm>
          <a:prstGeom prst="rect">
            <a:avLst/>
          </a:prstGeom>
          <a:noFill/>
        </p:spPr>
        <p:txBody>
          <a:bodyPr wrap="square" rtlCol="0">
            <a:spAutoFit/>
          </a:bodyPr>
          <a:lstStyle/>
          <a:p>
            <a:r>
              <a:rPr lang="en-US" dirty="0"/>
              <a:t>(</a:t>
            </a:r>
            <a:r>
              <a:rPr lang="en-US" b="1" dirty="0"/>
              <a:t>a</a:t>
            </a:r>
            <a:r>
              <a:rPr lang="en-US" dirty="0"/>
              <a:t>)</a:t>
            </a:r>
          </a:p>
        </p:txBody>
      </p:sp>
      <p:sp>
        <p:nvSpPr>
          <p:cNvPr id="25" name="TextBox 24">
            <a:extLst>
              <a:ext uri="{FF2B5EF4-FFF2-40B4-BE49-F238E27FC236}">
                <a16:creationId xmlns:a16="http://schemas.microsoft.com/office/drawing/2014/main" id="{7F9CC573-33BE-4542-BE29-D14A10014997}"/>
              </a:ext>
            </a:extLst>
          </p:cNvPr>
          <p:cNvSpPr txBox="1"/>
          <p:nvPr/>
        </p:nvSpPr>
        <p:spPr>
          <a:xfrm>
            <a:off x="3160275" y="6494372"/>
            <a:ext cx="518159" cy="369332"/>
          </a:xfrm>
          <a:prstGeom prst="rect">
            <a:avLst/>
          </a:prstGeom>
          <a:noFill/>
        </p:spPr>
        <p:txBody>
          <a:bodyPr wrap="square" rtlCol="0">
            <a:spAutoFit/>
          </a:bodyPr>
          <a:lstStyle/>
          <a:p>
            <a:r>
              <a:rPr lang="en-US" dirty="0"/>
              <a:t>(</a:t>
            </a:r>
            <a:r>
              <a:rPr lang="en-US" b="1" dirty="0"/>
              <a:t>b</a:t>
            </a:r>
            <a:r>
              <a:rPr lang="en-US" dirty="0"/>
              <a:t>)</a:t>
            </a:r>
          </a:p>
        </p:txBody>
      </p:sp>
    </p:spTree>
    <p:extLst>
      <p:ext uri="{BB962C8B-B14F-4D97-AF65-F5344CB8AC3E}">
        <p14:creationId xmlns:p14="http://schemas.microsoft.com/office/powerpoint/2010/main" val="274125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4418</TotalTime>
  <Words>1468</Words>
  <Application>Microsoft Office PowerPoint</Application>
  <PresentationFormat>On-screen Show (4:3)</PresentationFormat>
  <Paragraphs>104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Marius Pustan</cp:lastModifiedBy>
  <cp:revision>182</cp:revision>
  <dcterms:created xsi:type="dcterms:W3CDTF">2017-05-27T02:37:01Z</dcterms:created>
  <dcterms:modified xsi:type="dcterms:W3CDTF">2021-04-07T17:01:09Z</dcterms:modified>
</cp:coreProperties>
</file>