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56" r:id="rId2"/>
    <p:sldId id="258" r:id="rId3"/>
    <p:sldId id="265" r:id="rId4"/>
    <p:sldId id="269" r:id="rId5"/>
    <p:sldId id="277" r:id="rId6"/>
    <p:sldId id="281" r:id="rId7"/>
    <p:sldId id="275" r:id="rId8"/>
    <p:sldId id="283" r:id="rId9"/>
    <p:sldId id="284" r:id="rId10"/>
    <p:sldId id="287" r:id="rId11"/>
    <p:sldId id="266" r:id="rId12"/>
    <p:sldId id="273" r:id="rId13"/>
    <p:sldId id="270" r:id="rId14"/>
    <p:sldId id="286" r:id="rId15"/>
    <p:sldId id="268" r:id="rId16"/>
    <p:sldId id="264" r:id="rId17"/>
    <p:sldId id="288" r:id="rId18"/>
    <p:sldId id="262" r:id="rId19"/>
    <p:sldId id="263" r:id="rId20"/>
    <p:sldId id="27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B7C"/>
    <a:srgbClr val="EAEAEA"/>
    <a:srgbClr val="FCFBF2"/>
    <a:srgbClr val="000000"/>
    <a:srgbClr val="EBE4AF"/>
    <a:srgbClr val="EBFFFF"/>
    <a:srgbClr val="073759"/>
    <a:srgbClr val="CC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Styl jasny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Styl jasny 2 — Ak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92" autoAdjust="0"/>
  </p:normalViewPr>
  <p:slideViewPr>
    <p:cSldViewPr snapToGrid="0">
      <p:cViewPr varScale="1">
        <p:scale>
          <a:sx n="77" d="100"/>
          <a:sy n="77" d="100"/>
        </p:scale>
        <p:origin x="65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6B1A4-CE59-491C-BD3A-45680B3D0D91}" type="datetimeFigureOut">
              <a:rPr lang="pl-PL" smtClean="0"/>
              <a:t>07.04.2021</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A7163-11DE-459E-9B9A-5846E0D64F49}" type="slidenum">
              <a:rPr lang="pl-PL" smtClean="0"/>
              <a:t>‹#›</a:t>
            </a:fld>
            <a:endParaRPr lang="pl-PL"/>
          </a:p>
        </p:txBody>
      </p:sp>
    </p:spTree>
    <p:extLst>
      <p:ext uri="{BB962C8B-B14F-4D97-AF65-F5344CB8AC3E}">
        <p14:creationId xmlns:p14="http://schemas.microsoft.com/office/powerpoint/2010/main" val="3992983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smtClean="0"/>
              <a:t>Welcome</a:t>
            </a:r>
            <a:r>
              <a:rPr lang="pl-PL" dirty="0" smtClean="0"/>
              <a:t>, my </a:t>
            </a:r>
            <a:r>
              <a:rPr lang="pl-PL" dirty="0" err="1" smtClean="0"/>
              <a:t>name</a:t>
            </a:r>
            <a:r>
              <a:rPr lang="pl-PL" dirty="0" smtClean="0"/>
              <a:t> </a:t>
            </a:r>
            <a:r>
              <a:rPr lang="pl-PL" dirty="0" err="1" smtClean="0"/>
              <a:t>is</a:t>
            </a:r>
            <a:r>
              <a:rPr lang="pl-PL" dirty="0" smtClean="0"/>
              <a:t> Anna Sękowska-</a:t>
            </a:r>
            <a:r>
              <a:rPr lang="pl-PL" dirty="0" err="1" smtClean="0"/>
              <a:t>Namiotko</a:t>
            </a:r>
            <a:r>
              <a:rPr lang="pl-PL" dirty="0" smtClean="0"/>
              <a:t>. I </a:t>
            </a:r>
            <a:r>
              <a:rPr lang="pl-PL" dirty="0" err="1" smtClean="0"/>
              <a:t>am</a:t>
            </a:r>
            <a:r>
              <a:rPr lang="pl-PL" dirty="0" smtClean="0"/>
              <a:t> a </a:t>
            </a:r>
            <a:r>
              <a:rPr lang="pl-PL" sz="1200" b="0" i="0" kern="1200" dirty="0" err="1" smtClean="0">
                <a:solidFill>
                  <a:schemeClr val="tx1"/>
                </a:solidFill>
                <a:effectLst/>
                <a:latin typeface="+mn-lt"/>
                <a:ea typeface="+mn-ea"/>
                <a:cs typeface="+mn-cs"/>
              </a:rPr>
              <a:t>PhD</a:t>
            </a:r>
            <a:r>
              <a:rPr lang="pl-PL" sz="1200" b="0" i="0" kern="1200" dirty="0" smtClean="0">
                <a:solidFill>
                  <a:schemeClr val="tx1"/>
                </a:solidFill>
                <a:effectLst/>
                <a:latin typeface="+mn-lt"/>
                <a:ea typeface="+mn-ea"/>
                <a:cs typeface="+mn-cs"/>
              </a:rPr>
              <a:t> student </a:t>
            </a:r>
            <a:r>
              <a:rPr lang="pl-PL" sz="1200" b="0" i="0" kern="1200" dirty="0" err="1" smtClean="0">
                <a:solidFill>
                  <a:schemeClr val="tx1"/>
                </a:solidFill>
                <a:effectLst/>
                <a:latin typeface="+mn-lt"/>
                <a:ea typeface="+mn-ea"/>
                <a:cs typeface="+mn-cs"/>
              </a:rPr>
              <a:t>at</a:t>
            </a:r>
            <a:r>
              <a:rPr lang="pl-PL"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Gdańsk</a:t>
            </a:r>
            <a:r>
              <a:rPr lang="en-US" sz="1200" b="0" i="0" kern="1200" dirty="0" smtClean="0">
                <a:solidFill>
                  <a:schemeClr val="tx1"/>
                </a:solidFill>
                <a:effectLst/>
                <a:latin typeface="+mn-lt"/>
                <a:ea typeface="+mn-ea"/>
                <a:cs typeface="+mn-cs"/>
              </a:rPr>
              <a:t> University of Technology</a:t>
            </a:r>
            <a:r>
              <a:rPr lang="pl-PL" sz="1200" b="0" i="0" kern="1200" dirty="0" smtClean="0">
                <a:solidFill>
                  <a:schemeClr val="tx1"/>
                </a:solidFill>
                <a:effectLst/>
                <a:latin typeface="+mn-lt"/>
                <a:ea typeface="+mn-ea"/>
                <a:cs typeface="+mn-cs"/>
              </a:rPr>
              <a:t>. I </a:t>
            </a:r>
            <a:r>
              <a:rPr lang="pl-PL" sz="1200" b="0" i="0" kern="1200" dirty="0" err="1" smtClean="0">
                <a:solidFill>
                  <a:schemeClr val="tx1"/>
                </a:solidFill>
                <a:effectLst/>
                <a:latin typeface="+mn-lt"/>
                <a:ea typeface="+mn-ea"/>
                <a:cs typeface="+mn-cs"/>
              </a:rPr>
              <a:t>would</a:t>
            </a:r>
            <a:r>
              <a:rPr lang="pl-PL" sz="1200" b="0" i="0" kern="1200" dirty="0" smtClean="0">
                <a:solidFill>
                  <a:schemeClr val="tx1"/>
                </a:solidFill>
                <a:effectLst/>
                <a:latin typeface="+mn-lt"/>
                <a:ea typeface="+mn-ea"/>
                <a:cs typeface="+mn-cs"/>
              </a:rPr>
              <a:t> </a:t>
            </a:r>
            <a:r>
              <a:rPr lang="pl-PL" sz="1200" b="0" i="0" kern="1200" dirty="0" err="1" smtClean="0">
                <a:solidFill>
                  <a:schemeClr val="tx1"/>
                </a:solidFill>
                <a:effectLst/>
                <a:latin typeface="+mn-lt"/>
                <a:ea typeface="+mn-ea"/>
                <a:cs typeface="+mn-cs"/>
              </a:rPr>
              <a:t>like</a:t>
            </a:r>
            <a:r>
              <a:rPr lang="pl-PL" sz="1200" b="0" i="0" kern="1200" dirty="0" smtClean="0">
                <a:solidFill>
                  <a:schemeClr val="tx1"/>
                </a:solidFill>
                <a:effectLst/>
                <a:latin typeface="+mn-lt"/>
                <a:ea typeface="+mn-ea"/>
                <a:cs typeface="+mn-cs"/>
              </a:rPr>
              <a:t> to </a:t>
            </a:r>
            <a:r>
              <a:rPr lang="pl-PL" sz="1200" b="0" i="0" kern="1200" dirty="0" err="1" smtClean="0">
                <a:solidFill>
                  <a:schemeClr val="tx1"/>
                </a:solidFill>
                <a:effectLst/>
                <a:latin typeface="+mn-lt"/>
                <a:ea typeface="+mn-ea"/>
                <a:cs typeface="+mn-cs"/>
              </a:rPr>
              <a:t>present</a:t>
            </a:r>
            <a:r>
              <a:rPr lang="pl-PL" sz="1200" b="0" i="0" kern="1200" dirty="0" smtClean="0">
                <a:solidFill>
                  <a:schemeClr val="tx1"/>
                </a:solidFill>
                <a:effectLst/>
                <a:latin typeface="+mn-lt"/>
                <a:ea typeface="+mn-ea"/>
                <a:cs typeface="+mn-cs"/>
              </a:rPr>
              <a:t> the </a:t>
            </a:r>
            <a:r>
              <a:rPr lang="pl-PL" sz="1200" b="0" i="0" kern="1200" dirty="0" err="1" smtClean="0">
                <a:solidFill>
                  <a:schemeClr val="tx1"/>
                </a:solidFill>
                <a:effectLst/>
                <a:latin typeface="+mn-lt"/>
                <a:ea typeface="+mn-ea"/>
                <a:cs typeface="+mn-cs"/>
              </a:rPr>
              <a:t>results</a:t>
            </a:r>
            <a:r>
              <a:rPr lang="pl-PL" sz="1200" b="0" i="0" kern="1200" baseline="0" dirty="0" smtClean="0">
                <a:solidFill>
                  <a:schemeClr val="tx1"/>
                </a:solidFill>
                <a:effectLst/>
                <a:latin typeface="+mn-lt"/>
                <a:ea typeface="+mn-ea"/>
                <a:cs typeface="+mn-cs"/>
              </a:rPr>
              <a:t> of my </a:t>
            </a:r>
            <a:r>
              <a:rPr lang="pl-PL" sz="1200" b="0" i="0" kern="1200" baseline="0" dirty="0" err="1" smtClean="0">
                <a:solidFill>
                  <a:schemeClr val="tx1"/>
                </a:solidFill>
                <a:effectLst/>
                <a:latin typeface="+mn-lt"/>
                <a:ea typeface="+mn-ea"/>
                <a:cs typeface="+mn-cs"/>
              </a:rPr>
              <a:t>research</a:t>
            </a:r>
            <a:r>
              <a:rPr lang="pl-PL" sz="1200" b="0" i="0" kern="1200" baseline="0" dirty="0" smtClean="0">
                <a:solidFill>
                  <a:schemeClr val="tx1"/>
                </a:solidFill>
                <a:effectLst/>
                <a:latin typeface="+mn-lt"/>
                <a:ea typeface="+mn-ea"/>
                <a:cs typeface="+mn-cs"/>
              </a:rPr>
              <a:t> in the </a:t>
            </a:r>
            <a:r>
              <a:rPr lang="pl-PL" sz="1200" b="0" i="0" kern="1200" baseline="0" dirty="0" err="1" smtClean="0">
                <a:solidFill>
                  <a:schemeClr val="tx1"/>
                </a:solidFill>
                <a:effectLst/>
                <a:latin typeface="+mn-lt"/>
                <a:ea typeface="+mn-ea"/>
                <a:cs typeface="+mn-cs"/>
              </a:rPr>
              <a:t>presentation</a:t>
            </a:r>
            <a:r>
              <a:rPr lang="pl-PL" sz="1200" b="0" i="0" kern="1200" baseline="0" dirty="0" smtClean="0">
                <a:solidFill>
                  <a:schemeClr val="tx1"/>
                </a:solidFill>
                <a:effectLst/>
                <a:latin typeface="+mn-lt"/>
                <a:ea typeface="+mn-ea"/>
                <a:cs typeface="+mn-cs"/>
              </a:rPr>
              <a:t> </a:t>
            </a:r>
            <a:r>
              <a:rPr lang="pl-PL" sz="1200" b="0" i="0" kern="1200" baseline="0" dirty="0" err="1" smtClean="0">
                <a:solidFill>
                  <a:schemeClr val="tx1"/>
                </a:solidFill>
                <a:effectLst/>
                <a:latin typeface="+mn-lt"/>
                <a:ea typeface="+mn-ea"/>
                <a:cs typeface="+mn-cs"/>
              </a:rPr>
              <a:t>entitled</a:t>
            </a:r>
            <a:r>
              <a:rPr lang="pl-PL" sz="1200" b="0" i="0" kern="1200" baseline="0" dirty="0" smtClean="0">
                <a:solidFill>
                  <a:schemeClr val="tx1"/>
                </a:solidFill>
                <a:effectLst/>
                <a:latin typeface="+mn-lt"/>
                <a:ea typeface="+mn-ea"/>
                <a:cs typeface="+mn-cs"/>
              </a:rPr>
              <a:t>: </a:t>
            </a:r>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1</a:t>
            </a:fld>
            <a:endParaRPr lang="pl-PL"/>
          </a:p>
        </p:txBody>
      </p:sp>
    </p:spTree>
    <p:extLst>
      <p:ext uri="{BB962C8B-B14F-4D97-AF65-F5344CB8AC3E}">
        <p14:creationId xmlns:p14="http://schemas.microsoft.com/office/powerpoint/2010/main" val="1873752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13</a:t>
            </a:fld>
            <a:endParaRPr lang="pl-PL"/>
          </a:p>
        </p:txBody>
      </p:sp>
    </p:spTree>
    <p:extLst>
      <p:ext uri="{BB962C8B-B14F-4D97-AF65-F5344CB8AC3E}">
        <p14:creationId xmlns:p14="http://schemas.microsoft.com/office/powerpoint/2010/main" val="2167265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14</a:t>
            </a:fld>
            <a:endParaRPr lang="pl-PL"/>
          </a:p>
        </p:txBody>
      </p:sp>
    </p:spTree>
    <p:extLst>
      <p:ext uri="{BB962C8B-B14F-4D97-AF65-F5344CB8AC3E}">
        <p14:creationId xmlns:p14="http://schemas.microsoft.com/office/powerpoint/2010/main" val="193370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16</a:t>
            </a:fld>
            <a:endParaRPr lang="pl-PL"/>
          </a:p>
        </p:txBody>
      </p:sp>
    </p:spTree>
    <p:extLst>
      <p:ext uri="{BB962C8B-B14F-4D97-AF65-F5344CB8AC3E}">
        <p14:creationId xmlns:p14="http://schemas.microsoft.com/office/powerpoint/2010/main" val="1334448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17</a:t>
            </a:fld>
            <a:endParaRPr lang="pl-PL"/>
          </a:p>
        </p:txBody>
      </p:sp>
    </p:spTree>
    <p:extLst>
      <p:ext uri="{BB962C8B-B14F-4D97-AF65-F5344CB8AC3E}">
        <p14:creationId xmlns:p14="http://schemas.microsoft.com/office/powerpoint/2010/main" val="3724874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18</a:t>
            </a:fld>
            <a:endParaRPr lang="pl-PL"/>
          </a:p>
        </p:txBody>
      </p:sp>
    </p:spTree>
    <p:extLst>
      <p:ext uri="{BB962C8B-B14F-4D97-AF65-F5344CB8AC3E}">
        <p14:creationId xmlns:p14="http://schemas.microsoft.com/office/powerpoint/2010/main" val="1885369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Grant </a:t>
            </a:r>
            <a:r>
              <a:rPr lang="pl-PL" dirty="0" err="1" smtClean="0"/>
              <a:t>technetium</a:t>
            </a:r>
            <a:endParaRPr lang="pl-PL" dirty="0" smtClean="0"/>
          </a:p>
          <a:p>
            <a:r>
              <a:rPr lang="pl-PL" dirty="0" smtClean="0"/>
              <a:t>Badanie parametrów</a:t>
            </a:r>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19</a:t>
            </a:fld>
            <a:endParaRPr lang="pl-PL"/>
          </a:p>
        </p:txBody>
      </p:sp>
    </p:spTree>
    <p:extLst>
      <p:ext uri="{BB962C8B-B14F-4D97-AF65-F5344CB8AC3E}">
        <p14:creationId xmlns:p14="http://schemas.microsoft.com/office/powerpoint/2010/main" val="302552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Opracowanie optycznej sondy pozwalającej na wykrycie zmian patologicznych w towarzystwie tkanek zdrowych</a:t>
            </a:r>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2</a:t>
            </a:fld>
            <a:endParaRPr lang="pl-PL"/>
          </a:p>
        </p:txBody>
      </p:sp>
    </p:spTree>
    <p:extLst>
      <p:ext uri="{BB962C8B-B14F-4D97-AF65-F5344CB8AC3E}">
        <p14:creationId xmlns:p14="http://schemas.microsoft.com/office/powerpoint/2010/main" val="1683020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4</a:t>
            </a:fld>
            <a:endParaRPr lang="pl-PL"/>
          </a:p>
        </p:txBody>
      </p:sp>
    </p:spTree>
    <p:extLst>
      <p:ext uri="{BB962C8B-B14F-4D97-AF65-F5344CB8AC3E}">
        <p14:creationId xmlns:p14="http://schemas.microsoft.com/office/powerpoint/2010/main" val="971432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0" i="0" kern="1200" dirty="0" smtClean="0">
                <a:solidFill>
                  <a:schemeClr val="tx1"/>
                </a:solidFill>
                <a:effectLst/>
                <a:latin typeface="+mn-lt"/>
                <a:ea typeface="+mn-ea"/>
                <a:cs typeface="+mn-cs"/>
              </a:rPr>
              <a:t>Tissue specimens from the liver of 17 patients who underwent surgical treatment were investigated in this study. All individuals provided their informed consent, while all methods were carried out in accordance with the guidelines approved by the administrative board (IRB) of the </a:t>
            </a:r>
            <a:r>
              <a:rPr lang="en-US" sz="1200" b="0" i="0" kern="1200" dirty="0" err="1" smtClean="0">
                <a:solidFill>
                  <a:schemeClr val="tx1"/>
                </a:solidFill>
                <a:effectLst/>
                <a:latin typeface="+mn-lt"/>
                <a:ea typeface="+mn-ea"/>
                <a:cs typeface="+mn-cs"/>
              </a:rPr>
              <a:t>Hippocration</a:t>
            </a:r>
            <a:r>
              <a:rPr lang="en-US" sz="1200" b="0" i="0" kern="1200" dirty="0" smtClean="0">
                <a:solidFill>
                  <a:schemeClr val="tx1"/>
                </a:solidFill>
                <a:effectLst/>
                <a:latin typeface="+mn-lt"/>
                <a:ea typeface="+mn-ea"/>
                <a:cs typeface="+mn-cs"/>
              </a:rPr>
              <a:t> General Hospital of Athens. Four samples were surgically excised from four patients who were not associated to cancer or any other disease that could adversely affect the liver parenchyma (reference group, N). Ten samples of non-cancerous liver tissue (NMET) and ten metastatic samples (MET) were also excised from ten patients with liver metastases</a:t>
            </a:r>
            <a:r>
              <a:rPr lang="en-US" sz="1200" b="0" i="0" kern="1200" dirty="0" smtClean="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5</a:t>
            </a:fld>
            <a:endParaRPr lang="pl-PL"/>
          </a:p>
        </p:txBody>
      </p:sp>
    </p:spTree>
    <p:extLst>
      <p:ext uri="{BB962C8B-B14F-4D97-AF65-F5344CB8AC3E}">
        <p14:creationId xmlns:p14="http://schemas.microsoft.com/office/powerpoint/2010/main" val="414535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6</a:t>
            </a:fld>
            <a:endParaRPr lang="pl-PL"/>
          </a:p>
        </p:txBody>
      </p:sp>
    </p:spTree>
    <p:extLst>
      <p:ext uri="{BB962C8B-B14F-4D97-AF65-F5344CB8AC3E}">
        <p14:creationId xmlns:p14="http://schemas.microsoft.com/office/powerpoint/2010/main" val="990869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7</a:t>
            </a:fld>
            <a:endParaRPr lang="pl-PL"/>
          </a:p>
        </p:txBody>
      </p:sp>
    </p:spTree>
    <p:extLst>
      <p:ext uri="{BB962C8B-B14F-4D97-AF65-F5344CB8AC3E}">
        <p14:creationId xmlns:p14="http://schemas.microsoft.com/office/powerpoint/2010/main" val="409131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8</a:t>
            </a:fld>
            <a:endParaRPr lang="pl-PL"/>
          </a:p>
        </p:txBody>
      </p:sp>
    </p:spTree>
    <p:extLst>
      <p:ext uri="{BB962C8B-B14F-4D97-AF65-F5344CB8AC3E}">
        <p14:creationId xmlns:p14="http://schemas.microsoft.com/office/powerpoint/2010/main" val="26259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9</a:t>
            </a:fld>
            <a:endParaRPr lang="pl-PL"/>
          </a:p>
        </p:txBody>
      </p:sp>
    </p:spTree>
    <p:extLst>
      <p:ext uri="{BB962C8B-B14F-4D97-AF65-F5344CB8AC3E}">
        <p14:creationId xmlns:p14="http://schemas.microsoft.com/office/powerpoint/2010/main" val="4190617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DC6A7163-11DE-459E-9B9A-5846E0D64F49}" type="slidenum">
              <a:rPr lang="pl-PL" smtClean="0"/>
              <a:t>10</a:t>
            </a:fld>
            <a:endParaRPr lang="pl-PL"/>
          </a:p>
        </p:txBody>
      </p:sp>
    </p:spTree>
    <p:extLst>
      <p:ext uri="{BB962C8B-B14F-4D97-AF65-F5344CB8AC3E}">
        <p14:creationId xmlns:p14="http://schemas.microsoft.com/office/powerpoint/2010/main" val="1691516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396829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5545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05834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39934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19AEB6-5A5C-4DB2-9D46-98EABA38A501}"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62589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19AEB6-5A5C-4DB2-9D46-98EABA38A501}" type="datetimeFigureOut">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7144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19AEB6-5A5C-4DB2-9D46-98EABA38A501}" type="datetimeFigureOut">
              <a:rPr lang="en-US" smtClean="0"/>
              <a:t>4/7/2021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422393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19AEB6-5A5C-4DB2-9D46-98EABA38A501}" type="datetimeFigureOut">
              <a:rPr lang="en-US" smtClean="0"/>
              <a:t>4/7/2021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57807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9AEB6-5A5C-4DB2-9D46-98EABA38A501}" type="datetimeFigureOut">
              <a:rPr lang="en-US" smtClean="0"/>
              <a:t>4/7/2021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62957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14531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99040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9AEB6-5A5C-4DB2-9D46-98EABA38A501}" type="datetimeFigureOut">
              <a:rPr lang="en-US" smtClean="0"/>
              <a:t>4/7/2021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8413-8B64-46A0-A043-DA7FCA8C4DD3}" type="slidenum">
              <a:rPr lang="en-US" smtClean="0"/>
              <a:t>‹#›</a:t>
            </a:fld>
            <a:endParaRPr lang="en-US"/>
          </a:p>
        </p:txBody>
      </p:sp>
    </p:spTree>
    <p:extLst>
      <p:ext uri="{BB962C8B-B14F-4D97-AF65-F5344CB8AC3E}">
        <p14:creationId xmlns:p14="http://schemas.microsoft.com/office/powerpoint/2010/main" val="716264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6.jpg"/><Relationship Id="rId5" Type="http://schemas.openxmlformats.org/officeDocument/2006/relationships/image" Target="../media/image10.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jpg"/><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8" Type="http://schemas.openxmlformats.org/officeDocument/2006/relationships/hyperlink" Target="https://doi.org/10.1038/srep27910" TargetMode="External"/><Relationship Id="rId3" Type="http://schemas.openxmlformats.org/officeDocument/2006/relationships/slideLayout" Target="../slideLayouts/slideLayout2.xml"/><Relationship Id="rId7" Type="http://schemas.openxmlformats.org/officeDocument/2006/relationships/hyperlink" Target="https://doi.org/10.3390/s17020261" TargetMode="External"/><Relationship Id="rId12"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doi.org/10.1117/12.2250744" TargetMode="External"/><Relationship Id="rId11" Type="http://schemas.openxmlformats.org/officeDocument/2006/relationships/image" Target="../media/image6.jpg"/><Relationship Id="rId5" Type="http://schemas.openxmlformats.org/officeDocument/2006/relationships/hyperlink" Target="https://doi.org/10.24425/mms.2019.129584" TargetMode="External"/><Relationship Id="rId10" Type="http://schemas.openxmlformats.org/officeDocument/2006/relationships/hyperlink" Target="https://doi.org/10.1038/s41598-020-63581-9" TargetMode="External"/><Relationship Id="rId4" Type="http://schemas.openxmlformats.org/officeDocument/2006/relationships/notesSlide" Target="../notesSlides/notesSlide14.xml"/><Relationship Id="rId9" Type="http://schemas.openxmlformats.org/officeDocument/2006/relationships/hyperlink" Target="https://doi.org/10.3390/s140406965"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6.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6.jpg"/><Relationship Id="rId5" Type="http://schemas.openxmlformats.org/officeDocument/2006/relationships/image" Target="../media/image9.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a:t>
            </a:fld>
            <a:endParaRPr lang="fr-FR">
              <a:latin typeface="Palatino Linotype" panose="02040502050505030304" pitchFamily="18" charset="0"/>
            </a:endParaRPr>
          </a:p>
        </p:txBody>
      </p:sp>
      <p:pic>
        <p:nvPicPr>
          <p:cNvPr id="7" name="Picture 6">
            <a:extLst>
              <a:ext uri="{FF2B5EF4-FFF2-40B4-BE49-F238E27FC236}">
                <a16:creationId xmlns:a16="http://schemas.microsoft.com/office/drawing/2014/main" id="{C41EF8A0-D7B0-4C16-ADEC-E6757E1D9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3717036"/>
          </a:xfrm>
          <a:prstGeom prst="rect">
            <a:avLst/>
          </a:prstGeom>
        </p:spPr>
      </p:pic>
      <p:pic>
        <p:nvPicPr>
          <p:cNvPr id="1026" name="Picture 2" descr="University profi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2575" y="5365591"/>
            <a:ext cx="1692252" cy="16922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ti.pg.edu.pl/documents/10653/25177574/logo%20eti.png?t=145277824643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3149" y="5701960"/>
            <a:ext cx="1019515" cy="10195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8958" y="3711097"/>
            <a:ext cx="8305800" cy="2800767"/>
          </a:xfrm>
          <a:prstGeom prst="rect">
            <a:avLst/>
          </a:prstGeom>
          <a:noFill/>
        </p:spPr>
        <p:txBody>
          <a:bodyPr wrap="square" rtlCol="0">
            <a:spAutoFit/>
          </a:bodyPr>
          <a:lstStyle/>
          <a:p>
            <a:pPr algn="ctr"/>
            <a:r>
              <a:rPr lang="en-US" sz="2400" b="1" dirty="0">
                <a:latin typeface="Palatino Linotype" panose="02040502050505030304" pitchFamily="18" charset="0"/>
              </a:rPr>
              <a:t>Fiber optic sensor for detecting neoplastic </a:t>
            </a:r>
            <a:r>
              <a:rPr lang="en-US" sz="2400" b="1" dirty="0" smtClean="0">
                <a:latin typeface="Palatino Linotype" panose="02040502050505030304" pitchFamily="18" charset="0"/>
              </a:rPr>
              <a:t>lesions</a:t>
            </a:r>
            <a:r>
              <a:rPr lang="pl-PL" sz="2400" b="1" dirty="0" smtClean="0">
                <a:latin typeface="Palatino Linotype" panose="02040502050505030304" pitchFamily="18" charset="0"/>
              </a:rPr>
              <a:t/>
            </a:r>
            <a:br>
              <a:rPr lang="pl-PL" sz="2400" b="1" dirty="0" smtClean="0">
                <a:latin typeface="Palatino Linotype" panose="02040502050505030304" pitchFamily="18" charset="0"/>
              </a:rPr>
            </a:br>
            <a:r>
              <a:rPr lang="en-US" sz="2400" b="1" dirty="0" smtClean="0">
                <a:latin typeface="Palatino Linotype" panose="02040502050505030304" pitchFamily="18" charset="0"/>
              </a:rPr>
              <a:t>in </a:t>
            </a:r>
            <a:r>
              <a:rPr lang="en-US" sz="2400" b="1" dirty="0">
                <a:latin typeface="Palatino Linotype" panose="02040502050505030304" pitchFamily="18" charset="0"/>
              </a:rPr>
              <a:t>biological tissues - a preliminary </a:t>
            </a:r>
            <a:r>
              <a:rPr lang="en-US" sz="2400" b="1" dirty="0" smtClean="0">
                <a:latin typeface="Palatino Linotype" panose="02040502050505030304" pitchFamily="18" charset="0"/>
              </a:rPr>
              <a:t>study</a:t>
            </a:r>
            <a:endParaRPr lang="en-US" sz="2400" b="1" dirty="0" smtClean="0">
              <a:latin typeface="Palatino Linotype" panose="02040502050505030304" pitchFamily="18" charset="0"/>
            </a:endParaRPr>
          </a:p>
          <a:p>
            <a:pPr algn="ctr"/>
            <a:endParaRPr lang="fr-FR" sz="1000" dirty="0" smtClean="0">
              <a:latin typeface="Palatino Linotype" panose="02040502050505030304" pitchFamily="18" charset="0"/>
            </a:endParaRPr>
          </a:p>
          <a:p>
            <a:pPr algn="ctr"/>
            <a:r>
              <a:rPr lang="pl-PL" b="1" dirty="0" smtClean="0">
                <a:latin typeface="Palatino Linotype" panose="02040502050505030304" pitchFamily="18" charset="0"/>
              </a:rPr>
              <a:t>Anna </a:t>
            </a:r>
            <a:r>
              <a:rPr lang="pl-PL" b="1" dirty="0" smtClean="0">
                <a:latin typeface="Palatino Linotype" panose="02040502050505030304" pitchFamily="18" charset="0"/>
              </a:rPr>
              <a:t>Sękowska-</a:t>
            </a:r>
            <a:r>
              <a:rPr lang="pl-PL" b="1" dirty="0" err="1" smtClean="0">
                <a:latin typeface="Palatino Linotype" panose="02040502050505030304" pitchFamily="18" charset="0"/>
              </a:rPr>
              <a:t>Namiotko</a:t>
            </a:r>
            <a:r>
              <a:rPr lang="it-IT" b="1" baseline="30000" dirty="0" smtClean="0">
                <a:latin typeface="Palatino Linotype" panose="02040502050505030304" pitchFamily="18" charset="0"/>
              </a:rPr>
              <a:t>1,</a:t>
            </a:r>
            <a:r>
              <a:rPr lang="it-IT" b="1" dirty="0" smtClean="0">
                <a:latin typeface="Palatino Linotype" panose="02040502050505030304" pitchFamily="18" charset="0"/>
              </a:rPr>
              <a:t>*</a:t>
            </a:r>
            <a:endParaRPr lang="it-IT" b="1" baseline="30000" dirty="0">
              <a:latin typeface="Palatino Linotype" panose="02040502050505030304" pitchFamily="18" charset="0"/>
            </a:endParaRPr>
          </a:p>
          <a:p>
            <a:endParaRPr lang="fr-FR" sz="1000" dirty="0">
              <a:latin typeface="Palatino Linotype" panose="02040502050505030304" pitchFamily="18" charset="0"/>
            </a:endParaRPr>
          </a:p>
          <a:p>
            <a:r>
              <a:rPr lang="en-US" baseline="30000" dirty="0">
                <a:latin typeface="Palatino Linotype" panose="02040502050505030304" pitchFamily="18" charset="0"/>
              </a:rPr>
              <a:t>1</a:t>
            </a:r>
            <a:r>
              <a:rPr lang="en-US" dirty="0">
                <a:latin typeface="Palatino Linotype" panose="02040502050505030304" pitchFamily="18" charset="0"/>
              </a:rPr>
              <a:t> Department of Metrology and Optoelectronics, Faculty of Electronics, Telecommunications and Informatics, </a:t>
            </a:r>
            <a:r>
              <a:rPr lang="en-US" dirty="0" err="1">
                <a:latin typeface="Palatino Linotype" panose="02040502050505030304" pitchFamily="18" charset="0"/>
              </a:rPr>
              <a:t>Gdańsk</a:t>
            </a:r>
            <a:r>
              <a:rPr lang="en-US" dirty="0">
                <a:latin typeface="Palatino Linotype" panose="02040502050505030304" pitchFamily="18" charset="0"/>
              </a:rPr>
              <a:t> University of </a:t>
            </a:r>
            <a:r>
              <a:rPr lang="en-US" dirty="0" smtClean="0">
                <a:latin typeface="Palatino Linotype" panose="02040502050505030304" pitchFamily="18" charset="0"/>
              </a:rPr>
              <a:t>Technology,</a:t>
            </a:r>
            <a:r>
              <a:rPr lang="pl-PL" dirty="0" smtClean="0">
                <a:latin typeface="Palatino Linotype" panose="02040502050505030304" pitchFamily="18" charset="0"/>
              </a:rPr>
              <a:t/>
            </a:r>
            <a:br>
              <a:rPr lang="pl-PL" dirty="0" smtClean="0">
                <a:latin typeface="Palatino Linotype" panose="02040502050505030304" pitchFamily="18" charset="0"/>
              </a:rPr>
            </a:br>
            <a:r>
              <a:rPr lang="en-US" dirty="0" smtClean="0">
                <a:latin typeface="Palatino Linotype" panose="02040502050505030304" pitchFamily="18" charset="0"/>
              </a:rPr>
              <a:t>11/12 </a:t>
            </a:r>
            <a:r>
              <a:rPr lang="en-US" dirty="0" err="1">
                <a:latin typeface="Palatino Linotype" panose="02040502050505030304" pitchFamily="18" charset="0"/>
              </a:rPr>
              <a:t>Narutowicza</a:t>
            </a:r>
            <a:r>
              <a:rPr lang="en-US" dirty="0">
                <a:latin typeface="Palatino Linotype" panose="02040502050505030304" pitchFamily="18" charset="0"/>
              </a:rPr>
              <a:t> Street, 80-233 </a:t>
            </a:r>
            <a:r>
              <a:rPr lang="en-US" dirty="0" err="1">
                <a:latin typeface="Palatino Linotype" panose="02040502050505030304" pitchFamily="18" charset="0"/>
              </a:rPr>
              <a:t>Gdańsk</a:t>
            </a:r>
            <a:r>
              <a:rPr lang="en-US" dirty="0">
                <a:latin typeface="Palatino Linotype" panose="02040502050505030304" pitchFamily="18" charset="0"/>
              </a:rPr>
              <a:t>, Poland</a:t>
            </a:r>
            <a:r>
              <a:rPr lang="en-US" dirty="0" smtClean="0">
                <a:latin typeface="Palatino Linotype" panose="02040502050505030304" pitchFamily="18" charset="0"/>
              </a:rPr>
              <a:t>. </a:t>
            </a:r>
            <a:endParaRPr lang="fr-FR" dirty="0" smtClean="0">
              <a:latin typeface="Palatino Linotype" panose="02040502050505030304" pitchFamily="18" charset="0"/>
            </a:endParaRPr>
          </a:p>
          <a:p>
            <a:endParaRPr lang="fr-FR" dirty="0" smtClean="0">
              <a:latin typeface="Palatino Linotype" panose="02040502050505030304" pitchFamily="18" charset="0"/>
            </a:endParaRPr>
          </a:p>
          <a:p>
            <a:r>
              <a:rPr lang="en-US" sz="1400" b="1" dirty="0" smtClean="0">
                <a:latin typeface="Palatino Linotype" panose="02040502050505030304" pitchFamily="18" charset="0"/>
              </a:rPr>
              <a:t>*</a:t>
            </a:r>
            <a:r>
              <a:rPr lang="en-US" sz="1400" dirty="0" smtClean="0">
                <a:latin typeface="Palatino Linotype" panose="02040502050505030304" pitchFamily="18" charset="0"/>
              </a:rPr>
              <a:t> </a:t>
            </a:r>
            <a:r>
              <a:rPr lang="en-US" sz="1400" dirty="0">
                <a:latin typeface="Palatino Linotype" panose="02040502050505030304" pitchFamily="18" charset="0"/>
              </a:rPr>
              <a:t>Corresponding author: anna.sekowska94@gmail.com</a:t>
            </a:r>
            <a:endParaRPr lang="fr-FR" sz="1400" dirty="0">
              <a:latin typeface="Palatino Linotype" panose="02040502050505030304" pitchFamily="18" charset="0"/>
            </a:endParaRPr>
          </a:p>
        </p:txBody>
      </p:sp>
      <p:pic>
        <p:nvPicPr>
          <p:cNvPr id="12" name="Dźwięk 11">
            <a:hlinkClick r:id="" action="ppaction://media"/>
          </p:cNvPr>
          <p:cNvPicPr>
            <a:picLocks noChangeAspect="1"/>
          </p:cNvPicPr>
          <p:nvPr>
            <a:audioFile r:link="rId1"/>
            <p:extLst>
              <p:ext uri="{DAA4B4D4-6D71-4841-9C94-3DE7FCFB9230}">
                <p14:media xmlns:p14="http://schemas.microsoft.com/office/powerpoint/2010/main" r:embed="rId2">
                  <p14:trim st="384" end="468.1995"/>
                </p14:media>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08605295"/>
      </p:ext>
    </p:extLst>
  </p:cSld>
  <p:clrMapOvr>
    <a:masterClrMapping/>
  </p:clrMapOvr>
  <mc:AlternateContent xmlns:mc="http://schemas.openxmlformats.org/markup-compatibility/2006">
    <mc:Choice xmlns:p14="http://schemas.microsoft.com/office/powerpoint/2010/main" Requires="p14">
      <p:transition spd="slow" p14:dur="2000" advTm="25116"/>
    </mc:Choice>
    <mc:Fallback>
      <p:transition spd="slow" advTm="25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pl-PL" sz="2400" b="1" dirty="0" err="1">
                <a:latin typeface="Palatino Linotype" panose="02040502050505030304" pitchFamily="18" charset="0"/>
              </a:rPr>
              <a:t>Examined</a:t>
            </a:r>
            <a:r>
              <a:rPr lang="pl-PL" sz="2400" b="1" dirty="0">
                <a:latin typeface="Palatino Linotype" panose="02040502050505030304" pitchFamily="18" charset="0"/>
              </a:rPr>
              <a:t> </a:t>
            </a:r>
            <a:r>
              <a:rPr lang="pl-PL" sz="2400" b="1" dirty="0" err="1" smtClean="0">
                <a:latin typeface="Palatino Linotype" panose="02040502050505030304" pitchFamily="18" charset="0"/>
              </a:rPr>
              <a:t>parameters</a:t>
            </a:r>
            <a:r>
              <a:rPr lang="pl-PL" sz="2400" b="1" dirty="0" smtClean="0">
                <a:latin typeface="Palatino Linotype" panose="02040502050505030304" pitchFamily="18" charset="0"/>
              </a:rPr>
              <a:t> – </a:t>
            </a:r>
            <a:r>
              <a:rPr lang="pl-PL" sz="2400" b="1" dirty="0" err="1" smtClean="0">
                <a:latin typeface="Palatino Linotype" panose="02040502050505030304" pitchFamily="18" charset="0"/>
              </a:rPr>
              <a:t>visibility</a:t>
            </a:r>
            <a:r>
              <a:rPr lang="pl-PL" sz="2400" b="1" dirty="0" smtClean="0">
                <a:latin typeface="Palatino Linotype" panose="02040502050505030304" pitchFamily="18" charset="0"/>
              </a:rPr>
              <a:t> (V) and </a:t>
            </a:r>
            <a:r>
              <a:rPr lang="pl-PL" sz="2400" b="1" dirty="0" err="1" smtClean="0">
                <a:latin typeface="Palatino Linotype" panose="02040502050505030304" pitchFamily="18" charset="0"/>
              </a:rPr>
              <a:t>absorption</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10</a:t>
            </a:fld>
            <a:endParaRPr lang="fr-FR">
              <a:latin typeface="Palatino Linotype" panose="02040502050505030304" pitchFamily="18" charset="0"/>
            </a:endParaRPr>
          </a:p>
        </p:txBody>
      </p:sp>
      <p:pic>
        <p:nvPicPr>
          <p:cNvPr id="2" name="Obraz 1"/>
          <p:cNvPicPr>
            <a:picLocks noChangeAspect="1"/>
          </p:cNvPicPr>
          <p:nvPr/>
        </p:nvPicPr>
        <p:blipFill rotWithShape="1">
          <a:blip r:embed="rId5">
            <a:extLst>
              <a:ext uri="{28A0092B-C50C-407E-A947-70E740481C1C}">
                <a14:useLocalDpi xmlns:a14="http://schemas.microsoft.com/office/drawing/2010/main" val="0"/>
              </a:ext>
            </a:extLst>
          </a:blip>
          <a:srcRect l="9429" t="2153" r="8601"/>
          <a:stretch/>
        </p:blipFill>
        <p:spPr>
          <a:xfrm>
            <a:off x="188843" y="1133060"/>
            <a:ext cx="8855766" cy="5153439"/>
          </a:xfrm>
          <a:prstGeom prst="rect">
            <a:avLst/>
          </a:prstGeom>
        </p:spPr>
      </p:pic>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12" name="Dźwięk 11">
            <a:hlinkClick r:id="" action="ppaction://media"/>
          </p:cNvPr>
          <p:cNvPicPr>
            <a:picLocks noChangeAspect="1"/>
          </p:cNvPicPr>
          <p:nvPr>
            <a:audioFile r:link="rId1"/>
            <p:extLst>
              <p:ext uri="{DAA4B4D4-6D71-4841-9C94-3DE7FCFB9230}">
                <p14:media xmlns:p14="http://schemas.microsoft.com/office/powerpoint/2010/main" r:embed="rId2">
                  <p14:trim end="752.0997"/>
                </p14:media>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50643298"/>
      </p:ext>
    </p:extLst>
  </p:cSld>
  <p:clrMapOvr>
    <a:masterClrMapping/>
  </p:clrMapOvr>
  <mc:AlternateContent xmlns:mc="http://schemas.openxmlformats.org/markup-compatibility/2006">
    <mc:Choice xmlns:p14="http://schemas.microsoft.com/office/powerpoint/2010/main" Requires="p14">
      <p:transition spd="slow" p14:dur="2000" advTm="27028"/>
    </mc:Choice>
    <mc:Fallback>
      <p:transition spd="slow" advTm="27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2990" x="622300" y="5257800"/>
          <p14:tracePt t="2998" x="622300" y="5251450"/>
          <p14:tracePt t="3016" x="654050" y="5245100"/>
          <p14:tracePt t="3032" x="711200" y="5219700"/>
          <p14:tracePt t="3050" x="882650" y="5162550"/>
          <p14:tracePt t="3066" x="1003300" y="5118100"/>
          <p14:tracePt t="3082" x="1149350" y="5060950"/>
          <p14:tracePt t="3099" x="1371600" y="4965700"/>
          <p14:tracePt t="3116" x="1733550" y="4819650"/>
          <p14:tracePt t="3133" x="2082800" y="4718050"/>
          <p14:tracePt t="3149" x="2317750" y="4667250"/>
          <p14:tracePt t="3166" x="2457450" y="4654550"/>
          <p14:tracePt t="3183" x="2590800" y="4597400"/>
          <p14:tracePt t="3199" x="2679700" y="4552950"/>
          <p14:tracePt t="3216" x="2743200" y="4489450"/>
          <p14:tracePt t="3233" x="2806700" y="4406900"/>
          <p14:tracePt t="3249" x="2863850" y="4324350"/>
          <p14:tracePt t="3266" x="2901950" y="4235450"/>
          <p14:tracePt t="3284" x="2946400" y="4146550"/>
          <p14:tracePt t="3300" x="3022600" y="4089400"/>
          <p14:tracePt t="3316" x="3149600" y="4019550"/>
          <p14:tracePt t="3333" x="3346450" y="3962400"/>
          <p14:tracePt t="3350" x="3568700" y="3879850"/>
          <p14:tracePt t="3368" x="3956050" y="3676650"/>
          <p14:tracePt t="3383" x="4114800" y="3606800"/>
          <p14:tracePt t="3400" x="4768850" y="3403600"/>
          <p14:tracePt t="3417" x="5124450" y="3257550"/>
          <p14:tracePt t="3433" x="5562600" y="3117850"/>
          <p14:tracePt t="3450" x="6115050" y="2990850"/>
          <p14:tracePt t="3467" x="6743700" y="2895600"/>
          <p14:tracePt t="3484" x="7378700" y="2851150"/>
          <p14:tracePt t="3500" x="8032750" y="2781300"/>
          <p14:tracePt t="3517" x="8350250" y="2711450"/>
          <p14:tracePt t="3533" x="8686800" y="2647950"/>
          <p14:tracePt t="3550" x="9131300" y="2597150"/>
          <p14:tracePt t="3929" x="9112250" y="1397000"/>
          <p14:tracePt t="3940" x="9055100" y="1365250"/>
          <p14:tracePt t="3951" x="8940800" y="1314450"/>
          <p14:tracePt t="3968" x="8877300" y="1263650"/>
          <p14:tracePt t="3984" x="8807450" y="1219200"/>
          <p14:tracePt t="4001" x="8743950" y="1168400"/>
          <p14:tracePt t="4018" x="8667750" y="1117600"/>
          <p14:tracePt t="4036" x="8610600" y="1041400"/>
          <p14:tracePt t="4052" x="8566150" y="990600"/>
          <p14:tracePt t="4068" x="8515350" y="939800"/>
          <p14:tracePt t="4085" x="8451850" y="927100"/>
          <p14:tracePt t="4101" x="8369300" y="927100"/>
          <p14:tracePt t="4118" x="8318500" y="920750"/>
          <p14:tracePt t="4135" x="8312150" y="920750"/>
          <p14:tracePt t="4152" x="8312150" y="914400"/>
          <p14:tracePt t="4256" x="8274050" y="914400"/>
          <p14:tracePt t="4263" x="8191500" y="927100"/>
          <p14:tracePt t="4269" x="8128000" y="939800"/>
          <p14:tracePt t="4285" x="8020050" y="990600"/>
          <p14:tracePt t="4302" x="7975600" y="1022350"/>
          <p14:tracePt t="4318" x="7956550" y="1047750"/>
          <p14:tracePt t="4335" x="7950200" y="1092200"/>
          <p14:tracePt t="4352" x="7937500" y="1143000"/>
          <p14:tracePt t="4370" x="7880350" y="1219200"/>
          <p14:tracePt t="4385" x="7842250" y="1276350"/>
          <p14:tracePt t="4402" x="7785100" y="1333500"/>
          <p14:tracePt t="4419" x="7740650" y="1377950"/>
          <p14:tracePt t="4436" x="7708900" y="1416050"/>
          <p14:tracePt t="4453" x="7696200" y="1454150"/>
          <p14:tracePt t="4470" x="7670800" y="1517650"/>
          <p14:tracePt t="4486" x="7645400" y="1581150"/>
          <p14:tracePt t="4502" x="7600950" y="1638300"/>
          <p14:tracePt t="4519" x="7562850" y="1689100"/>
          <p14:tracePt t="4536" x="7524750" y="1746250"/>
          <p14:tracePt t="4552" x="7512050" y="1784350"/>
          <p14:tracePt t="4570" x="7499350" y="1828800"/>
          <p14:tracePt t="4586" x="7499350" y="1879600"/>
          <p14:tracePt t="4603" x="7499350" y="1917700"/>
          <p14:tracePt t="4619" x="7505700" y="1987550"/>
          <p14:tracePt t="4636" x="7518400" y="2070100"/>
          <p14:tracePt t="4653" x="7575550" y="2171700"/>
          <p14:tracePt t="4669" x="7651750" y="2286000"/>
          <p14:tracePt t="4686" x="7702550" y="2355850"/>
          <p14:tracePt t="4703" x="7785100" y="2425700"/>
          <p14:tracePt t="4720" x="7861300" y="2476500"/>
          <p14:tracePt t="4736" x="7975600" y="2546350"/>
          <p14:tracePt t="4753" x="8108950" y="2609850"/>
          <p14:tracePt t="4770" x="8242300" y="2667000"/>
          <p14:tracePt t="4787" x="8426450" y="2673350"/>
          <p14:tracePt t="4804" x="8509000" y="2654300"/>
          <p14:tracePt t="4820" x="8547100" y="2635250"/>
          <p14:tracePt t="4837" x="8578850" y="2622550"/>
          <p14:tracePt t="4853" x="8610600" y="2616200"/>
          <p14:tracePt t="4870" x="8661400" y="2597150"/>
          <p14:tracePt t="4887" x="8718550" y="2552700"/>
          <p14:tracePt t="4904" x="8782050" y="2470150"/>
          <p14:tracePt t="4920" x="8801100" y="2387600"/>
          <p14:tracePt t="4937" x="8813800" y="2324100"/>
          <p14:tracePt t="4954" x="8839200" y="2247900"/>
          <p14:tracePt t="4971" x="8858250" y="2197100"/>
          <p14:tracePt t="4987" x="8864600" y="2152650"/>
          <p14:tracePt t="5003" x="8858250" y="2076450"/>
          <p14:tracePt t="5020" x="8826500" y="1981200"/>
          <p14:tracePt t="5037" x="8775700" y="1866900"/>
          <p14:tracePt t="5053" x="8756650" y="1803400"/>
          <p14:tracePt t="5070" x="8756650" y="1758950"/>
          <p14:tracePt t="5087" x="8756650" y="1720850"/>
          <p14:tracePt t="5104" x="8743950" y="1676400"/>
          <p14:tracePt t="5122" x="8693150" y="1593850"/>
          <p14:tracePt t="5138" x="8642350" y="1536700"/>
          <p14:tracePt t="5154" x="8591550" y="1498600"/>
          <p14:tracePt t="5171" x="8547100" y="1466850"/>
          <p14:tracePt t="5187" x="8489950" y="1422400"/>
          <p14:tracePt t="5204" x="8420100" y="1397000"/>
          <p14:tracePt t="5222" x="8312150" y="1358900"/>
          <p14:tracePt t="5238" x="8242300" y="1352550"/>
          <p14:tracePt t="5254" x="8197850" y="1352550"/>
          <p14:tracePt t="5271" x="8147050" y="1365250"/>
          <p14:tracePt t="5288" x="8102600" y="1377950"/>
          <p14:tracePt t="5292" x="8089900" y="1384300"/>
          <p14:tracePt t="5304" x="8077200" y="1390650"/>
          <p14:tracePt t="5321" x="8064500" y="1397000"/>
          <p14:tracePt t="5338" x="8058150" y="1409700"/>
          <p14:tracePt t="5354" x="8039100" y="1422400"/>
          <p14:tracePt t="5371" x="7994650" y="1447800"/>
          <p14:tracePt t="5388" x="7937500" y="1460500"/>
          <p14:tracePt t="5405" x="7893050" y="1473200"/>
          <p14:tracePt t="5421" x="7880350" y="1473200"/>
          <p14:tracePt t="5438" x="7874000" y="1479550"/>
          <p14:tracePt t="5488" x="7867650" y="1479550"/>
          <p14:tracePt t="5604" x="7867650" y="1485900"/>
          <p14:tracePt t="5760" x="7861300" y="1492250"/>
          <p14:tracePt t="11493" x="7854950" y="1492250"/>
          <p14:tracePt t="11515" x="7854950" y="1498600"/>
          <p14:tracePt t="14426" x="7848600" y="1498600"/>
          <p14:tracePt t="14448" x="7842250" y="1498600"/>
          <p14:tracePt t="15598" x="7842250" y="1504950"/>
          <p14:tracePt t="15605" x="7835900" y="1511300"/>
          <p14:tracePt t="15612" x="7829550" y="1524000"/>
          <p14:tracePt t="15628" x="7810500" y="1555750"/>
          <p14:tracePt t="15646" x="7766050" y="1625600"/>
          <p14:tracePt t="15662" x="7721600" y="1720850"/>
          <p14:tracePt t="15679" x="7639050" y="1911350"/>
          <p14:tracePt t="15696" x="7594600" y="2006600"/>
          <p14:tracePt t="15712" x="7543800" y="2108200"/>
          <p14:tracePt t="15729" x="7493000" y="2222500"/>
          <p14:tracePt t="15745" x="7448550" y="2343150"/>
          <p14:tracePt t="15762" x="7397750" y="2508250"/>
          <p14:tracePt t="15779" x="7334250" y="2654300"/>
          <p14:tracePt t="15796" x="7245350" y="2832100"/>
          <p14:tracePt t="15812" x="7181850" y="2940050"/>
          <p14:tracePt t="15829" x="7118350" y="3035300"/>
          <p14:tracePt t="15846" x="7067550" y="3098800"/>
          <p14:tracePt t="15862" x="6985000" y="3187700"/>
          <p14:tracePt t="15879" x="6845300" y="3308350"/>
          <p14:tracePt t="15896" x="6610350" y="3473450"/>
          <p14:tracePt t="15914" x="6356350" y="3638550"/>
          <p14:tracePt t="15929" x="6184900" y="3740150"/>
          <p14:tracePt t="15947" x="6019800" y="3835400"/>
          <p14:tracePt t="15963" x="5835650" y="3911600"/>
          <p14:tracePt t="15979" x="5645150" y="4019550"/>
          <p14:tracePt t="15996" x="5448300" y="4121150"/>
          <p14:tracePt t="16014" x="5035550" y="4292600"/>
          <p14:tracePt t="16029" x="4711700" y="4330700"/>
          <p14:tracePt t="16046" x="4508500" y="4349750"/>
          <p14:tracePt t="16063" x="4445000" y="4349750"/>
          <p14:tracePt t="16247" x="4438650" y="4330700"/>
          <p14:tracePt t="16255" x="4419600" y="4311650"/>
          <p14:tracePt t="16263" x="4400550" y="4286250"/>
          <p14:tracePt t="16280" x="4368800" y="4267200"/>
          <p14:tracePt t="16297" x="4362450" y="4254500"/>
          <p14:tracePt t="16317" x="4362450" y="4248150"/>
          <p14:tracePt t="16333" x="4362450" y="4241800"/>
          <p14:tracePt t="16350" x="4356100" y="4241800"/>
          <p14:tracePt t="16364" x="4330700" y="4260850"/>
          <p14:tracePt t="16380" x="4273550" y="4298950"/>
          <p14:tracePt t="16397" x="4184650" y="4343400"/>
          <p14:tracePt t="16414" x="4095750" y="4387850"/>
          <p14:tracePt t="16430" x="4006850" y="4438650"/>
          <p14:tracePt t="16448" x="3822700" y="4508500"/>
          <p14:tracePt t="16464" x="3651250" y="4572000"/>
          <p14:tracePt t="16480" x="3492500" y="4667250"/>
          <p14:tracePt t="16497" x="3352800" y="4787900"/>
          <p14:tracePt t="16514" x="3225800" y="4889500"/>
          <p14:tracePt t="16531" x="3105150" y="4991100"/>
          <p14:tracePt t="16547" x="2971800" y="5111750"/>
          <p14:tracePt t="16564" x="2819400" y="5207000"/>
          <p14:tracePt t="16581" x="2616200" y="5327650"/>
          <p14:tracePt t="16598" x="2514600" y="5397500"/>
          <p14:tracePt t="16614" x="2419350" y="5461000"/>
          <p14:tracePt t="16631" x="2311400" y="5537200"/>
          <p14:tracePt t="16648" x="2203450" y="5600700"/>
          <p14:tracePt t="16666" x="2082800" y="5695950"/>
          <p14:tracePt t="16682" x="2032000" y="5753100"/>
          <p14:tracePt t="16698" x="1974850" y="5791200"/>
          <p14:tracePt t="16714" x="1924050" y="5822950"/>
          <p14:tracePt t="16731" x="1841500" y="5873750"/>
          <p14:tracePt t="16748" x="1784350" y="5911850"/>
          <p14:tracePt t="16766" x="1695450" y="6007100"/>
          <p14:tracePt t="16782" x="1612900" y="6070600"/>
          <p14:tracePt t="16798" x="1555750" y="6115050"/>
          <p14:tracePt t="16815" x="1530350" y="6121400"/>
          <p14:tracePt t="16848" x="1530350" y="6108700"/>
          <p14:tracePt t="16865" x="1555750" y="6057900"/>
          <p14:tracePt t="16882" x="1593850" y="6000750"/>
          <p14:tracePt t="16898" x="1625600" y="5962650"/>
          <p14:tracePt t="16915" x="1670050" y="5937250"/>
          <p14:tracePt t="16932" x="1727200" y="5905500"/>
          <p14:tracePt t="16948" x="1790700" y="5886450"/>
          <p14:tracePt t="16965" x="1860550" y="5873750"/>
          <p14:tracePt t="16982" x="1930400" y="5842000"/>
          <p14:tracePt t="16999" x="2044700" y="5778500"/>
          <p14:tracePt t="17015" x="2108200" y="5740400"/>
          <p14:tracePt t="17032" x="2133600" y="5721350"/>
          <p14:tracePt t="17049" x="2146300" y="5715000"/>
          <p14:tracePt t="17065" x="2152650" y="5708650"/>
          <p14:tracePt t="17082" x="2159000" y="5695950"/>
          <p14:tracePt t="17100" x="2178050" y="5683250"/>
          <p14:tracePt t="17115" x="2197100" y="5676900"/>
          <p14:tracePt t="17132" x="2209800" y="5664200"/>
          <p14:tracePt t="17149" x="2222500" y="5657850"/>
          <p14:tracePt t="17165" x="2260600" y="5638800"/>
          <p14:tracePt t="17182" x="2324100" y="5619750"/>
          <p14:tracePt t="17199" x="2387600" y="5594350"/>
          <p14:tracePt t="17216" x="2438400" y="5581650"/>
          <p14:tracePt t="17232" x="2451100" y="5575300"/>
          <p14:tracePt t="17249" x="2451100" y="5568950"/>
          <p14:tracePt t="17341" x="2457450" y="5562600"/>
          <p14:tracePt t="17357" x="2470150" y="5562600"/>
          <p14:tracePt t="17365" x="2495550" y="5556250"/>
          <p14:tracePt t="17373" x="2527300" y="5537200"/>
          <p14:tracePt t="17383" x="2571750" y="5530850"/>
          <p14:tracePt t="17399" x="2654300" y="5511800"/>
          <p14:tracePt t="17416" x="2743200" y="5480050"/>
          <p14:tracePt t="17434" x="2882900" y="5410200"/>
          <p14:tracePt t="17449" x="2990850" y="5365750"/>
          <p14:tracePt t="17466" x="3111500" y="5314950"/>
          <p14:tracePt t="17483" x="3206750" y="5276850"/>
          <p14:tracePt t="17500" x="3270250" y="5232400"/>
          <p14:tracePt t="17516" x="3314700" y="5194300"/>
          <p14:tracePt t="17534" x="3378200" y="5137150"/>
          <p14:tracePt t="17550" x="3435350" y="5092700"/>
          <p14:tracePt t="17567" x="3492500" y="5054600"/>
          <p14:tracePt t="17583" x="3543300" y="5016500"/>
          <p14:tracePt t="17600" x="3581400" y="4984750"/>
          <p14:tracePt t="17617" x="3613150" y="4946650"/>
          <p14:tracePt t="17633" x="3632200" y="4914900"/>
          <p14:tracePt t="17650" x="3695700" y="4864100"/>
          <p14:tracePt t="17667" x="3733800" y="4819650"/>
          <p14:tracePt t="17683" x="3765550" y="4775200"/>
          <p14:tracePt t="17700" x="3778250" y="4737100"/>
          <p14:tracePt t="17717" x="3790950" y="4699000"/>
          <p14:tracePt t="17734" x="3803650" y="4667250"/>
          <p14:tracePt t="17751" x="3835400" y="4603750"/>
          <p14:tracePt t="17768" x="3867150" y="4565650"/>
          <p14:tracePt t="17784" x="3898900" y="4533900"/>
          <p14:tracePt t="17800" x="3924300" y="4495800"/>
          <p14:tracePt t="17817" x="3937000" y="4457700"/>
          <p14:tracePt t="17834" x="3962400" y="4425950"/>
          <p14:tracePt t="17851" x="4000500" y="4362450"/>
          <p14:tracePt t="17868" x="4032250" y="4330700"/>
          <p14:tracePt t="17884" x="4044950" y="4292600"/>
          <p14:tracePt t="17900" x="4057650" y="4260850"/>
          <p14:tracePt t="17917" x="4064000" y="4222750"/>
          <p14:tracePt t="17934" x="4089400" y="4184650"/>
          <p14:tracePt t="17951" x="4127500" y="4159250"/>
          <p14:tracePt t="17967" x="4152900" y="4127500"/>
          <p14:tracePt t="17984" x="4203700" y="4102100"/>
          <p14:tracePt t="18001" x="4222750" y="4089400"/>
          <p14:tracePt t="18018" x="4254500" y="4064000"/>
          <p14:tracePt t="18034" x="4286250" y="4038600"/>
          <p14:tracePt t="18051" x="4311650" y="4025900"/>
          <p14:tracePt t="18068" x="4337050" y="4013200"/>
          <p14:tracePt t="18085" x="4394200" y="3981450"/>
          <p14:tracePt t="18101" x="4438650" y="3962400"/>
          <p14:tracePt t="18118" x="4470400" y="3949700"/>
          <p14:tracePt t="18134" x="4476750" y="3943350"/>
          <p14:tracePt t="18151" x="4495800" y="3943350"/>
          <p14:tracePt t="18168" x="4527550" y="3943350"/>
          <p14:tracePt t="18185" x="4591050" y="3943350"/>
          <p14:tracePt t="18202" x="4616450" y="3949700"/>
          <p14:tracePt t="18218" x="4629150" y="3949700"/>
          <p14:tracePt t="18235" x="4635500" y="3949700"/>
          <p14:tracePt t="18251" x="4654550" y="3949700"/>
          <p14:tracePt t="18268" x="4686300" y="3956050"/>
          <p14:tracePt t="18285" x="4724400" y="3968750"/>
          <p14:tracePt t="18289" x="4743450" y="3968750"/>
          <p14:tracePt t="18302" x="4756150" y="3975100"/>
          <p14:tracePt t="18318" x="4762500" y="3975100"/>
          <p14:tracePt t="18352" x="4768850" y="3981450"/>
          <p14:tracePt t="18368" x="4781550" y="3981450"/>
          <p14:tracePt t="18385" x="4787900" y="3987800"/>
          <p14:tracePt t="18402" x="4794250" y="3994150"/>
          <p14:tracePt t="18420" x="4806950" y="3994150"/>
          <p14:tracePt t="18435" x="4813300" y="4000500"/>
          <p14:tracePt t="18452" x="4845050" y="4013200"/>
          <p14:tracePt t="18469" x="4876800" y="4025900"/>
          <p14:tracePt t="18485" x="4895850" y="4032250"/>
          <p14:tracePt t="18502" x="4902200" y="4032250"/>
          <p14:tracePt t="18519" x="4914900" y="4038600"/>
          <p14:tracePt t="18559" x="4921250" y="4038600"/>
          <p14:tracePt t="18575" x="4927600" y="4038600"/>
          <p14:tracePt t="18585" x="4940300" y="4038600"/>
          <p14:tracePt t="18602" x="4978400" y="4044950"/>
          <p14:tracePt t="18619" x="5010150" y="4044950"/>
          <p14:tracePt t="18636" x="5022850" y="4044950"/>
          <p14:tracePt t="18652" x="5029200" y="4044950"/>
          <p14:tracePt t="18686" x="5035550" y="4051300"/>
          <p14:tracePt t="18702" x="5041900" y="4051300"/>
          <p14:tracePt t="18731" x="5054600" y="4057650"/>
          <p14:tracePt t="18738" x="5073650" y="4064000"/>
          <p14:tracePt t="18752" x="5105400" y="4076700"/>
          <p14:tracePt t="18769" x="5143500" y="4089400"/>
          <p14:tracePt t="18786" x="5156200" y="4095750"/>
          <p14:tracePt t="18803" x="5162550" y="4102100"/>
          <p14:tracePt t="18840" x="5168900" y="4108450"/>
          <p14:tracePt t="18863" x="5175250" y="4114800"/>
          <p14:tracePt t="18870" x="5181600" y="4114800"/>
          <p14:tracePt t="18877" x="5181600" y="4121150"/>
          <p14:tracePt t="18886" x="5187950" y="4127500"/>
          <p14:tracePt t="18903" x="5194300" y="4133850"/>
          <p14:tracePt t="18920" x="5207000" y="4140200"/>
          <p14:tracePt t="18937" x="5226050" y="4159250"/>
          <p14:tracePt t="18954" x="5238750" y="4171950"/>
          <p14:tracePt t="18970" x="5251450" y="4178300"/>
          <p14:tracePt t="18986" x="5257800" y="4191000"/>
          <p14:tracePt t="19003" x="5270500" y="4203700"/>
          <p14:tracePt t="19020" x="5289550" y="4229100"/>
          <p14:tracePt t="19037" x="5314950" y="4248150"/>
          <p14:tracePt t="19053" x="5321300" y="4260850"/>
          <p14:tracePt t="19070" x="5334000" y="4279900"/>
          <p14:tracePt t="19087" x="5346700" y="4298950"/>
          <p14:tracePt t="19104" x="5378450" y="4337050"/>
          <p14:tracePt t="19120" x="5410200" y="4368800"/>
          <p14:tracePt t="19137" x="5429250" y="4387850"/>
          <p14:tracePt t="19153" x="5441950" y="4394200"/>
          <p14:tracePt t="19171" x="5454650" y="4406900"/>
          <p14:tracePt t="19187" x="5467350" y="4419600"/>
          <p14:tracePt t="19204" x="5480050" y="4445000"/>
          <p14:tracePt t="19220" x="5518150" y="4483100"/>
          <p14:tracePt t="19237" x="5556250" y="4521200"/>
          <p14:tracePt t="19254" x="5594350" y="4552950"/>
          <p14:tracePt t="19271" x="5626100" y="4572000"/>
          <p14:tracePt t="19288" x="5632450" y="4578350"/>
          <p14:tracePt t="19304" x="5645150" y="4591050"/>
          <p14:tracePt t="19321" x="5651500" y="4603750"/>
          <p14:tracePt t="19326" x="5657850" y="4610100"/>
          <p14:tracePt t="19337" x="5664200" y="4616450"/>
          <p14:tracePt t="19354" x="5695950" y="4635500"/>
          <p14:tracePt t="19371" x="5721350" y="4654550"/>
          <p14:tracePt t="19387" x="5778500" y="4679950"/>
          <p14:tracePt t="19404" x="5797550" y="4699000"/>
          <p14:tracePt t="19421" x="5816600" y="4718050"/>
          <p14:tracePt t="19437" x="5848350" y="4737100"/>
          <p14:tracePt t="19454" x="5892800" y="4756150"/>
          <p14:tracePt t="19471" x="5930900" y="4775200"/>
          <p14:tracePt t="19488" x="5949950" y="4787900"/>
          <p14:tracePt t="19506" x="5962650" y="4800600"/>
          <p14:tracePt t="19521" x="5969000" y="4813300"/>
          <p14:tracePt t="19538" x="5981700" y="4838700"/>
          <p14:tracePt t="19555" x="5994400" y="4851400"/>
          <p14:tracePt t="19571" x="6007100" y="4864100"/>
          <p14:tracePt t="19588" x="6019800" y="4883150"/>
          <p14:tracePt t="19605" x="6064250" y="4914900"/>
          <p14:tracePt t="19621" x="6076950" y="4940300"/>
          <p14:tracePt t="19638" x="6115050" y="4965700"/>
          <p14:tracePt t="19655" x="6134100" y="4984750"/>
          <p14:tracePt t="19671" x="6159500" y="5003800"/>
          <p14:tracePt t="19688" x="6172200" y="5010150"/>
          <p14:tracePt t="19705" x="6197600" y="5022850"/>
          <p14:tracePt t="19721" x="6216650" y="5035550"/>
          <p14:tracePt t="19738" x="6248400" y="5048250"/>
          <p14:tracePt t="19755" x="6267450" y="5060950"/>
          <p14:tracePt t="19772" x="6280150" y="5067300"/>
          <p14:tracePt t="19788" x="6286500" y="5073650"/>
          <p14:tracePt t="19805" x="6292850" y="5086350"/>
          <p14:tracePt t="19822" x="6299200" y="5092700"/>
          <p14:tracePt t="19826" x="6305550" y="5099050"/>
          <p14:tracePt t="19838" x="6311900" y="5105400"/>
          <p14:tracePt t="19855" x="6324600" y="5118100"/>
          <p14:tracePt t="19872" x="6330950" y="5124450"/>
          <p14:tracePt t="19888" x="6343650" y="5130800"/>
          <p14:tracePt t="19905" x="6356350" y="5137150"/>
          <p14:tracePt t="19921" x="6375400" y="5162550"/>
          <p14:tracePt t="19939" x="6426200" y="5200650"/>
          <p14:tracePt t="19956" x="6457950" y="5207000"/>
          <p14:tracePt t="19972" x="6483350" y="5219700"/>
          <p14:tracePt t="19989" x="6502400" y="5232400"/>
          <p14:tracePt t="20006" x="6521450" y="5238750"/>
          <p14:tracePt t="20023" x="6540500" y="5257800"/>
          <p14:tracePt t="20040" x="6546850" y="5264150"/>
          <p14:tracePt t="20056" x="6565900" y="5276850"/>
          <p14:tracePt t="20072" x="6591300" y="5283200"/>
          <p14:tracePt t="20089" x="6604000" y="5289550"/>
          <p14:tracePt t="20106" x="6610350" y="5302250"/>
          <p14:tracePt t="20122" x="6623050" y="5302250"/>
          <p14:tracePt t="20139" x="6629400" y="5308600"/>
          <p14:tracePt t="20156" x="6667500" y="5321300"/>
          <p14:tracePt t="20173" x="6686550" y="5327650"/>
          <p14:tracePt t="20189" x="6718300" y="5340350"/>
          <p14:tracePt t="20206" x="6750050" y="5353050"/>
          <p14:tracePt t="20223" x="6781800" y="5359400"/>
          <p14:tracePt t="20239" x="6794500" y="5365750"/>
          <p14:tracePt t="20256" x="6807200" y="5372100"/>
          <p14:tracePt t="20273" x="6819900" y="5384800"/>
          <p14:tracePt t="20289" x="6826250" y="5397500"/>
          <p14:tracePt t="20306" x="6845300" y="5403850"/>
          <p14:tracePt t="20323" x="6889750" y="5422900"/>
          <p14:tracePt t="20328" x="6908800" y="5435600"/>
          <p14:tracePt t="20340" x="6927850" y="5441950"/>
          <p14:tracePt t="20357" x="6978650" y="5461000"/>
          <p14:tracePt t="20374" x="7010400" y="5467350"/>
          <p14:tracePt t="20390" x="7042150" y="5480050"/>
          <p14:tracePt t="20406" x="7048500" y="5480050"/>
          <p14:tracePt t="20423" x="7048500" y="5486400"/>
          <p14:tracePt t="20457" x="7054850" y="5486400"/>
          <p14:tracePt t="20473" x="7061200" y="5486400"/>
          <p14:tracePt t="20490" x="7067550" y="5492750"/>
          <p14:tracePt t="20507" x="7073900" y="5492750"/>
          <p14:tracePt t="20589" x="7080250" y="5499100"/>
          <p14:tracePt t="20597" x="7086600" y="5499100"/>
          <p14:tracePt t="20606" x="7092950" y="5499100"/>
          <p14:tracePt t="20655" x="7092950" y="5505450"/>
          <p14:tracePt t="20677" x="7105650" y="5511800"/>
          <p14:tracePt t="20686" x="7112000" y="5511800"/>
          <p14:tracePt t="20701" x="7118350" y="5511800"/>
          <p14:tracePt t="20831" x="7124700" y="5511800"/>
          <p14:tracePt t="20861" x="7131050" y="5518150"/>
          <p14:tracePt t="20869" x="7137400" y="5518150"/>
          <p14:tracePt t="20877" x="7143750" y="5518150"/>
          <p14:tracePt t="20901" x="7150100" y="5524500"/>
          <p14:tracePt t="20909" x="7156450" y="5524500"/>
          <p14:tracePt t="20924" x="7162800" y="5524500"/>
          <p14:tracePt t="21104" x="7162800" y="5530850"/>
          <p14:tracePt t="21125" x="7169150" y="5524500"/>
          <p14:tracePt t="21133" x="7175500" y="5518150"/>
          <p14:tracePt t="22158" x="7169150" y="5518150"/>
          <p14:tracePt t="22835" x="7162800" y="5518150"/>
          <p14:tracePt t="22849" x="7156450" y="5518150"/>
          <p14:tracePt t="23191" x="7150100" y="5518150"/>
          <p14:tracePt t="23207" x="7143750" y="5518150"/>
          <p14:tracePt t="23215" x="7137400" y="5518150"/>
          <p14:tracePt t="23230" x="7073900" y="5518150"/>
          <p14:tracePt t="23246" x="6889750" y="5556250"/>
          <p14:tracePt t="23263" x="6540500" y="5664200"/>
          <p14:tracePt t="23280" x="6261100" y="5708650"/>
          <p14:tracePt t="23297" x="6019800" y="5753100"/>
          <p14:tracePt t="23313" x="5975350" y="5772150"/>
          <p14:tracePt t="23330" x="5892800" y="5791200"/>
          <p14:tracePt t="23347" x="5822950" y="5797550"/>
          <p14:tracePt t="23363" x="5702300" y="5810250"/>
          <p14:tracePt t="23380" x="5492750" y="5822950"/>
          <p14:tracePt t="23397" x="5283200" y="5810250"/>
          <p14:tracePt t="23414" x="5143500" y="5791200"/>
          <p14:tracePt t="23430" x="5048250" y="5778500"/>
          <p14:tracePt t="23447" x="4997450" y="5765800"/>
          <p14:tracePt t="23464" x="4921250" y="5746750"/>
          <p14:tracePt t="23480" x="4819650" y="5715000"/>
          <p14:tracePt t="23497" x="4711700" y="5695950"/>
          <p14:tracePt t="23514" x="4597400" y="5651500"/>
          <p14:tracePt t="23531" x="4476750" y="5530850"/>
          <p14:tracePt t="23547" x="4425950" y="5467350"/>
          <p14:tracePt t="23564" x="4362450" y="5378450"/>
          <p14:tracePt t="23581" x="4292600" y="5283200"/>
          <p14:tracePt t="23597" x="4241800" y="5219700"/>
          <p14:tracePt t="23614" x="4203700" y="5156200"/>
          <p14:tracePt t="23631" x="4184650" y="5080000"/>
          <p14:tracePt t="23647" x="4171950" y="5048250"/>
          <p14:tracePt t="23664" x="4165600" y="5010150"/>
          <p14:tracePt t="23680" x="4152900" y="4978400"/>
          <p14:tracePt t="23697" x="4140200" y="4933950"/>
          <p14:tracePt t="23714" x="4121150" y="4883150"/>
          <p14:tracePt t="23731" x="4108450" y="4838700"/>
          <p14:tracePt t="23748" x="4102100" y="4768850"/>
          <p14:tracePt t="23764" x="4089400" y="4737100"/>
          <p14:tracePt t="23781" x="4076700" y="4699000"/>
          <p14:tracePt t="23798" x="4070350" y="4667250"/>
          <p14:tracePt t="23814" x="4070350" y="4641850"/>
          <p14:tracePt t="23819" x="4064000" y="4622800"/>
          <p14:tracePt t="23831" x="4057650" y="4603750"/>
          <p14:tracePt t="23848" x="4044950" y="4578350"/>
          <p14:tracePt t="23865" x="4032250" y="4546600"/>
          <p14:tracePt t="23881" x="4025900" y="4540250"/>
          <p14:tracePt t="23898" x="4019550" y="4533900"/>
          <p14:tracePt t="23915" x="4006850" y="4527550"/>
          <p14:tracePt t="23931" x="4000500" y="4521200"/>
          <p14:tracePt t="23949" x="3987800" y="4521200"/>
          <p14:tracePt t="23965" x="3975100" y="4521200"/>
          <p14:tracePt t="23981" x="3968750" y="4527550"/>
          <p14:tracePt t="23998" x="3949700" y="4540250"/>
          <p14:tracePt t="24015" x="3917950" y="4552950"/>
          <p14:tracePt t="24032" x="3898900" y="4565650"/>
          <p14:tracePt t="24048" x="3886200" y="4584700"/>
          <p14:tracePt t="24066" x="3879850" y="4597400"/>
          <p14:tracePt t="24082" x="3879850" y="4622800"/>
          <p14:tracePt t="24098" x="3879850" y="4648200"/>
          <p14:tracePt t="24115" x="3892550" y="4686300"/>
          <p14:tracePt t="24132" x="3905250" y="4705350"/>
          <p14:tracePt t="24148" x="3917950" y="4718050"/>
          <p14:tracePt t="24165" x="3943350" y="4730750"/>
          <p14:tracePt t="24182" x="3956050" y="4737100"/>
          <p14:tracePt t="24199" x="4000500" y="4756150"/>
          <p14:tracePt t="24215" x="4032250" y="4762500"/>
          <p14:tracePt t="24232" x="4064000" y="4762500"/>
          <p14:tracePt t="24249" x="4095750" y="4762500"/>
          <p14:tracePt t="24265" x="4127500" y="4762500"/>
          <p14:tracePt t="24284" x="4216400" y="4762500"/>
          <p14:tracePt t="24299" x="4248150" y="4762500"/>
          <p14:tracePt t="24316" x="4286250" y="4762500"/>
          <p14:tracePt t="24323" x="4305300" y="4762500"/>
          <p14:tracePt t="24332" x="4330700" y="4756150"/>
          <p14:tracePt t="24349" x="4362450" y="4743450"/>
          <p14:tracePt t="24366" x="4375150" y="4730750"/>
          <p14:tracePt t="24383" x="4375150" y="4692650"/>
          <p14:tracePt t="24399" x="4362450" y="4660900"/>
          <p14:tracePt t="24416" x="4356100" y="4616450"/>
          <p14:tracePt t="24432" x="4343400" y="4578350"/>
          <p14:tracePt t="24449" x="4330700" y="4527550"/>
          <p14:tracePt t="24466" x="4318000" y="4483100"/>
          <p14:tracePt t="24483" x="4311650" y="4451350"/>
          <p14:tracePt t="24499" x="4311650" y="4419600"/>
          <p14:tracePt t="24516" x="4305300" y="4368800"/>
          <p14:tracePt t="24533" x="4292600" y="4343400"/>
          <p14:tracePt t="24550" x="4286250" y="4330700"/>
          <p14:tracePt t="24566" x="4273550" y="4318000"/>
          <p14:tracePt t="24583" x="4260850" y="4305300"/>
          <p14:tracePt t="24600" x="4254500" y="4298950"/>
          <p14:tracePt t="24617" x="4229100" y="4273550"/>
          <p14:tracePt t="24633" x="4210050" y="4260850"/>
          <p14:tracePt t="24650" x="4197350" y="4248150"/>
          <p14:tracePt t="24666" x="4178300" y="4241800"/>
          <p14:tracePt t="24683" x="4159250" y="4229100"/>
          <p14:tracePt t="24700" x="4146550" y="4222750"/>
          <p14:tracePt t="24717" x="4108450" y="4203700"/>
          <p14:tracePt t="24733" x="4083050" y="4197350"/>
          <p14:tracePt t="24750" x="4044950" y="4184650"/>
          <p14:tracePt t="24767" x="4013200" y="4184650"/>
          <p14:tracePt t="24783" x="3975100" y="4178300"/>
          <p14:tracePt t="24800" x="3956050" y="4178300"/>
          <p14:tracePt t="24817" x="3949700" y="4178300"/>
          <p14:tracePt t="24822" x="3943350" y="4178300"/>
          <p14:tracePt t="24833" x="3937000" y="4184650"/>
          <p14:tracePt t="24850" x="3924300" y="4191000"/>
          <p14:tracePt t="24867" x="3917950" y="4203700"/>
          <p14:tracePt t="24884" x="3911600" y="4222750"/>
          <p14:tracePt t="24900" x="3898900" y="4260850"/>
          <p14:tracePt t="24917" x="3886200" y="4330700"/>
          <p14:tracePt t="24934" x="3879850" y="4406900"/>
          <p14:tracePt t="24951" x="3886200" y="4483100"/>
          <p14:tracePt t="24967" x="3911600" y="4527550"/>
          <p14:tracePt t="24984" x="3930650" y="4559300"/>
          <p14:tracePt t="25000" x="3956050" y="4603750"/>
          <p14:tracePt t="25017" x="3994150" y="4648200"/>
          <p14:tracePt t="25034" x="4025900" y="4686300"/>
          <p14:tracePt t="25051" x="4051300" y="4724400"/>
          <p14:tracePt t="25067" x="4070350" y="4749800"/>
          <p14:tracePt t="25084" x="4076700" y="4762500"/>
          <p14:tracePt t="25101" x="4095750" y="4794250"/>
          <p14:tracePt t="25117" x="4127500" y="4819650"/>
          <p14:tracePt t="25134" x="4146550" y="4851400"/>
          <p14:tracePt t="25152" x="4197350" y="4889500"/>
          <p14:tracePt t="25168" x="4222750" y="4895850"/>
          <p14:tracePt t="25185" x="4241800" y="4908550"/>
          <p14:tracePt t="25201" x="4260850" y="4914900"/>
          <p14:tracePt t="25218" x="4273550" y="4921250"/>
          <p14:tracePt t="25234" x="4305300" y="4921250"/>
          <p14:tracePt t="25252" x="4343400" y="4921250"/>
          <p14:tracePt t="25268" x="4381500" y="4927600"/>
          <p14:tracePt t="25284" x="4425950" y="4927600"/>
          <p14:tracePt t="25301" x="4438650" y="4927600"/>
          <p14:tracePt t="25318" x="4445000" y="4914900"/>
          <p14:tracePt t="25323" x="4451350" y="4914900"/>
          <p14:tracePt t="25335" x="4457700" y="4902200"/>
          <p14:tracePt t="25351" x="4476750" y="4883150"/>
          <p14:tracePt t="25369" x="4495800" y="4851400"/>
          <p14:tracePt t="25386" x="4508500" y="4800600"/>
          <p14:tracePt t="25402" x="4508500" y="4749800"/>
          <p14:tracePt t="25418" x="4508500" y="4705350"/>
          <p14:tracePt t="25435" x="4502150" y="4673600"/>
          <p14:tracePt t="25452" x="4502150" y="4660900"/>
          <p14:tracePt t="25469" x="4502150" y="4648200"/>
          <p14:tracePt t="25485" x="4495800" y="4635500"/>
          <p14:tracePt t="25502" x="4489450" y="4610100"/>
          <p14:tracePt t="25518" x="4476750" y="4578350"/>
          <p14:tracePt t="25535" x="4464050" y="4546600"/>
          <p14:tracePt t="25552" x="4451350" y="4521200"/>
          <p14:tracePt t="25569" x="4419600" y="4502150"/>
          <p14:tracePt t="25585" x="4400550" y="4489450"/>
          <p14:tracePt t="25602" x="4356100" y="4476750"/>
          <p14:tracePt t="25619" x="4337050" y="4470400"/>
          <p14:tracePt t="25635" x="4330700" y="4470400"/>
          <p14:tracePt t="25652" x="4318000" y="4470400"/>
          <p14:tracePt t="25669" x="4292600" y="4470400"/>
          <p14:tracePt t="25685" x="4260850" y="4476750"/>
          <p14:tracePt t="25703" x="4210050" y="4495800"/>
          <p14:tracePt t="25719" x="4191000" y="4508500"/>
          <p14:tracePt t="25736" x="4184650" y="4514850"/>
          <p14:tracePt t="25752" x="4171950" y="4527550"/>
          <p14:tracePt t="25769" x="4159250" y="4546600"/>
          <p14:tracePt t="25786" x="4152900" y="4559300"/>
          <p14:tracePt t="25803" x="4140200" y="4578350"/>
          <p14:tracePt t="25819" x="4133850" y="4584700"/>
          <p14:tracePt t="25836" x="4133850" y="4591050"/>
          <p14:tracePt t="25852" x="4127500" y="4603750"/>
          <p14:tracePt t="25869" x="4127500" y="4610100"/>
          <p14:tracePt t="25886" x="4121150" y="4622800"/>
          <p14:tracePt t="25903" x="4114800" y="4622800"/>
          <p14:tracePt t="25919" x="4114800" y="4635500"/>
          <p14:tracePt t="25936" x="4108450" y="4641850"/>
          <p14:tracePt t="25953" x="4108450" y="4648200"/>
          <p14:tracePt t="26819"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1131" y="654269"/>
            <a:ext cx="8153400" cy="461665"/>
          </a:xfrm>
          <a:prstGeom prst="rect">
            <a:avLst/>
          </a:prstGeom>
          <a:noFill/>
        </p:spPr>
        <p:txBody>
          <a:bodyPr wrap="square" rtlCol="0">
            <a:spAutoFit/>
          </a:bodyPr>
          <a:lstStyle/>
          <a:p>
            <a:r>
              <a:rPr lang="fr-FR" sz="2400" b="1" dirty="0" smtClean="0">
                <a:latin typeface="Palatino Linotype" panose="02040502050505030304" pitchFamily="18" charset="0"/>
              </a:rPr>
              <a:t>Result</a:t>
            </a:r>
            <a:r>
              <a:rPr lang="pl-PL" sz="2400" b="1" dirty="0" smtClean="0">
                <a:latin typeface="Palatino Linotype" panose="02040502050505030304" pitchFamily="18" charset="0"/>
              </a:rPr>
              <a:t>s</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11</a:t>
            </a:fld>
            <a:endParaRPr lang="fr-FR">
              <a:latin typeface="Palatino Linotype" panose="02040502050505030304" pitchFamily="18" charset="0"/>
            </a:endParaRPr>
          </a:p>
        </p:txBody>
      </p:sp>
      <p:pic>
        <p:nvPicPr>
          <p:cNvPr id="2" name="Obraz 1"/>
          <p:cNvPicPr>
            <a:picLocks noChangeAspect="1"/>
          </p:cNvPicPr>
          <p:nvPr/>
        </p:nvPicPr>
        <p:blipFill rotWithShape="1">
          <a:blip r:embed="rId4">
            <a:extLst>
              <a:ext uri="{28A0092B-C50C-407E-A947-70E740481C1C}">
                <a14:useLocalDpi xmlns:a14="http://schemas.microsoft.com/office/drawing/2010/main" val="0"/>
              </a:ext>
            </a:extLst>
          </a:blip>
          <a:srcRect l="9821" r="8363"/>
          <a:stretch/>
        </p:blipFill>
        <p:spPr>
          <a:xfrm>
            <a:off x="228600" y="1019700"/>
            <a:ext cx="8839200" cy="5266800"/>
          </a:xfrm>
          <a:prstGeom prst="rect">
            <a:avLst/>
          </a:prstGeom>
        </p:spPr>
      </p:pic>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8" name="Dźwięk 7">
            <a:hlinkClick r:id="" action="ppaction://media"/>
          </p:cNvPr>
          <p:cNvPicPr>
            <a:picLocks noChangeAspect="1"/>
          </p:cNvPicPr>
          <p:nvPr>
            <a:audioFile r:link="rId1"/>
            <p:extLst>
              <p:ext uri="{DAA4B4D4-6D71-4841-9C94-3DE7FCFB9230}">
                <p14:media xmlns:p14="http://schemas.microsoft.com/office/powerpoint/2010/main" r:embed="rId2">
                  <p14:trim st="311"/>
                </p14:media>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86253589"/>
      </p:ext>
    </p:extLst>
  </p:cSld>
  <p:clrMapOvr>
    <a:masterClrMapping/>
  </p:clrMapOvr>
  <mc:AlternateContent xmlns:mc="http://schemas.openxmlformats.org/markup-compatibility/2006">
    <mc:Choice xmlns:p14="http://schemas.microsoft.com/office/powerpoint/2010/main" Requires="p14">
      <p:transition spd="slow" p14:dur="2000" advTm="13473"/>
    </mc:Choice>
    <mc:Fallback>
      <p:transition spd="slow" advTm="13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12</a:t>
            </a:fld>
            <a:endParaRPr lang="fr-FR">
              <a:latin typeface="Palatino Linotype" panose="02040502050505030304" pitchFamily="18" charset="0"/>
            </a:endParaRPr>
          </a:p>
        </p:txBody>
      </p:sp>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smtClean="0">
                <a:latin typeface="Palatino Linotype" panose="02040502050505030304" pitchFamily="18" charset="0"/>
              </a:rPr>
              <a:t>Result</a:t>
            </a:r>
            <a:r>
              <a:rPr lang="pl-PL" sz="2400" b="1" dirty="0" smtClean="0">
                <a:latin typeface="Palatino Linotype" panose="02040502050505030304" pitchFamily="18" charset="0"/>
              </a:rPr>
              <a:t>s</a:t>
            </a:r>
            <a:endParaRPr lang="fr-FR" sz="2400" b="1" dirty="0">
              <a:latin typeface="Palatino Linotype" panose="02040502050505030304" pitchFamily="18" charset="0"/>
            </a:endParaRPr>
          </a:p>
        </p:txBody>
      </p:sp>
      <p:pic>
        <p:nvPicPr>
          <p:cNvPr id="2" name="Obraz 1"/>
          <p:cNvPicPr>
            <a:picLocks noChangeAspect="1"/>
          </p:cNvPicPr>
          <p:nvPr/>
        </p:nvPicPr>
        <p:blipFill rotWithShape="1">
          <a:blip r:embed="rId4">
            <a:extLst>
              <a:ext uri="{28A0092B-C50C-407E-A947-70E740481C1C}">
                <a14:useLocalDpi xmlns:a14="http://schemas.microsoft.com/office/drawing/2010/main" val="0"/>
              </a:ext>
            </a:extLst>
          </a:blip>
          <a:srcRect l="9335" r="8167"/>
          <a:stretch/>
        </p:blipFill>
        <p:spPr>
          <a:xfrm>
            <a:off x="178676" y="1019700"/>
            <a:ext cx="8912772" cy="5266800"/>
          </a:xfrm>
          <a:prstGeom prst="rect">
            <a:avLst/>
          </a:prstGeom>
        </p:spPr>
      </p:pic>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6" name="Dźwięk 5">
            <a:hlinkClick r:id="" action="ppaction://media"/>
          </p:cNvPr>
          <p:cNvPicPr>
            <a:picLocks noChangeAspect="1"/>
          </p:cNvPicPr>
          <p:nvPr>
            <a:audioFile r:link="rId1"/>
            <p:extLst>
              <p:ext uri="{DAA4B4D4-6D71-4841-9C94-3DE7FCFB9230}">
                <p14:media xmlns:p14="http://schemas.microsoft.com/office/powerpoint/2010/main" r:embed="rId2">
                  <p14:trim st="613" end="748.2925"/>
                </p14:media>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81420494"/>
      </p:ext>
    </p:extLst>
  </p:cSld>
  <p:clrMapOvr>
    <a:masterClrMapping/>
  </p:clrMapOvr>
  <mc:AlternateContent xmlns:mc="http://schemas.openxmlformats.org/markup-compatibility/2006">
    <mc:Choice xmlns:p14="http://schemas.microsoft.com/office/powerpoint/2010/main" Requires="p14">
      <p:transition spd="slow" p14:dur="2000" advTm="10243"/>
    </mc:Choice>
    <mc:Fallback>
      <p:transition spd="slow" advTm="1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Result</a:t>
            </a:r>
            <a:r>
              <a:rPr lang="pl-PL" sz="2400" b="1" dirty="0">
                <a:latin typeface="Palatino Linotype" panose="02040502050505030304" pitchFamily="18" charset="0"/>
              </a:rPr>
              <a:t>s</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13</a:t>
            </a:fld>
            <a:endParaRPr lang="fr-FR">
              <a:latin typeface="Palatino Linotype" panose="02040502050505030304" pitchFamily="18" charset="0"/>
            </a:endParaRPr>
          </a:p>
        </p:txBody>
      </p:sp>
      <p:pic>
        <p:nvPicPr>
          <p:cNvPr id="7" name="Obraz 6"/>
          <p:cNvPicPr>
            <a:picLocks noChangeAspect="1"/>
          </p:cNvPicPr>
          <p:nvPr/>
        </p:nvPicPr>
        <p:blipFill rotWithShape="1">
          <a:blip r:embed="rId5">
            <a:extLst>
              <a:ext uri="{28A0092B-C50C-407E-A947-70E740481C1C}">
                <a14:useLocalDpi xmlns:a14="http://schemas.microsoft.com/office/drawing/2010/main" val="0"/>
              </a:ext>
            </a:extLst>
          </a:blip>
          <a:srcRect l="9432" t="2591" r="8070"/>
          <a:stretch/>
        </p:blipFill>
        <p:spPr>
          <a:xfrm>
            <a:off x="189186" y="1156138"/>
            <a:ext cx="8912773" cy="5130362"/>
          </a:xfrm>
          <a:prstGeom prst="rect">
            <a:avLst/>
          </a:prstGeom>
        </p:spPr>
      </p:pic>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6" name="Dźwię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88265686"/>
      </p:ext>
    </p:extLst>
  </p:cSld>
  <p:clrMapOvr>
    <a:masterClrMapping/>
  </p:clrMapOvr>
  <mc:AlternateContent xmlns:mc="http://schemas.openxmlformats.org/markup-compatibility/2006">
    <mc:Choice xmlns:p14="http://schemas.microsoft.com/office/powerpoint/2010/main" Requires="p14">
      <p:transition spd="slow" p14:dur="2000" advTm="20768"/>
    </mc:Choice>
    <mc:Fallback>
      <p:transition spd="slow" advTm="2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Discussion</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14</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graphicFrame>
        <p:nvGraphicFramePr>
          <p:cNvPr id="6" name="Tabela 5"/>
          <p:cNvGraphicFramePr>
            <a:graphicFrameLocks noGrp="1"/>
          </p:cNvGraphicFramePr>
          <p:nvPr>
            <p:extLst/>
          </p:nvPr>
        </p:nvGraphicFramePr>
        <p:xfrm>
          <a:off x="441434" y="2012664"/>
          <a:ext cx="8166537" cy="3238500"/>
        </p:xfrm>
        <a:graphic>
          <a:graphicData uri="http://schemas.openxmlformats.org/drawingml/2006/table">
            <a:tbl>
              <a:tblPr firstRow="1" bandRow="1">
                <a:tableStyleId>{5C22544A-7EE6-4342-B048-85BDC9FD1C3A}</a:tableStyleId>
              </a:tblPr>
              <a:tblGrid>
                <a:gridCol w="2722179">
                  <a:extLst>
                    <a:ext uri="{9D8B030D-6E8A-4147-A177-3AD203B41FA5}">
                      <a16:colId xmlns:a16="http://schemas.microsoft.com/office/drawing/2014/main" val="1086228312"/>
                    </a:ext>
                  </a:extLst>
                </a:gridCol>
                <a:gridCol w="2722179">
                  <a:extLst>
                    <a:ext uri="{9D8B030D-6E8A-4147-A177-3AD203B41FA5}">
                      <a16:colId xmlns:a16="http://schemas.microsoft.com/office/drawing/2014/main" val="1761145535"/>
                    </a:ext>
                  </a:extLst>
                </a:gridCol>
                <a:gridCol w="2722179">
                  <a:extLst>
                    <a:ext uri="{9D8B030D-6E8A-4147-A177-3AD203B41FA5}">
                      <a16:colId xmlns:a16="http://schemas.microsoft.com/office/drawing/2014/main" val="93245137"/>
                    </a:ext>
                  </a:extLst>
                </a:gridCol>
              </a:tblGrid>
              <a:tr h="370840">
                <a:tc>
                  <a:txBody>
                    <a:bodyPr/>
                    <a:lstStyle/>
                    <a:p>
                      <a:pPr>
                        <a:lnSpc>
                          <a:spcPct val="125000"/>
                        </a:lnSpc>
                        <a:spcBef>
                          <a:spcPts val="2400"/>
                        </a:spcBef>
                        <a:spcAft>
                          <a:spcPts val="2400"/>
                        </a:spcAft>
                      </a:pPr>
                      <a:r>
                        <a:rPr lang="en-GB" sz="2000" noProof="0" dirty="0" smtClean="0">
                          <a:latin typeface="Palatino Linotype" panose="02040502050505030304" pitchFamily="18" charset="0"/>
                        </a:rPr>
                        <a:t>Parameters</a:t>
                      </a:r>
                      <a:endParaRPr lang="en-GB" sz="2000" noProof="0" dirty="0">
                        <a:latin typeface="Palatino Linotype" panose="02040502050505030304" pitchFamily="18" charset="0"/>
                      </a:endParaRPr>
                    </a:p>
                  </a:txBody>
                  <a:tcPr/>
                </a:tc>
                <a:tc>
                  <a:txBody>
                    <a:bodyPr/>
                    <a:lstStyle/>
                    <a:p>
                      <a:pPr algn="ctr">
                        <a:lnSpc>
                          <a:spcPct val="125000"/>
                        </a:lnSpc>
                        <a:spcBef>
                          <a:spcPts val="1800"/>
                        </a:spcBef>
                        <a:spcAft>
                          <a:spcPts val="1800"/>
                        </a:spcAft>
                      </a:pPr>
                      <a:r>
                        <a:rPr lang="pl-PL" sz="2000" dirty="0" smtClean="0">
                          <a:latin typeface="Palatino Linotype" panose="02040502050505030304" pitchFamily="18" charset="0"/>
                        </a:rPr>
                        <a:t>RI = 1,3400</a:t>
                      </a:r>
                      <a:endParaRPr lang="pl-PL" sz="2000" dirty="0">
                        <a:latin typeface="Palatino Linotype" panose="02040502050505030304" pitchFamily="18" charset="0"/>
                      </a:endParaRPr>
                    </a:p>
                  </a:txBody>
                  <a:tcPr anchor="ctr"/>
                </a:tc>
                <a:tc>
                  <a:txBody>
                    <a:bodyPr/>
                    <a:lstStyle/>
                    <a:p>
                      <a:pPr algn="ctr">
                        <a:lnSpc>
                          <a:spcPct val="125000"/>
                        </a:lnSpc>
                        <a:spcBef>
                          <a:spcPts val="1800"/>
                        </a:spcBef>
                        <a:spcAft>
                          <a:spcPts val="1800"/>
                        </a:spcAft>
                      </a:pPr>
                      <a:r>
                        <a:rPr lang="pl-PL" sz="2000" dirty="0" smtClean="0">
                          <a:latin typeface="Palatino Linotype" panose="02040502050505030304" pitchFamily="18" charset="0"/>
                        </a:rPr>
                        <a:t>RI = 1,3600</a:t>
                      </a:r>
                      <a:endParaRPr lang="pl-PL" sz="2000" dirty="0">
                        <a:latin typeface="Palatino Linotype" panose="02040502050505030304" pitchFamily="18" charset="0"/>
                      </a:endParaRPr>
                    </a:p>
                  </a:txBody>
                  <a:tcPr anchor="ctr"/>
                </a:tc>
                <a:extLst>
                  <a:ext uri="{0D108BD9-81ED-4DB2-BD59-A6C34878D82A}">
                    <a16:rowId xmlns:a16="http://schemas.microsoft.com/office/drawing/2014/main" val="302284207"/>
                  </a:ext>
                </a:extLst>
              </a:tr>
              <a:tr h="370840">
                <a:tc>
                  <a:txBody>
                    <a:bodyPr/>
                    <a:lstStyle/>
                    <a:p>
                      <a:pPr>
                        <a:lnSpc>
                          <a:spcPct val="125000"/>
                        </a:lnSpc>
                        <a:spcBef>
                          <a:spcPts val="2400"/>
                        </a:spcBef>
                        <a:spcAft>
                          <a:spcPts val="2400"/>
                        </a:spcAft>
                      </a:pPr>
                      <a:r>
                        <a:rPr lang="en-US" sz="1800" dirty="0" smtClean="0">
                          <a:latin typeface="Palatino Linotype" panose="02040502050505030304" pitchFamily="18" charset="0"/>
                        </a:rPr>
                        <a:t>position of the central peak</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nm</a:t>
                      </a:r>
                      <a:r>
                        <a:rPr lang="pl-PL" sz="1800" dirty="0" smtClean="0">
                          <a:latin typeface="Palatino Linotype" panose="02040502050505030304" pitchFamily="18" charset="0"/>
                        </a:rPr>
                        <a:t>]</a:t>
                      </a:r>
                      <a:endParaRPr lang="pl-PL" sz="1800" dirty="0">
                        <a:latin typeface="Palatino Linotype" panose="02040502050505030304" pitchFamily="18" charset="0"/>
                      </a:endParaRPr>
                    </a:p>
                  </a:txBody>
                  <a:tcPr/>
                </a:tc>
                <a:tc>
                  <a:txBody>
                    <a:bodyPr/>
                    <a:lstStyle/>
                    <a:p>
                      <a:pPr algn="ctr">
                        <a:lnSpc>
                          <a:spcPct val="125000"/>
                        </a:lnSpc>
                        <a:spcBef>
                          <a:spcPts val="1800"/>
                        </a:spcBef>
                        <a:spcAft>
                          <a:spcPts val="1800"/>
                        </a:spcAft>
                      </a:pPr>
                      <a:r>
                        <a:rPr lang="pl-PL" sz="1800" dirty="0" smtClean="0">
                          <a:latin typeface="Palatino Linotype" panose="02040502050505030304" pitchFamily="18" charset="0"/>
                        </a:rPr>
                        <a:t>1541,32 ± 0,04</a:t>
                      </a:r>
                      <a:endParaRPr lang="pl-PL" sz="1800" dirty="0">
                        <a:latin typeface="Palatino Linotype" panose="02040502050505030304" pitchFamily="18" charset="0"/>
                      </a:endParaRPr>
                    </a:p>
                  </a:txBody>
                  <a:tcPr anchor="ctr"/>
                </a:tc>
                <a:tc>
                  <a:txBody>
                    <a:bodyPr/>
                    <a:lstStyle/>
                    <a:p>
                      <a:pPr marL="0" marR="0" lvl="0" indent="0" algn="ctr" defTabSz="914400" rtl="0" eaLnBrk="1" fontAlgn="auto" latinLnBrk="0" hangingPunct="1">
                        <a:lnSpc>
                          <a:spcPct val="125000"/>
                        </a:lnSpc>
                        <a:spcBef>
                          <a:spcPts val="1800"/>
                        </a:spcBef>
                        <a:spcAft>
                          <a:spcPts val="1800"/>
                        </a:spcAft>
                        <a:buClrTx/>
                        <a:buSzTx/>
                        <a:buFontTx/>
                        <a:buNone/>
                        <a:tabLst/>
                        <a:defRPr/>
                      </a:pPr>
                      <a:r>
                        <a:rPr lang="pl-PL" sz="1800" dirty="0" smtClean="0">
                          <a:latin typeface="Palatino Linotype" panose="02040502050505030304" pitchFamily="18" charset="0"/>
                        </a:rPr>
                        <a:t>1542,40 ±</a:t>
                      </a:r>
                      <a:r>
                        <a:rPr lang="pl-PL" sz="1800" baseline="0" dirty="0" smtClean="0">
                          <a:latin typeface="Palatino Linotype" panose="02040502050505030304" pitchFamily="18" charset="0"/>
                        </a:rPr>
                        <a:t> 0,04</a:t>
                      </a:r>
                      <a:endParaRPr lang="pl-PL" sz="1800" dirty="0" smtClean="0">
                        <a:latin typeface="Palatino Linotype" panose="02040502050505030304" pitchFamily="18" charset="0"/>
                      </a:endParaRPr>
                    </a:p>
                  </a:txBody>
                  <a:tcPr anchor="ctr"/>
                </a:tc>
                <a:extLst>
                  <a:ext uri="{0D108BD9-81ED-4DB2-BD59-A6C34878D82A}">
                    <a16:rowId xmlns:a16="http://schemas.microsoft.com/office/drawing/2014/main" val="2180640200"/>
                  </a:ext>
                </a:extLst>
              </a:tr>
              <a:tr h="370840">
                <a:tc>
                  <a:txBody>
                    <a:bodyPr/>
                    <a:lstStyle/>
                    <a:p>
                      <a:pPr>
                        <a:lnSpc>
                          <a:spcPct val="125000"/>
                        </a:lnSpc>
                        <a:spcBef>
                          <a:spcPts val="2400"/>
                        </a:spcBef>
                        <a:spcAft>
                          <a:spcPts val="2400"/>
                        </a:spcAft>
                      </a:pPr>
                      <a:r>
                        <a:rPr lang="en-GB" sz="1800" noProof="0" dirty="0" smtClean="0">
                          <a:latin typeface="Palatino Linotype" panose="02040502050505030304" pitchFamily="18" charset="0"/>
                        </a:rPr>
                        <a:t>signal intensity of </a:t>
                      </a:r>
                      <a:r>
                        <a:rPr lang="pl-PL" sz="1800" noProof="0" dirty="0" smtClean="0">
                          <a:latin typeface="Palatino Linotype" panose="02040502050505030304" pitchFamily="18" charset="0"/>
                        </a:rPr>
                        <a:t>the </a:t>
                      </a:r>
                      <a:r>
                        <a:rPr lang="en-GB" sz="1800" noProof="0" dirty="0" smtClean="0">
                          <a:latin typeface="Palatino Linotype" panose="02040502050505030304" pitchFamily="18" charset="0"/>
                        </a:rPr>
                        <a:t>central</a:t>
                      </a:r>
                      <a:r>
                        <a:rPr lang="en-GB" sz="1800" baseline="0" noProof="0" dirty="0" smtClean="0">
                          <a:latin typeface="Palatino Linotype" panose="02040502050505030304" pitchFamily="18" charset="0"/>
                        </a:rPr>
                        <a:t> peak</a:t>
                      </a:r>
                      <a:r>
                        <a:rPr lang="pl-PL" sz="1800" baseline="0" noProof="0" dirty="0" smtClean="0">
                          <a:latin typeface="Palatino Linotype" panose="02040502050505030304" pitchFamily="18" charset="0"/>
                        </a:rPr>
                        <a:t> [</a:t>
                      </a:r>
                      <a:r>
                        <a:rPr lang="el-GR" sz="1800" baseline="0" noProof="0" dirty="0" smtClean="0">
                          <a:latin typeface="Palatino Linotype" panose="02040502050505030304" pitchFamily="18" charset="0"/>
                        </a:rPr>
                        <a:t>μ</a:t>
                      </a:r>
                      <a:r>
                        <a:rPr lang="pl-PL" sz="1800" baseline="0" noProof="0" dirty="0" smtClean="0">
                          <a:latin typeface="Palatino Linotype" panose="02040502050505030304" pitchFamily="18" charset="0"/>
                        </a:rPr>
                        <a:t>W]</a:t>
                      </a:r>
                      <a:endParaRPr lang="en-GB" sz="1800" noProof="0" dirty="0">
                        <a:latin typeface="Palatino Linotype" panose="02040502050505030304" pitchFamily="18" charset="0"/>
                      </a:endParaRPr>
                    </a:p>
                  </a:txBody>
                  <a:tcPr/>
                </a:tc>
                <a:tc>
                  <a:txBody>
                    <a:bodyPr/>
                    <a:lstStyle/>
                    <a:p>
                      <a:pPr algn="ctr">
                        <a:lnSpc>
                          <a:spcPct val="125000"/>
                        </a:lnSpc>
                        <a:spcBef>
                          <a:spcPts val="1800"/>
                        </a:spcBef>
                        <a:spcAft>
                          <a:spcPts val="1800"/>
                        </a:spcAft>
                      </a:pPr>
                      <a:r>
                        <a:rPr lang="pl-PL" sz="1800" dirty="0" smtClean="0">
                          <a:latin typeface="Palatino Linotype" panose="02040502050505030304" pitchFamily="18" charset="0"/>
                        </a:rPr>
                        <a:t>896,10 ± 1,61</a:t>
                      </a:r>
                      <a:endParaRPr lang="pl-PL" sz="1800" dirty="0">
                        <a:latin typeface="Palatino Linotype" panose="02040502050505030304" pitchFamily="18" charset="0"/>
                      </a:endParaRPr>
                    </a:p>
                  </a:txBody>
                  <a:tcPr anchor="ctr"/>
                </a:tc>
                <a:tc>
                  <a:txBody>
                    <a:bodyPr/>
                    <a:lstStyle/>
                    <a:p>
                      <a:pPr marL="0" marR="0" lvl="0" indent="0" algn="ctr" defTabSz="914400" rtl="0" eaLnBrk="1" fontAlgn="auto" latinLnBrk="0" hangingPunct="1">
                        <a:lnSpc>
                          <a:spcPct val="125000"/>
                        </a:lnSpc>
                        <a:spcBef>
                          <a:spcPts val="1800"/>
                        </a:spcBef>
                        <a:spcAft>
                          <a:spcPts val="1800"/>
                        </a:spcAft>
                        <a:buClrTx/>
                        <a:buSzTx/>
                        <a:buFontTx/>
                        <a:buNone/>
                        <a:tabLst/>
                        <a:defRPr/>
                      </a:pPr>
                      <a:r>
                        <a:rPr lang="pl-PL" sz="1800" dirty="0" smtClean="0">
                          <a:latin typeface="Palatino Linotype" panose="02040502050505030304" pitchFamily="18" charset="0"/>
                        </a:rPr>
                        <a:t>666,52 ± 1,64</a:t>
                      </a:r>
                    </a:p>
                  </a:txBody>
                  <a:tcPr anchor="ctr"/>
                </a:tc>
                <a:extLst>
                  <a:ext uri="{0D108BD9-81ED-4DB2-BD59-A6C34878D82A}">
                    <a16:rowId xmlns:a16="http://schemas.microsoft.com/office/drawing/2014/main" val="1485299901"/>
                  </a:ext>
                </a:extLst>
              </a:tr>
              <a:tr h="370840">
                <a:tc>
                  <a:txBody>
                    <a:bodyPr/>
                    <a:lstStyle/>
                    <a:p>
                      <a:pPr>
                        <a:lnSpc>
                          <a:spcPct val="125000"/>
                        </a:lnSpc>
                        <a:spcBef>
                          <a:spcPts val="2400"/>
                        </a:spcBef>
                        <a:spcAft>
                          <a:spcPts val="2400"/>
                        </a:spcAft>
                      </a:pPr>
                      <a:r>
                        <a:rPr lang="en-GB" sz="1800" noProof="0" dirty="0" smtClean="0">
                          <a:latin typeface="Palatino Linotype" panose="02040502050505030304" pitchFamily="18" charset="0"/>
                        </a:rPr>
                        <a:t>visibility</a:t>
                      </a:r>
                      <a:r>
                        <a:rPr lang="pl-PL" sz="1800" dirty="0" smtClean="0">
                          <a:latin typeface="Palatino Linotype" panose="02040502050505030304" pitchFamily="18" charset="0"/>
                        </a:rPr>
                        <a:t> (V) [</a:t>
                      </a:r>
                      <a:r>
                        <a:rPr lang="pl-PL" sz="1800" dirty="0" err="1" smtClean="0">
                          <a:latin typeface="Palatino Linotype" panose="02040502050505030304" pitchFamily="18" charset="0"/>
                        </a:rPr>
                        <a:t>a.u</a:t>
                      </a:r>
                      <a:r>
                        <a:rPr lang="pl-PL" sz="1800" dirty="0" smtClean="0">
                          <a:latin typeface="Palatino Linotype" panose="02040502050505030304" pitchFamily="18" charset="0"/>
                        </a:rPr>
                        <a:t>.]</a:t>
                      </a:r>
                      <a:endParaRPr lang="pl-PL" sz="1800" dirty="0">
                        <a:latin typeface="Palatino Linotype" panose="02040502050505030304" pitchFamily="18" charset="0"/>
                      </a:endParaRPr>
                    </a:p>
                  </a:txBody>
                  <a:tcPr/>
                </a:tc>
                <a:tc>
                  <a:txBody>
                    <a:bodyPr/>
                    <a:lstStyle/>
                    <a:p>
                      <a:pPr algn="ctr">
                        <a:lnSpc>
                          <a:spcPct val="125000"/>
                        </a:lnSpc>
                        <a:spcBef>
                          <a:spcPts val="1800"/>
                        </a:spcBef>
                        <a:spcAft>
                          <a:spcPts val="1800"/>
                        </a:spcAft>
                      </a:pPr>
                      <a:r>
                        <a:rPr lang="pl-PL" sz="1800" dirty="0" smtClean="0">
                          <a:latin typeface="Palatino Linotype" panose="02040502050505030304" pitchFamily="18" charset="0"/>
                        </a:rPr>
                        <a:t>0,38798 ± 0,00105</a:t>
                      </a:r>
                      <a:endParaRPr lang="pl-PL" sz="1800" dirty="0">
                        <a:latin typeface="Palatino Linotype" panose="02040502050505030304" pitchFamily="18" charset="0"/>
                      </a:endParaRPr>
                    </a:p>
                  </a:txBody>
                  <a:tcPr anchor="ctr"/>
                </a:tc>
                <a:tc>
                  <a:txBody>
                    <a:bodyPr/>
                    <a:lstStyle/>
                    <a:p>
                      <a:pPr marL="0" marR="0" lvl="0" indent="0" algn="ctr" defTabSz="914400" rtl="0" eaLnBrk="1" fontAlgn="auto" latinLnBrk="0" hangingPunct="1">
                        <a:lnSpc>
                          <a:spcPct val="125000"/>
                        </a:lnSpc>
                        <a:spcBef>
                          <a:spcPts val="1800"/>
                        </a:spcBef>
                        <a:spcAft>
                          <a:spcPts val="1800"/>
                        </a:spcAft>
                        <a:buClrTx/>
                        <a:buSzTx/>
                        <a:buFontTx/>
                        <a:buNone/>
                        <a:tabLst/>
                        <a:defRPr/>
                      </a:pPr>
                      <a:r>
                        <a:rPr lang="pl-PL" sz="1800" dirty="0" smtClean="0">
                          <a:latin typeface="Palatino Linotype" panose="02040502050505030304" pitchFamily="18" charset="0"/>
                        </a:rPr>
                        <a:t>0,39295 ± 0,00169</a:t>
                      </a:r>
                    </a:p>
                  </a:txBody>
                  <a:tcPr anchor="ctr"/>
                </a:tc>
                <a:extLst>
                  <a:ext uri="{0D108BD9-81ED-4DB2-BD59-A6C34878D82A}">
                    <a16:rowId xmlns:a16="http://schemas.microsoft.com/office/drawing/2014/main" val="1570263225"/>
                  </a:ext>
                </a:extLst>
              </a:tr>
              <a:tr h="370840">
                <a:tc>
                  <a:txBody>
                    <a:bodyPr/>
                    <a:lstStyle/>
                    <a:p>
                      <a:pPr>
                        <a:lnSpc>
                          <a:spcPct val="125000"/>
                        </a:lnSpc>
                        <a:spcBef>
                          <a:spcPts val="2400"/>
                        </a:spcBef>
                        <a:spcAft>
                          <a:spcPts val="2400"/>
                        </a:spcAft>
                      </a:pPr>
                      <a:r>
                        <a:rPr lang="pl-PL" sz="1800" noProof="0" dirty="0" smtClean="0">
                          <a:latin typeface="Palatino Linotype" panose="02040502050505030304" pitchFamily="18" charset="0"/>
                        </a:rPr>
                        <a:t>a</a:t>
                      </a:r>
                      <a:r>
                        <a:rPr lang="en-GB" sz="1800" noProof="0" dirty="0" err="1" smtClean="0">
                          <a:latin typeface="Palatino Linotype" panose="02040502050505030304" pitchFamily="18" charset="0"/>
                        </a:rPr>
                        <a:t>bsorption</a:t>
                      </a:r>
                      <a:r>
                        <a:rPr lang="pl-PL" sz="1800" noProof="0" dirty="0" smtClean="0">
                          <a:latin typeface="Palatino Linotype" panose="02040502050505030304" pitchFamily="18" charset="0"/>
                        </a:rPr>
                        <a:t> </a:t>
                      </a:r>
                      <a:r>
                        <a:rPr lang="pl-PL" sz="1800" noProof="0" dirty="0" smtClean="0">
                          <a:latin typeface="Palatino Linotype" panose="02040502050505030304" pitchFamily="18" charset="0"/>
                        </a:rPr>
                        <a:t>(</a:t>
                      </a:r>
                      <a:r>
                        <a:rPr lang="pl-PL" sz="1800" noProof="0" dirty="0" err="1" smtClean="0">
                          <a:latin typeface="Palatino Linotype" panose="02040502050505030304" pitchFamily="18" charset="0"/>
                        </a:rPr>
                        <a:t>signal</a:t>
                      </a:r>
                      <a:r>
                        <a:rPr lang="pl-PL" sz="1800" noProof="0" dirty="0" smtClean="0">
                          <a:latin typeface="Palatino Linotype" panose="02040502050505030304" pitchFamily="18" charset="0"/>
                        </a:rPr>
                        <a:t> </a:t>
                      </a:r>
                      <a:r>
                        <a:rPr lang="pl-PL" sz="1800" noProof="0" dirty="0" err="1" smtClean="0">
                          <a:latin typeface="Palatino Linotype" panose="02040502050505030304" pitchFamily="18" charset="0"/>
                        </a:rPr>
                        <a:t>intensity</a:t>
                      </a:r>
                      <a:r>
                        <a:rPr lang="pl-PL" sz="1800" noProof="0" dirty="0" smtClean="0">
                          <a:latin typeface="Palatino Linotype" panose="02040502050505030304" pitchFamily="18" charset="0"/>
                        </a:rPr>
                        <a:t> of </a:t>
                      </a:r>
                      <a:r>
                        <a:rPr lang="pl-PL" sz="1800" noProof="0" dirty="0" err="1" smtClean="0">
                          <a:latin typeface="Palatino Linotype" panose="02040502050505030304" pitchFamily="18" charset="0"/>
                        </a:rPr>
                        <a:t>I</a:t>
                      </a:r>
                      <a:r>
                        <a:rPr lang="pl-PL" sz="1800" baseline="-25000" noProof="0" dirty="0" err="1" smtClean="0">
                          <a:latin typeface="Palatino Linotype" panose="02040502050505030304" pitchFamily="18" charset="0"/>
                        </a:rPr>
                        <a:t>min</a:t>
                      </a:r>
                      <a:r>
                        <a:rPr lang="pl-PL" sz="1800" noProof="0" dirty="0" smtClean="0">
                          <a:latin typeface="Palatino Linotype" panose="02040502050505030304" pitchFamily="18" charset="0"/>
                        </a:rPr>
                        <a:t>)</a:t>
                      </a:r>
                      <a:r>
                        <a:rPr lang="pl-PL" sz="1800" dirty="0" smtClean="0">
                          <a:latin typeface="Palatino Linotype" panose="02040502050505030304" pitchFamily="18" charset="0"/>
                        </a:rPr>
                        <a:t> </a:t>
                      </a:r>
                      <a:r>
                        <a:rPr lang="pl-PL" sz="1800" dirty="0" smtClean="0">
                          <a:latin typeface="Palatino Linotype" panose="02040502050505030304" pitchFamily="18" charset="0"/>
                        </a:rPr>
                        <a:t>[</a:t>
                      </a:r>
                      <a:r>
                        <a:rPr lang="el-GR" sz="1800" baseline="0" noProof="0" dirty="0" smtClean="0">
                          <a:latin typeface="Palatino Linotype" panose="02040502050505030304" pitchFamily="18" charset="0"/>
                        </a:rPr>
                        <a:t>μ</a:t>
                      </a:r>
                      <a:r>
                        <a:rPr lang="pl-PL" sz="1800" baseline="0" noProof="0" dirty="0" smtClean="0">
                          <a:latin typeface="Palatino Linotype" panose="02040502050505030304" pitchFamily="18" charset="0"/>
                        </a:rPr>
                        <a:t>W</a:t>
                      </a:r>
                      <a:r>
                        <a:rPr lang="pl-PL" sz="1800" dirty="0" smtClean="0">
                          <a:latin typeface="Palatino Linotype" panose="02040502050505030304" pitchFamily="18" charset="0"/>
                        </a:rPr>
                        <a:t>]</a:t>
                      </a:r>
                      <a:endParaRPr lang="pl-PL" sz="1800" dirty="0">
                        <a:latin typeface="Palatino Linotype" panose="02040502050505030304" pitchFamily="18" charset="0"/>
                      </a:endParaRPr>
                    </a:p>
                  </a:txBody>
                  <a:tcPr/>
                </a:tc>
                <a:tc>
                  <a:txBody>
                    <a:bodyPr/>
                    <a:lstStyle/>
                    <a:p>
                      <a:pPr algn="ctr">
                        <a:lnSpc>
                          <a:spcPct val="125000"/>
                        </a:lnSpc>
                        <a:spcBef>
                          <a:spcPts val="1800"/>
                        </a:spcBef>
                        <a:spcAft>
                          <a:spcPts val="1800"/>
                        </a:spcAft>
                      </a:pPr>
                      <a:r>
                        <a:rPr lang="pl-PL" sz="1800" noProof="0" dirty="0" smtClean="0">
                          <a:latin typeface="Palatino Linotype" panose="02040502050505030304" pitchFamily="18" charset="0"/>
                        </a:rPr>
                        <a:t>395,50 </a:t>
                      </a:r>
                      <a:r>
                        <a:rPr lang="pl-PL" sz="1800" dirty="0" smtClean="0">
                          <a:latin typeface="Palatino Linotype" panose="02040502050505030304" pitchFamily="18" charset="0"/>
                        </a:rPr>
                        <a:t>± 1,14</a:t>
                      </a:r>
                    </a:p>
                  </a:txBody>
                  <a:tcPr anchor="ctr"/>
                </a:tc>
                <a:tc>
                  <a:txBody>
                    <a:bodyPr/>
                    <a:lstStyle/>
                    <a:p>
                      <a:pPr algn="ctr">
                        <a:lnSpc>
                          <a:spcPct val="125000"/>
                        </a:lnSpc>
                        <a:spcBef>
                          <a:spcPts val="1800"/>
                        </a:spcBef>
                        <a:spcAft>
                          <a:spcPts val="1800"/>
                        </a:spcAft>
                      </a:pPr>
                      <a:r>
                        <a:rPr lang="pl-PL" sz="1800" dirty="0" smtClean="0">
                          <a:latin typeface="Palatino Linotype" panose="02040502050505030304" pitchFamily="18" charset="0"/>
                        </a:rPr>
                        <a:t>290,47 ± 1,33</a:t>
                      </a:r>
                      <a:endParaRPr lang="pl-PL" sz="1800" dirty="0">
                        <a:latin typeface="Palatino Linotype" panose="02040502050505030304" pitchFamily="18" charset="0"/>
                      </a:endParaRPr>
                    </a:p>
                  </a:txBody>
                  <a:tcPr anchor="ctr"/>
                </a:tc>
                <a:extLst>
                  <a:ext uri="{0D108BD9-81ED-4DB2-BD59-A6C34878D82A}">
                    <a16:rowId xmlns:a16="http://schemas.microsoft.com/office/drawing/2014/main" val="2881599462"/>
                  </a:ext>
                </a:extLst>
              </a:tr>
            </a:tbl>
          </a:graphicData>
        </a:graphic>
      </p:graphicFrame>
      <p:pic>
        <p:nvPicPr>
          <p:cNvPr id="7" name="Dźwięk 6">
            <a:hlinkClick r:id="" action="ppaction://media"/>
          </p:cNvPr>
          <p:cNvPicPr>
            <a:picLocks noChangeAspect="1"/>
          </p:cNvPicPr>
          <p:nvPr>
            <a:audioFile r:link="rId1"/>
            <p:extLst>
              <p:ext uri="{DAA4B4D4-6D71-4841-9C94-3DE7FCFB9230}">
                <p14:media xmlns:p14="http://schemas.microsoft.com/office/powerpoint/2010/main" r:embed="rId2">
                  <p14:trim st="880" end="215.1269"/>
                </p14:media>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22977881"/>
      </p:ext>
    </p:extLst>
  </p:cSld>
  <p:clrMapOvr>
    <a:masterClrMapping/>
  </p:clrMapOvr>
  <mc:AlternateContent xmlns:mc="http://schemas.openxmlformats.org/markup-compatibility/2006">
    <mc:Choice xmlns:p14="http://schemas.microsoft.com/office/powerpoint/2010/main" Requires="p14">
      <p:transition spd="slow" p14:dur="2000" advTm="23312"/>
    </mc:Choice>
    <mc:Fallback>
      <p:transition spd="slow" advTm="2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smtClean="0">
                <a:latin typeface="Palatino Linotype" panose="02040502050505030304" pitchFamily="18" charset="0"/>
              </a:rPr>
              <a:t>Discussion</a:t>
            </a:r>
            <a:endParaRPr lang="fr-FR" sz="2400" b="1" dirty="0">
              <a:latin typeface="Palatino Linotype" panose="02040502050505030304" pitchFamily="18" charset="0"/>
            </a:endParaRPr>
          </a:p>
        </p:txBody>
      </p:sp>
      <p:sp>
        <p:nvSpPr>
          <p:cNvPr id="6" name="Symbol zastępczy zawartości 5"/>
          <p:cNvSpPr>
            <a:spLocks noGrp="1"/>
          </p:cNvSpPr>
          <p:nvPr>
            <p:ph sz="half" idx="1"/>
          </p:nvPr>
        </p:nvSpPr>
        <p:spPr>
          <a:xfrm>
            <a:off x="628650" y="1825625"/>
            <a:ext cx="7886700" cy="4351338"/>
          </a:xfrm>
        </p:spPr>
        <p:txBody>
          <a:bodyPr>
            <a:normAutofit/>
          </a:bodyPr>
          <a:lstStyle/>
          <a:p>
            <a:pPr algn="just">
              <a:lnSpc>
                <a:spcPct val="150000"/>
              </a:lnSpc>
            </a:pPr>
            <a:r>
              <a:rPr lang="pl-PL" sz="1800" dirty="0" err="1" smtClean="0">
                <a:latin typeface="Palatino Linotype" panose="02040502050505030304" pitchFamily="18" charset="0"/>
              </a:rPr>
              <a:t>Visible</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differences</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between</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obtained</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interference</a:t>
            </a:r>
            <a:r>
              <a:rPr lang="pl-PL" sz="1800" dirty="0" smtClean="0">
                <a:latin typeface="Palatino Linotype" panose="02040502050505030304" pitchFamily="18" charset="0"/>
              </a:rPr>
              <a:t> spectra for </a:t>
            </a:r>
            <a:r>
              <a:rPr lang="pl-PL" sz="1800" dirty="0" err="1" smtClean="0">
                <a:latin typeface="Palatino Linotype" panose="02040502050505030304" pitchFamily="18" charset="0"/>
              </a:rPr>
              <a:t>examined</a:t>
            </a:r>
            <a:r>
              <a:rPr lang="pl-PL" sz="1800" dirty="0">
                <a:latin typeface="Palatino Linotype" panose="02040502050505030304" pitchFamily="18" charset="0"/>
              </a:rPr>
              <a:t/>
            </a:r>
            <a:br>
              <a:rPr lang="pl-PL" sz="1800" dirty="0">
                <a:latin typeface="Palatino Linotype" panose="02040502050505030304" pitchFamily="18" charset="0"/>
              </a:rPr>
            </a:br>
            <a:r>
              <a:rPr lang="pl-PL" sz="1800" dirty="0" err="1" smtClean="0">
                <a:latin typeface="Palatino Linotype" panose="02040502050505030304" pitchFamily="18" charset="0"/>
              </a:rPr>
              <a:t>reference</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oils</a:t>
            </a:r>
            <a:r>
              <a:rPr lang="pl-PL" sz="1800" dirty="0" smtClean="0">
                <a:latin typeface="Palatino Linotype" panose="02040502050505030304" pitchFamily="18" charset="0"/>
              </a:rPr>
              <a:t>.</a:t>
            </a:r>
            <a:endParaRPr lang="pl-PL" sz="1800" dirty="0" smtClean="0">
              <a:latin typeface="Palatino Linotype" panose="02040502050505030304" pitchFamily="18" charset="0"/>
            </a:endParaRPr>
          </a:p>
          <a:p>
            <a:pPr>
              <a:lnSpc>
                <a:spcPct val="150000"/>
              </a:lnSpc>
            </a:pPr>
            <a:r>
              <a:rPr lang="pl-PL" sz="1800" dirty="0" err="1" smtClean="0">
                <a:latin typeface="Palatino Linotype" panose="02040502050505030304" pitchFamily="18" charset="0"/>
              </a:rPr>
              <a:t>Developed</a:t>
            </a:r>
            <a:r>
              <a:rPr lang="pl-PL" sz="1800" dirty="0" smtClean="0">
                <a:latin typeface="Palatino Linotype" panose="02040502050505030304" pitchFamily="18" charset="0"/>
              </a:rPr>
              <a:t> setup </a:t>
            </a:r>
            <a:r>
              <a:rPr lang="pl-PL" sz="1800" dirty="0" err="1" smtClean="0">
                <a:latin typeface="Palatino Linotype" panose="02040502050505030304" pitchFamily="18" charset="0"/>
              </a:rPr>
              <a:t>is</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sensitive</a:t>
            </a:r>
            <a:r>
              <a:rPr lang="pl-PL" sz="1800" dirty="0" smtClean="0">
                <a:latin typeface="Palatino Linotype" panose="02040502050505030304" pitchFamily="18" charset="0"/>
              </a:rPr>
              <a:t> to the </a:t>
            </a:r>
            <a:r>
              <a:rPr lang="pl-PL" sz="1800" dirty="0" err="1" smtClean="0">
                <a:latin typeface="Palatino Linotype" panose="02040502050505030304" pitchFamily="18" charset="0"/>
              </a:rPr>
              <a:t>changes</a:t>
            </a:r>
            <a:r>
              <a:rPr lang="pl-PL" sz="1800" dirty="0" smtClean="0">
                <a:latin typeface="Palatino Linotype" panose="02040502050505030304" pitchFamily="18" charset="0"/>
              </a:rPr>
              <a:t> of:</a:t>
            </a:r>
          </a:p>
          <a:p>
            <a:pPr lvl="1">
              <a:lnSpc>
                <a:spcPct val="150000"/>
              </a:lnSpc>
            </a:pPr>
            <a:r>
              <a:rPr lang="pl-PL" sz="1800" dirty="0" err="1" smtClean="0">
                <a:latin typeface="Palatino Linotype" panose="02040502050505030304" pitchFamily="18" charset="0"/>
              </a:rPr>
              <a:t>refractive</a:t>
            </a:r>
            <a:r>
              <a:rPr lang="pl-PL" sz="1800" dirty="0" smtClean="0">
                <a:latin typeface="Palatino Linotype" panose="02040502050505030304" pitchFamily="18" charset="0"/>
              </a:rPr>
              <a:t> </a:t>
            </a:r>
            <a:r>
              <a:rPr lang="pl-PL" sz="1800" dirty="0" smtClean="0">
                <a:latin typeface="Palatino Linotype" panose="02040502050505030304" pitchFamily="18" charset="0"/>
              </a:rPr>
              <a:t>index,</a:t>
            </a:r>
            <a:endParaRPr lang="pl-PL" sz="1800" dirty="0" smtClean="0">
              <a:latin typeface="Palatino Linotype" panose="02040502050505030304" pitchFamily="18" charset="0"/>
            </a:endParaRPr>
          </a:p>
          <a:p>
            <a:pPr lvl="1">
              <a:lnSpc>
                <a:spcPct val="150000"/>
              </a:lnSpc>
            </a:pPr>
            <a:r>
              <a:rPr lang="pl-PL" sz="1800" dirty="0" err="1" smtClean="0">
                <a:latin typeface="Palatino Linotype" panose="02040502050505030304" pitchFamily="18" charset="0"/>
              </a:rPr>
              <a:t>absorption</a:t>
            </a:r>
            <a:r>
              <a:rPr lang="pl-PL" sz="1800" dirty="0" smtClean="0">
                <a:latin typeface="Palatino Linotype" panose="02040502050505030304" pitchFamily="18" charset="0"/>
              </a:rPr>
              <a:t>.</a:t>
            </a:r>
            <a:endParaRPr lang="pl-PL" sz="1800" dirty="0">
              <a:latin typeface="Palatino Linotype" panose="02040502050505030304" pitchFamily="18" charset="0"/>
            </a:endParaRPr>
          </a:p>
        </p:txBody>
      </p:sp>
      <p:sp>
        <p:nvSpPr>
          <p:cNvPr id="5" name="Slide Number Placeholder 5"/>
          <p:cNvSpPr>
            <a:spLocks noGrp="1"/>
          </p:cNvSpPr>
          <p:nvPr>
            <p:ph type="sldNum" sz="quarter" idx="12"/>
          </p:nvPr>
        </p:nvSpPr>
        <p:spPr/>
        <p:txBody>
          <a:bodyPr/>
          <a:lstStyle/>
          <a:p>
            <a:fld id="{FCAEAE96-855E-42B1-8DE9-9C9E68DE18C5}" type="slidenum">
              <a:rPr lang="fr-FR" smtClean="0">
                <a:latin typeface="Palatino Linotype" panose="02040502050505030304" pitchFamily="18" charset="0"/>
              </a:rPr>
              <a:pPr/>
              <a:t>15</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2" name="Dźwięk 1">
            <a:hlinkClick r:id="" action="ppaction://media"/>
          </p:cNvPr>
          <p:cNvPicPr>
            <a:picLocks noChangeAspect="1"/>
          </p:cNvPicPr>
          <p:nvPr>
            <a:audioFile r:link="rId1"/>
            <p:extLst>
              <p:ext uri="{DAA4B4D4-6D71-4841-9C94-3DE7FCFB9230}">
                <p14:media xmlns:p14="http://schemas.microsoft.com/office/powerpoint/2010/main" r:embed="rId2">
                  <p14:trim st="753" end="729.5011"/>
                </p14:media>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51134921"/>
      </p:ext>
    </p:extLst>
  </p:cSld>
  <p:clrMapOvr>
    <a:masterClrMapping/>
  </p:clrMapOvr>
  <mc:AlternateContent xmlns:mc="http://schemas.openxmlformats.org/markup-compatibility/2006">
    <mc:Choice xmlns:p14="http://schemas.microsoft.com/office/powerpoint/2010/main" Requires="p14">
      <p:transition spd="slow" p14:dur="2000" advTm="16070"/>
    </mc:Choice>
    <mc:Fallback>
      <p:transition spd="slow" advTm="1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Conclusions</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16</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6" name="Symbol zastępczy zawartości 5"/>
          <p:cNvSpPr>
            <a:spLocks noGrp="1"/>
          </p:cNvSpPr>
          <p:nvPr>
            <p:ph sz="half" idx="1"/>
          </p:nvPr>
        </p:nvSpPr>
        <p:spPr>
          <a:xfrm>
            <a:off x="628650" y="1825625"/>
            <a:ext cx="7886700" cy="4351338"/>
          </a:xfrm>
        </p:spPr>
        <p:txBody>
          <a:bodyPr>
            <a:normAutofit/>
          </a:bodyPr>
          <a:lstStyle/>
          <a:p>
            <a:pPr algn="just">
              <a:lnSpc>
                <a:spcPct val="150000"/>
              </a:lnSpc>
            </a:pPr>
            <a:r>
              <a:rPr lang="en-US" sz="1800" dirty="0">
                <a:latin typeface="Palatino Linotype" panose="02040502050505030304" pitchFamily="18" charset="0"/>
              </a:rPr>
              <a:t>The interference spectra can be used as a source of information about changes in optical parameters of the tested material</a:t>
            </a:r>
            <a:r>
              <a:rPr lang="en-US" sz="1800" dirty="0" smtClean="0">
                <a:latin typeface="Palatino Linotype" panose="02040502050505030304" pitchFamily="18" charset="0"/>
              </a:rPr>
              <a:t>.</a:t>
            </a:r>
            <a:endParaRPr lang="pl-PL" sz="1800" dirty="0" smtClean="0">
              <a:latin typeface="Palatino Linotype" panose="02040502050505030304" pitchFamily="18" charset="0"/>
            </a:endParaRPr>
          </a:p>
          <a:p>
            <a:pPr algn="just">
              <a:lnSpc>
                <a:spcPct val="150000"/>
              </a:lnSpc>
            </a:pPr>
            <a:r>
              <a:rPr lang="pl-PL" sz="1800" dirty="0" smtClean="0">
                <a:latin typeface="Palatino Linotype" panose="02040502050505030304" pitchFamily="18" charset="0"/>
              </a:rPr>
              <a:t>T</a:t>
            </a:r>
            <a:r>
              <a:rPr lang="en-US" sz="1800" dirty="0" smtClean="0">
                <a:latin typeface="Palatino Linotype" panose="02040502050505030304" pitchFamily="18" charset="0"/>
              </a:rPr>
              <a:t>he </a:t>
            </a:r>
            <a:r>
              <a:rPr lang="en-US" sz="1800" dirty="0">
                <a:latin typeface="Palatino Linotype" panose="02040502050505030304" pitchFamily="18" charset="0"/>
              </a:rPr>
              <a:t>developed fiber optic </a:t>
            </a:r>
            <a:r>
              <a:rPr lang="en-US" sz="1800" dirty="0" smtClean="0">
                <a:latin typeface="Palatino Linotype" panose="02040502050505030304" pitchFamily="18" charset="0"/>
              </a:rPr>
              <a:t>sensor</a:t>
            </a:r>
            <a:r>
              <a:rPr lang="pl-PL" sz="1800" dirty="0" smtClean="0">
                <a:latin typeface="Palatino Linotype" panose="02040502050505030304" pitchFamily="18" charset="0"/>
              </a:rPr>
              <a:t> </a:t>
            </a:r>
            <a:r>
              <a:rPr lang="en-US" sz="1800" dirty="0" smtClean="0">
                <a:latin typeface="Palatino Linotype" panose="02040502050505030304" pitchFamily="18" charset="0"/>
              </a:rPr>
              <a:t>is </a:t>
            </a:r>
            <a:r>
              <a:rPr lang="en-US" sz="1800" dirty="0">
                <a:latin typeface="Palatino Linotype" panose="02040502050505030304" pitchFamily="18" charset="0"/>
              </a:rPr>
              <a:t>able to detect changes in the refractive index based on the </a:t>
            </a:r>
            <a:r>
              <a:rPr lang="pl-PL" sz="1800" dirty="0" err="1" smtClean="0">
                <a:latin typeface="Palatino Linotype" panose="02040502050505030304" pitchFamily="18" charset="0"/>
              </a:rPr>
              <a:t>changes</a:t>
            </a:r>
            <a:r>
              <a:rPr lang="pl-PL" sz="1800" dirty="0" smtClean="0">
                <a:latin typeface="Palatino Linotype" panose="02040502050505030304" pitchFamily="18" charset="0"/>
              </a:rPr>
              <a:t> in the spectra</a:t>
            </a:r>
            <a:r>
              <a:rPr lang="en-US" sz="1800" dirty="0" smtClean="0">
                <a:latin typeface="Palatino Linotype" panose="02040502050505030304" pitchFamily="18" charset="0"/>
              </a:rPr>
              <a:t>.</a:t>
            </a:r>
            <a:endParaRPr lang="pl-PL" sz="1800" dirty="0" smtClean="0">
              <a:latin typeface="Palatino Linotype" panose="02040502050505030304" pitchFamily="18" charset="0"/>
            </a:endParaRPr>
          </a:p>
          <a:p>
            <a:pPr algn="just">
              <a:lnSpc>
                <a:spcPct val="150000"/>
              </a:lnSpc>
            </a:pPr>
            <a:r>
              <a:rPr lang="pl-PL" sz="1800" dirty="0" err="1">
                <a:latin typeface="Palatino Linotype" panose="02040502050505030304" pitchFamily="18" charset="0"/>
              </a:rPr>
              <a:t>Developed</a:t>
            </a:r>
            <a:r>
              <a:rPr lang="pl-PL" sz="1800" dirty="0">
                <a:latin typeface="Palatino Linotype" panose="02040502050505030304" pitchFamily="18" charset="0"/>
              </a:rPr>
              <a:t> </a:t>
            </a:r>
            <a:r>
              <a:rPr lang="pl-PL" sz="1800" dirty="0" err="1">
                <a:latin typeface="Palatino Linotype" panose="02040502050505030304" pitchFamily="18" charset="0"/>
              </a:rPr>
              <a:t>measurement</a:t>
            </a:r>
            <a:r>
              <a:rPr lang="pl-PL" sz="1800" dirty="0">
                <a:latin typeface="Palatino Linotype" panose="02040502050505030304" pitchFamily="18" charset="0"/>
              </a:rPr>
              <a:t> </a:t>
            </a:r>
            <a:r>
              <a:rPr lang="pl-PL" sz="1800" dirty="0" err="1">
                <a:latin typeface="Palatino Linotype" panose="02040502050505030304" pitchFamily="18" charset="0"/>
              </a:rPr>
              <a:t>method</a:t>
            </a:r>
            <a:r>
              <a:rPr lang="pl-PL" sz="1800" dirty="0">
                <a:latin typeface="Palatino Linotype" panose="02040502050505030304" pitchFamily="18" charset="0"/>
              </a:rPr>
              <a:t> </a:t>
            </a:r>
            <a:r>
              <a:rPr lang="pl-PL" sz="1800" dirty="0" err="1">
                <a:latin typeface="Palatino Linotype" panose="02040502050505030304" pitchFamily="18" charset="0"/>
              </a:rPr>
              <a:t>will</a:t>
            </a:r>
            <a:r>
              <a:rPr lang="en-US" sz="1800" dirty="0">
                <a:latin typeface="Palatino Linotype" panose="02040502050505030304" pitchFamily="18" charset="0"/>
              </a:rPr>
              <a:t> be used to distinguish between healthy and neoplastic tissues</a:t>
            </a:r>
            <a:r>
              <a:rPr lang="pl-PL" sz="1800" dirty="0">
                <a:latin typeface="Palatino Linotype" panose="02040502050505030304" pitchFamily="18" charset="0"/>
              </a:rPr>
              <a:t> – </a:t>
            </a:r>
            <a:r>
              <a:rPr lang="pl-PL" sz="1800" dirty="0" err="1">
                <a:latin typeface="Palatino Linotype" panose="02040502050505030304" pitchFamily="18" charset="0"/>
              </a:rPr>
              <a:t>need</a:t>
            </a:r>
            <a:r>
              <a:rPr lang="pl-PL" sz="1800" dirty="0">
                <a:latin typeface="Palatino Linotype" panose="02040502050505030304" pitchFamily="18" charset="0"/>
              </a:rPr>
              <a:t> for </a:t>
            </a:r>
            <a:r>
              <a:rPr lang="pl-PL" sz="1800" dirty="0" err="1">
                <a:latin typeface="Palatino Linotype" panose="02040502050505030304" pitchFamily="18" charset="0"/>
              </a:rPr>
              <a:t>further</a:t>
            </a:r>
            <a:r>
              <a:rPr lang="pl-PL" sz="1800" dirty="0">
                <a:latin typeface="Palatino Linotype" panose="02040502050505030304" pitchFamily="18" charset="0"/>
              </a:rPr>
              <a:t> </a:t>
            </a:r>
            <a:r>
              <a:rPr lang="pl-PL" sz="1800" dirty="0" err="1">
                <a:latin typeface="Palatino Linotype" panose="02040502050505030304" pitchFamily="18" charset="0"/>
              </a:rPr>
              <a:t>research</a:t>
            </a:r>
            <a:r>
              <a:rPr lang="pl-PL" sz="1800" dirty="0">
                <a:latin typeface="Palatino Linotype" panose="02040502050505030304" pitchFamily="18" charset="0"/>
              </a:rPr>
              <a:t> </a:t>
            </a:r>
            <a:r>
              <a:rPr lang="en-US" sz="1800" dirty="0">
                <a:latin typeface="Palatino Linotype" panose="02040502050505030304" pitchFamily="18" charset="0"/>
              </a:rPr>
              <a:t>on biological tissues</a:t>
            </a:r>
            <a:r>
              <a:rPr lang="pl-PL" sz="1800" dirty="0">
                <a:latin typeface="Palatino Linotype" panose="02040502050505030304" pitchFamily="18" charset="0"/>
              </a:rPr>
              <a:t>.</a:t>
            </a:r>
          </a:p>
          <a:p>
            <a:pPr algn="just">
              <a:lnSpc>
                <a:spcPct val="150000"/>
              </a:lnSpc>
            </a:pPr>
            <a:r>
              <a:rPr lang="pl-PL" sz="1800" dirty="0" err="1">
                <a:latin typeface="Palatino Linotype" panose="02040502050505030304" pitchFamily="18" charset="0"/>
              </a:rPr>
              <a:t>Developed</a:t>
            </a:r>
            <a:r>
              <a:rPr lang="pl-PL" sz="1800" dirty="0">
                <a:latin typeface="Palatino Linotype" panose="02040502050505030304" pitchFamily="18" charset="0"/>
              </a:rPr>
              <a:t> </a:t>
            </a:r>
            <a:r>
              <a:rPr lang="pl-PL" sz="1800" dirty="0" err="1">
                <a:latin typeface="Palatino Linotype" panose="02040502050505030304" pitchFamily="18" charset="0"/>
              </a:rPr>
              <a:t>method</a:t>
            </a:r>
            <a:r>
              <a:rPr lang="pl-PL" sz="1800" dirty="0">
                <a:latin typeface="Palatino Linotype" panose="02040502050505030304" pitchFamily="18" charset="0"/>
              </a:rPr>
              <a:t> </a:t>
            </a:r>
            <a:r>
              <a:rPr lang="pl-PL" sz="1800" dirty="0" err="1">
                <a:latin typeface="Palatino Linotype" panose="02040502050505030304" pitchFamily="18" charset="0"/>
              </a:rPr>
              <a:t>will</a:t>
            </a:r>
            <a:r>
              <a:rPr lang="pl-PL" sz="1800" dirty="0">
                <a:latin typeface="Palatino Linotype" panose="02040502050505030304" pitchFamily="18" charset="0"/>
              </a:rPr>
              <a:t> be </a:t>
            </a:r>
            <a:r>
              <a:rPr lang="pl-PL" sz="1800" dirty="0" err="1">
                <a:latin typeface="Palatino Linotype" panose="02040502050505030304" pitchFamily="18" charset="0"/>
              </a:rPr>
              <a:t>used</a:t>
            </a:r>
            <a:r>
              <a:rPr lang="pl-PL" sz="1800" dirty="0">
                <a:latin typeface="Palatino Linotype" panose="02040502050505030304" pitchFamily="18" charset="0"/>
              </a:rPr>
              <a:t> to design and </a:t>
            </a:r>
            <a:r>
              <a:rPr lang="pl-PL" sz="1800" dirty="0" err="1">
                <a:latin typeface="Palatino Linotype" panose="02040502050505030304" pitchFamily="18" charset="0"/>
              </a:rPr>
              <a:t>produce</a:t>
            </a:r>
            <a:r>
              <a:rPr lang="pl-PL" sz="1800" dirty="0">
                <a:latin typeface="Palatino Linotype" panose="02040502050505030304" pitchFamily="18" charset="0"/>
              </a:rPr>
              <a:t> </a:t>
            </a:r>
            <a:r>
              <a:rPr lang="en-US" sz="1800" dirty="0">
                <a:latin typeface="Palatino Linotype" panose="02040502050505030304" pitchFamily="18" charset="0"/>
              </a:rPr>
              <a:t>a </a:t>
            </a:r>
            <a:r>
              <a:rPr lang="en-US" sz="1800" dirty="0" err="1">
                <a:latin typeface="Palatino Linotype" panose="02040502050505030304" pitchFamily="18" charset="0"/>
              </a:rPr>
              <a:t>micromachine</a:t>
            </a:r>
            <a:r>
              <a:rPr lang="en-US" sz="1800" dirty="0">
                <a:latin typeface="Palatino Linotype" panose="02040502050505030304" pitchFamily="18" charset="0"/>
              </a:rPr>
              <a:t> for biomedical applications</a:t>
            </a:r>
            <a:r>
              <a:rPr lang="pl-PL" sz="1800" dirty="0" smtClean="0">
                <a:latin typeface="Palatino Linotype" panose="02040502050505030304" pitchFamily="18" charset="0"/>
              </a:rPr>
              <a:t>.</a:t>
            </a:r>
            <a:endParaRPr lang="pl-PL" sz="1800" dirty="0">
              <a:latin typeface="Palatino Linotype" panose="02040502050505030304" pitchFamily="18" charset="0"/>
            </a:endParaRPr>
          </a:p>
        </p:txBody>
      </p:sp>
      <p:pic>
        <p:nvPicPr>
          <p:cNvPr id="18" name="Dźwięk 17">
            <a:hlinkClick r:id="" action="ppaction://media"/>
          </p:cNvPr>
          <p:cNvPicPr>
            <a:picLocks noChangeAspect="1"/>
          </p:cNvPicPr>
          <p:nvPr>
            <a:audioFile r:link="rId1"/>
            <p:extLst>
              <p:ext uri="{DAA4B4D4-6D71-4841-9C94-3DE7FCFB9230}">
                <p14:media xmlns:p14="http://schemas.microsoft.com/office/powerpoint/2010/main" r:embed="rId2">
                  <p14:trim end="21671.6916"/>
                </p14:media>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33379683"/>
      </p:ext>
    </p:extLst>
  </p:cSld>
  <p:clrMapOvr>
    <a:masterClrMapping/>
  </p:clrMapOvr>
  <mc:AlternateContent xmlns:mc="http://schemas.openxmlformats.org/markup-compatibility/2006">
    <mc:Choice xmlns:p14="http://schemas.microsoft.com/office/powerpoint/2010/main" Requires="p14">
      <p:transition spd="slow" p14:dur="2000" advTm="29518"/>
    </mc:Choice>
    <mc:Fallback>
      <p:transition spd="slow" advTm="2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Conclusions</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17</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6" name="Symbol zastępczy zawartości 5"/>
          <p:cNvSpPr>
            <a:spLocks noGrp="1"/>
          </p:cNvSpPr>
          <p:nvPr>
            <p:ph sz="half" idx="1"/>
          </p:nvPr>
        </p:nvSpPr>
        <p:spPr>
          <a:xfrm>
            <a:off x="628650" y="1825625"/>
            <a:ext cx="7886700" cy="4351338"/>
          </a:xfrm>
        </p:spPr>
        <p:txBody>
          <a:bodyPr>
            <a:normAutofit/>
          </a:bodyPr>
          <a:lstStyle/>
          <a:p>
            <a:pPr algn="just">
              <a:lnSpc>
                <a:spcPct val="150000"/>
              </a:lnSpc>
            </a:pPr>
            <a:r>
              <a:rPr lang="en-US" sz="1800" dirty="0">
                <a:latin typeface="Palatino Linotype" panose="02040502050505030304" pitchFamily="18" charset="0"/>
              </a:rPr>
              <a:t>The interference spectra can be used as a source of information about changes in optical parameters of the tested material</a:t>
            </a:r>
            <a:r>
              <a:rPr lang="en-US" sz="1800" dirty="0" smtClean="0">
                <a:latin typeface="Palatino Linotype" panose="02040502050505030304" pitchFamily="18" charset="0"/>
              </a:rPr>
              <a:t>.</a:t>
            </a:r>
            <a:endParaRPr lang="pl-PL" sz="1800" dirty="0" smtClean="0">
              <a:latin typeface="Palatino Linotype" panose="02040502050505030304" pitchFamily="18" charset="0"/>
            </a:endParaRPr>
          </a:p>
          <a:p>
            <a:pPr algn="just">
              <a:lnSpc>
                <a:spcPct val="150000"/>
              </a:lnSpc>
            </a:pPr>
            <a:r>
              <a:rPr lang="pl-PL" sz="1800" dirty="0" smtClean="0">
                <a:latin typeface="Palatino Linotype" panose="02040502050505030304" pitchFamily="18" charset="0"/>
              </a:rPr>
              <a:t>T</a:t>
            </a:r>
            <a:r>
              <a:rPr lang="en-US" sz="1800" dirty="0" smtClean="0">
                <a:latin typeface="Palatino Linotype" panose="02040502050505030304" pitchFamily="18" charset="0"/>
              </a:rPr>
              <a:t>he </a:t>
            </a:r>
            <a:r>
              <a:rPr lang="en-US" sz="1800" dirty="0">
                <a:latin typeface="Palatino Linotype" panose="02040502050505030304" pitchFamily="18" charset="0"/>
              </a:rPr>
              <a:t>developed fiber optic </a:t>
            </a:r>
            <a:r>
              <a:rPr lang="en-US" sz="1800" dirty="0" smtClean="0">
                <a:latin typeface="Palatino Linotype" panose="02040502050505030304" pitchFamily="18" charset="0"/>
              </a:rPr>
              <a:t>sensor</a:t>
            </a:r>
            <a:r>
              <a:rPr lang="pl-PL" sz="1800" dirty="0" smtClean="0">
                <a:latin typeface="Palatino Linotype" panose="02040502050505030304" pitchFamily="18" charset="0"/>
              </a:rPr>
              <a:t> </a:t>
            </a:r>
            <a:r>
              <a:rPr lang="en-US" sz="1800" dirty="0" smtClean="0">
                <a:latin typeface="Palatino Linotype" panose="02040502050505030304" pitchFamily="18" charset="0"/>
              </a:rPr>
              <a:t>is </a:t>
            </a:r>
            <a:r>
              <a:rPr lang="en-US" sz="1800" dirty="0">
                <a:latin typeface="Palatino Linotype" panose="02040502050505030304" pitchFamily="18" charset="0"/>
              </a:rPr>
              <a:t>able to detect changes in the refractive index based on the </a:t>
            </a:r>
            <a:r>
              <a:rPr lang="pl-PL" sz="1800" dirty="0" err="1" smtClean="0">
                <a:latin typeface="Palatino Linotype" panose="02040502050505030304" pitchFamily="18" charset="0"/>
              </a:rPr>
              <a:t>changes</a:t>
            </a:r>
            <a:r>
              <a:rPr lang="pl-PL" sz="1800" dirty="0" smtClean="0">
                <a:latin typeface="Palatino Linotype" panose="02040502050505030304" pitchFamily="18" charset="0"/>
              </a:rPr>
              <a:t> in the spectra</a:t>
            </a:r>
            <a:r>
              <a:rPr lang="en-US" sz="1800" dirty="0" smtClean="0">
                <a:latin typeface="Palatino Linotype" panose="02040502050505030304" pitchFamily="18" charset="0"/>
              </a:rPr>
              <a:t>.</a:t>
            </a:r>
            <a:endParaRPr lang="pl-PL" sz="1800" dirty="0" smtClean="0">
              <a:latin typeface="Palatino Linotype" panose="02040502050505030304" pitchFamily="18" charset="0"/>
            </a:endParaRPr>
          </a:p>
          <a:p>
            <a:pPr algn="just">
              <a:lnSpc>
                <a:spcPct val="150000"/>
              </a:lnSpc>
            </a:pPr>
            <a:r>
              <a:rPr lang="pl-PL" sz="1800" dirty="0" err="1" smtClean="0">
                <a:latin typeface="Palatino Linotype" panose="02040502050505030304" pitchFamily="18" charset="0"/>
              </a:rPr>
              <a:t>Developed</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measurement</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method</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will</a:t>
            </a:r>
            <a:r>
              <a:rPr lang="en-US" sz="1800" dirty="0" smtClean="0">
                <a:latin typeface="Palatino Linotype" panose="02040502050505030304" pitchFamily="18" charset="0"/>
              </a:rPr>
              <a:t> </a:t>
            </a:r>
            <a:r>
              <a:rPr lang="en-US" sz="1800" dirty="0">
                <a:latin typeface="Palatino Linotype" panose="02040502050505030304" pitchFamily="18" charset="0"/>
              </a:rPr>
              <a:t>be used to distinguish between healthy and neoplastic </a:t>
            </a:r>
            <a:r>
              <a:rPr lang="en-US" sz="1800" dirty="0" smtClean="0">
                <a:latin typeface="Palatino Linotype" panose="02040502050505030304" pitchFamily="18" charset="0"/>
              </a:rPr>
              <a:t>tissues</a:t>
            </a:r>
            <a:r>
              <a:rPr lang="pl-PL" sz="1800" dirty="0">
                <a:latin typeface="Palatino Linotype" panose="02040502050505030304" pitchFamily="18" charset="0"/>
              </a:rPr>
              <a:t> </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need</a:t>
            </a:r>
            <a:r>
              <a:rPr lang="pl-PL" sz="1800" dirty="0" smtClean="0">
                <a:latin typeface="Palatino Linotype" panose="02040502050505030304" pitchFamily="18" charset="0"/>
              </a:rPr>
              <a:t> for </a:t>
            </a:r>
            <a:r>
              <a:rPr lang="pl-PL" sz="1800" dirty="0" err="1" smtClean="0">
                <a:latin typeface="Palatino Linotype" panose="02040502050505030304" pitchFamily="18" charset="0"/>
              </a:rPr>
              <a:t>further</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research</a:t>
            </a:r>
            <a:r>
              <a:rPr lang="pl-PL" sz="1800" dirty="0" smtClean="0">
                <a:latin typeface="Palatino Linotype" panose="02040502050505030304" pitchFamily="18" charset="0"/>
              </a:rPr>
              <a:t> </a:t>
            </a:r>
            <a:r>
              <a:rPr lang="en-US" sz="1800" dirty="0" smtClean="0">
                <a:latin typeface="Palatino Linotype" panose="02040502050505030304" pitchFamily="18" charset="0"/>
              </a:rPr>
              <a:t>on </a:t>
            </a:r>
            <a:r>
              <a:rPr lang="en-US" sz="1800" dirty="0">
                <a:latin typeface="Palatino Linotype" panose="02040502050505030304" pitchFamily="18" charset="0"/>
              </a:rPr>
              <a:t>biological </a:t>
            </a:r>
            <a:r>
              <a:rPr lang="en-US" sz="1800" dirty="0" smtClean="0">
                <a:latin typeface="Palatino Linotype" panose="02040502050505030304" pitchFamily="18" charset="0"/>
              </a:rPr>
              <a:t>tissues</a:t>
            </a:r>
            <a:r>
              <a:rPr lang="pl-PL" sz="1800" dirty="0" smtClean="0">
                <a:latin typeface="Palatino Linotype" panose="02040502050505030304" pitchFamily="18" charset="0"/>
              </a:rPr>
              <a:t>.</a:t>
            </a:r>
          </a:p>
          <a:p>
            <a:pPr algn="just">
              <a:lnSpc>
                <a:spcPct val="150000"/>
              </a:lnSpc>
            </a:pPr>
            <a:r>
              <a:rPr lang="pl-PL" sz="1800" dirty="0" err="1">
                <a:latin typeface="Palatino Linotype" panose="02040502050505030304" pitchFamily="18" charset="0"/>
              </a:rPr>
              <a:t>Developed</a:t>
            </a:r>
            <a:r>
              <a:rPr lang="pl-PL" sz="1800" dirty="0">
                <a:latin typeface="Palatino Linotype" panose="02040502050505030304" pitchFamily="18" charset="0"/>
              </a:rPr>
              <a:t> </a:t>
            </a:r>
            <a:r>
              <a:rPr lang="pl-PL" sz="1800" dirty="0" err="1" smtClean="0">
                <a:latin typeface="Palatino Linotype" panose="02040502050505030304" pitchFamily="18" charset="0"/>
              </a:rPr>
              <a:t>method</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will</a:t>
            </a:r>
            <a:r>
              <a:rPr lang="pl-PL" sz="1800" dirty="0" smtClean="0">
                <a:latin typeface="Palatino Linotype" panose="02040502050505030304" pitchFamily="18" charset="0"/>
              </a:rPr>
              <a:t> be </a:t>
            </a:r>
            <a:r>
              <a:rPr lang="pl-PL" sz="1800" dirty="0" err="1" smtClean="0">
                <a:latin typeface="Palatino Linotype" panose="02040502050505030304" pitchFamily="18" charset="0"/>
              </a:rPr>
              <a:t>used</a:t>
            </a:r>
            <a:r>
              <a:rPr lang="pl-PL" sz="1800" dirty="0" smtClean="0">
                <a:latin typeface="Palatino Linotype" panose="02040502050505030304" pitchFamily="18" charset="0"/>
              </a:rPr>
              <a:t> to design and </a:t>
            </a:r>
            <a:r>
              <a:rPr lang="pl-PL" sz="1800" dirty="0" err="1" smtClean="0">
                <a:latin typeface="Palatino Linotype" panose="02040502050505030304" pitchFamily="18" charset="0"/>
              </a:rPr>
              <a:t>produce</a:t>
            </a:r>
            <a:r>
              <a:rPr lang="pl-PL" sz="1800" dirty="0" smtClean="0">
                <a:latin typeface="Palatino Linotype" panose="02040502050505030304" pitchFamily="18" charset="0"/>
              </a:rPr>
              <a:t> </a:t>
            </a:r>
            <a:r>
              <a:rPr lang="en-US" sz="1800" dirty="0">
                <a:latin typeface="Palatino Linotype" panose="02040502050505030304" pitchFamily="18" charset="0"/>
              </a:rPr>
              <a:t>a </a:t>
            </a:r>
            <a:r>
              <a:rPr lang="en-US" sz="1800" dirty="0" err="1">
                <a:latin typeface="Palatino Linotype" panose="02040502050505030304" pitchFamily="18" charset="0"/>
              </a:rPr>
              <a:t>micromachine</a:t>
            </a:r>
            <a:r>
              <a:rPr lang="en-US" sz="1800" dirty="0">
                <a:latin typeface="Palatino Linotype" panose="02040502050505030304" pitchFamily="18" charset="0"/>
              </a:rPr>
              <a:t> for biomedical </a:t>
            </a:r>
            <a:r>
              <a:rPr lang="en-US" sz="1800" dirty="0" smtClean="0">
                <a:latin typeface="Palatino Linotype" panose="02040502050505030304" pitchFamily="18" charset="0"/>
              </a:rPr>
              <a:t>applications</a:t>
            </a:r>
            <a:r>
              <a:rPr lang="pl-PL" sz="1800" dirty="0" smtClean="0">
                <a:latin typeface="Palatino Linotype" panose="02040502050505030304" pitchFamily="18" charset="0"/>
              </a:rPr>
              <a:t>.</a:t>
            </a:r>
            <a:endParaRPr lang="pl-PL" sz="1800" dirty="0">
              <a:latin typeface="Palatino Linotype" panose="02040502050505030304" pitchFamily="18" charset="0"/>
            </a:endParaRPr>
          </a:p>
        </p:txBody>
      </p:sp>
      <p:pic>
        <p:nvPicPr>
          <p:cNvPr id="2" name="Dźwię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11828613"/>
      </p:ext>
    </p:extLst>
  </p:cSld>
  <p:clrMapOvr>
    <a:masterClrMapping/>
  </p:clrMapOvr>
  <mc:AlternateContent xmlns:mc="http://schemas.openxmlformats.org/markup-compatibility/2006">
    <mc:Choice xmlns:p14="http://schemas.microsoft.com/office/powerpoint/2010/main" Requires="p14">
      <p:transition spd="slow" p14:dur="2000" advTm="19628"/>
    </mc:Choice>
    <mc:Fallback>
      <p:transition spd="slow" advTm="19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6170920"/>
          </a:xfrm>
          <a:prstGeom prst="rect">
            <a:avLst/>
          </a:prstGeom>
          <a:noFill/>
        </p:spPr>
        <p:txBody>
          <a:bodyPr wrap="square" rtlCol="0">
            <a:spAutoFit/>
          </a:bodyPr>
          <a:lstStyle/>
          <a:p>
            <a:r>
              <a:rPr lang="fr-FR" sz="2400" b="1" dirty="0" err="1">
                <a:latin typeface="Palatino Linotype" panose="02040502050505030304" pitchFamily="18" charset="0"/>
              </a:rPr>
              <a:t>Supplementary</a:t>
            </a:r>
            <a:r>
              <a:rPr lang="fr-FR" sz="2400" b="1" dirty="0">
                <a:latin typeface="Palatino Linotype" panose="02040502050505030304" pitchFamily="18" charset="0"/>
              </a:rPr>
              <a:t> </a:t>
            </a:r>
            <a:r>
              <a:rPr lang="fr-FR" sz="2400" b="1" dirty="0" err="1">
                <a:latin typeface="Palatino Linotype" panose="02040502050505030304" pitchFamily="18" charset="0"/>
              </a:rPr>
              <a:t>Materials</a:t>
            </a:r>
            <a:endParaRPr lang="fr-FR" sz="2400" b="1" dirty="0">
              <a:latin typeface="Palatino Linotype" panose="02040502050505030304" pitchFamily="18" charset="0"/>
            </a:endParaRPr>
          </a:p>
          <a:p>
            <a:pPr>
              <a:spcBef>
                <a:spcPts val="600"/>
              </a:spcBef>
              <a:spcAft>
                <a:spcPts val="600"/>
              </a:spcAft>
            </a:pPr>
            <a:r>
              <a:rPr lang="pl-PL" sz="1600" dirty="0" err="1" smtClean="0">
                <a:latin typeface="Palatino Linotype" panose="02040502050505030304" pitchFamily="18" charset="0"/>
              </a:rPr>
              <a:t>References</a:t>
            </a:r>
            <a:r>
              <a:rPr lang="fr-FR" sz="1600" dirty="0" smtClean="0">
                <a:latin typeface="Palatino Linotype" panose="02040502050505030304" pitchFamily="18" charset="0"/>
              </a:rPr>
              <a:t>:</a:t>
            </a:r>
            <a:endParaRPr lang="pl-PL" sz="1600" dirty="0" smtClean="0">
              <a:latin typeface="Palatino Linotype" panose="02040502050505030304" pitchFamily="18" charset="0"/>
            </a:endParaRPr>
          </a:p>
          <a:p>
            <a:pPr>
              <a:spcBef>
                <a:spcPts val="600"/>
              </a:spcBef>
              <a:spcAft>
                <a:spcPts val="600"/>
              </a:spcAft>
            </a:pPr>
            <a:r>
              <a:rPr lang="pl-PL" sz="1400" dirty="0" err="1" smtClean="0">
                <a:latin typeface="Palatino Linotype" panose="02040502050505030304" pitchFamily="18" charset="0"/>
              </a:rPr>
              <a:t>Marzejon</a:t>
            </a:r>
            <a:r>
              <a:rPr lang="pl-PL" sz="1400" dirty="0">
                <a:latin typeface="Palatino Linotype" panose="02040502050505030304" pitchFamily="18" charset="0"/>
              </a:rPr>
              <a:t>, </a:t>
            </a:r>
            <a:r>
              <a:rPr lang="pl-PL" sz="1400" dirty="0" smtClean="0">
                <a:latin typeface="Palatino Linotype" panose="02040502050505030304" pitchFamily="18" charset="0"/>
              </a:rPr>
              <a:t>M., </a:t>
            </a:r>
            <a:r>
              <a:rPr lang="pl-PL" sz="1400" dirty="0" err="1">
                <a:latin typeface="Palatino Linotype" panose="02040502050505030304" pitchFamily="18" charset="0"/>
              </a:rPr>
              <a:t>Karpienko</a:t>
            </a:r>
            <a:r>
              <a:rPr lang="pl-PL" sz="1400" dirty="0">
                <a:latin typeface="Palatino Linotype" panose="02040502050505030304" pitchFamily="18" charset="0"/>
              </a:rPr>
              <a:t>, </a:t>
            </a:r>
            <a:r>
              <a:rPr lang="pl-PL" sz="1400" dirty="0" smtClean="0">
                <a:latin typeface="Palatino Linotype" panose="02040502050505030304" pitchFamily="18" charset="0"/>
              </a:rPr>
              <a:t>K., </a:t>
            </a:r>
            <a:r>
              <a:rPr lang="pl-PL" sz="1400" dirty="0" err="1">
                <a:latin typeface="Palatino Linotype" panose="02040502050505030304" pitchFamily="18" charset="0"/>
              </a:rPr>
              <a:t>Mazikowski</a:t>
            </a:r>
            <a:r>
              <a:rPr lang="pl-PL" sz="1400" dirty="0">
                <a:latin typeface="Palatino Linotype" panose="02040502050505030304" pitchFamily="18" charset="0"/>
              </a:rPr>
              <a:t>, </a:t>
            </a:r>
            <a:r>
              <a:rPr lang="pl-PL" sz="1400" dirty="0" smtClean="0">
                <a:latin typeface="Palatino Linotype" panose="02040502050505030304" pitchFamily="18" charset="0"/>
              </a:rPr>
              <a:t>A., </a:t>
            </a:r>
            <a:r>
              <a:rPr lang="pl-PL" sz="1400" dirty="0">
                <a:latin typeface="Palatino Linotype" panose="02040502050505030304" pitchFamily="18" charset="0"/>
              </a:rPr>
              <a:t>Szczerska, </a:t>
            </a:r>
            <a:r>
              <a:rPr lang="pl-PL" sz="1400" dirty="0" smtClean="0">
                <a:latin typeface="Palatino Linotype" panose="02040502050505030304" pitchFamily="18" charset="0"/>
              </a:rPr>
              <a:t>M. </a:t>
            </a:r>
            <a:r>
              <a:rPr lang="pl-PL" sz="1400" dirty="0">
                <a:latin typeface="Palatino Linotype" panose="02040502050505030304" pitchFamily="18" charset="0"/>
              </a:rPr>
              <a:t>(2019). FIBRE-OPTIC SENSOR FOR SIMULTANEOUS MEASUREMENT OF </a:t>
            </a:r>
            <a:r>
              <a:rPr lang="pl-PL" sz="1400" dirty="0" smtClean="0">
                <a:latin typeface="Palatino Linotype" panose="02040502050505030304" pitchFamily="18" charset="0"/>
              </a:rPr>
              <a:t>THICKNESS AND </a:t>
            </a:r>
            <a:r>
              <a:rPr lang="pl-PL" sz="1400" dirty="0">
                <a:latin typeface="Palatino Linotype" panose="02040502050505030304" pitchFamily="18" charset="0"/>
              </a:rPr>
              <a:t>REFRACTIVE INDEX OF LIQUID LAYERS. </a:t>
            </a:r>
            <a:r>
              <a:rPr lang="pl-PL" sz="1400" i="1" dirty="0" err="1">
                <a:latin typeface="Palatino Linotype" panose="02040502050505030304" pitchFamily="18" charset="0"/>
              </a:rPr>
              <a:t>Metrology</a:t>
            </a:r>
            <a:r>
              <a:rPr lang="pl-PL" sz="1400" i="1" dirty="0">
                <a:latin typeface="Palatino Linotype" panose="02040502050505030304" pitchFamily="18" charset="0"/>
              </a:rPr>
              <a:t> And </a:t>
            </a:r>
            <a:r>
              <a:rPr lang="pl-PL" sz="1400" i="1" dirty="0" err="1">
                <a:latin typeface="Palatino Linotype" panose="02040502050505030304" pitchFamily="18" charset="0"/>
              </a:rPr>
              <a:t>Measurement</a:t>
            </a:r>
            <a:r>
              <a:rPr lang="pl-PL" sz="1400" i="1" dirty="0">
                <a:latin typeface="Palatino Linotype" panose="02040502050505030304" pitchFamily="18" charset="0"/>
              </a:rPr>
              <a:t> Systems</a:t>
            </a:r>
            <a:r>
              <a:rPr lang="pl-PL" sz="1400" dirty="0">
                <a:latin typeface="Palatino Linotype" panose="02040502050505030304" pitchFamily="18" charset="0"/>
              </a:rPr>
              <a:t>, </a:t>
            </a:r>
            <a:r>
              <a:rPr lang="pl-PL" sz="1400" i="1" dirty="0" smtClean="0">
                <a:latin typeface="Palatino Linotype" panose="02040502050505030304" pitchFamily="18" charset="0"/>
              </a:rPr>
              <a:t>26</a:t>
            </a:r>
            <a:r>
              <a:rPr lang="pl-PL" sz="1400" dirty="0" smtClean="0">
                <a:latin typeface="Palatino Linotype" panose="02040502050505030304" pitchFamily="18" charset="0"/>
              </a:rPr>
              <a:t>,</a:t>
            </a:r>
            <a:br>
              <a:rPr lang="pl-PL" sz="1400" dirty="0" smtClean="0">
                <a:latin typeface="Palatino Linotype" panose="02040502050505030304" pitchFamily="18" charset="0"/>
              </a:rPr>
            </a:br>
            <a:r>
              <a:rPr lang="pl-PL" sz="1400" dirty="0" smtClean="0">
                <a:latin typeface="Palatino Linotype" panose="02040502050505030304" pitchFamily="18" charset="0"/>
              </a:rPr>
              <a:t>561-568</a:t>
            </a:r>
            <a:r>
              <a:rPr lang="pl-PL" sz="1400" dirty="0">
                <a:latin typeface="Palatino Linotype" panose="02040502050505030304" pitchFamily="18" charset="0"/>
              </a:rPr>
              <a:t>. </a:t>
            </a:r>
            <a:r>
              <a:rPr lang="pl-PL" sz="1400" dirty="0">
                <a:latin typeface="Palatino Linotype" panose="02040502050505030304" pitchFamily="18" charset="0"/>
                <a:hlinkClick r:id="rId5"/>
              </a:rPr>
              <a:t>https://</a:t>
            </a:r>
            <a:r>
              <a:rPr lang="pl-PL" sz="1400" dirty="0" smtClean="0">
                <a:latin typeface="Palatino Linotype" panose="02040502050505030304" pitchFamily="18" charset="0"/>
                <a:hlinkClick r:id="rId5"/>
              </a:rPr>
              <a:t>doi.org/10.24425/mms.2019.129584</a:t>
            </a:r>
            <a:endParaRPr lang="pl-PL" sz="1400" dirty="0" smtClean="0">
              <a:latin typeface="Palatino Linotype" panose="02040502050505030304" pitchFamily="18" charset="0"/>
            </a:endParaRPr>
          </a:p>
          <a:p>
            <a:pPr>
              <a:spcBef>
                <a:spcPts val="600"/>
              </a:spcBef>
              <a:spcAft>
                <a:spcPts val="600"/>
              </a:spcAft>
            </a:pPr>
            <a:r>
              <a:rPr lang="pl-PL" sz="1400" dirty="0" smtClean="0">
                <a:latin typeface="Palatino Linotype" panose="02040502050505030304" pitchFamily="18" charset="0"/>
              </a:rPr>
              <a:t>Ficek</a:t>
            </a:r>
            <a:r>
              <a:rPr lang="pl-PL" sz="1400" dirty="0">
                <a:latin typeface="Palatino Linotype" panose="02040502050505030304" pitchFamily="18" charset="0"/>
              </a:rPr>
              <a:t>, </a:t>
            </a:r>
            <a:r>
              <a:rPr lang="pl-PL" sz="1400" dirty="0" smtClean="0">
                <a:latin typeface="Palatino Linotype" panose="02040502050505030304" pitchFamily="18" charset="0"/>
              </a:rPr>
              <a:t>M., </a:t>
            </a:r>
            <a:r>
              <a:rPr lang="pl-PL" sz="1400" dirty="0">
                <a:latin typeface="Palatino Linotype" panose="02040502050505030304" pitchFamily="18" charset="0"/>
              </a:rPr>
              <a:t>Majchrowicz, </a:t>
            </a:r>
            <a:r>
              <a:rPr lang="pl-PL" sz="1400" dirty="0" smtClean="0">
                <a:latin typeface="Palatino Linotype" panose="02040502050505030304" pitchFamily="18" charset="0"/>
              </a:rPr>
              <a:t>D., </a:t>
            </a:r>
            <a:r>
              <a:rPr lang="pl-PL" sz="1400" dirty="0" err="1">
                <a:latin typeface="Palatino Linotype" panose="02040502050505030304" pitchFamily="18" charset="0"/>
              </a:rPr>
              <a:t>Karpienko</a:t>
            </a:r>
            <a:r>
              <a:rPr lang="pl-PL" sz="1400" dirty="0">
                <a:latin typeface="Palatino Linotype" panose="02040502050505030304" pitchFamily="18" charset="0"/>
              </a:rPr>
              <a:t>, </a:t>
            </a:r>
            <a:r>
              <a:rPr lang="pl-PL" sz="1400" dirty="0" smtClean="0">
                <a:latin typeface="Palatino Linotype" panose="02040502050505030304" pitchFamily="18" charset="0"/>
              </a:rPr>
              <a:t>K., </a:t>
            </a:r>
            <a:r>
              <a:rPr lang="pl-PL" sz="1400" dirty="0">
                <a:latin typeface="Palatino Linotype" panose="02040502050505030304" pitchFamily="18" charset="0"/>
              </a:rPr>
              <a:t>Milewska, </a:t>
            </a:r>
            <a:r>
              <a:rPr lang="pl-PL" sz="1400" dirty="0" smtClean="0">
                <a:latin typeface="Palatino Linotype" panose="02040502050505030304" pitchFamily="18" charset="0"/>
              </a:rPr>
              <a:t>J., </a:t>
            </a:r>
            <a:r>
              <a:rPr lang="pl-PL" sz="1400" dirty="0">
                <a:latin typeface="Palatino Linotype" panose="02040502050505030304" pitchFamily="18" charset="0"/>
              </a:rPr>
              <a:t>Dec, </a:t>
            </a:r>
            <a:r>
              <a:rPr lang="pl-PL" sz="1400" dirty="0" smtClean="0">
                <a:latin typeface="Palatino Linotype" panose="02040502050505030304" pitchFamily="18" charset="0"/>
              </a:rPr>
              <a:t>B., </a:t>
            </a:r>
            <a:r>
              <a:rPr lang="pl-PL" sz="1400" dirty="0">
                <a:latin typeface="Palatino Linotype" panose="02040502050505030304" pitchFamily="18" charset="0"/>
              </a:rPr>
              <a:t>Wierzba, </a:t>
            </a:r>
            <a:r>
              <a:rPr lang="pl-PL" sz="1400" dirty="0" smtClean="0">
                <a:latin typeface="Palatino Linotype" panose="02040502050505030304" pitchFamily="18" charset="0"/>
              </a:rPr>
              <a:t>P., </a:t>
            </a:r>
            <a:r>
              <a:rPr lang="pl-PL" sz="1400" dirty="0" err="1">
                <a:latin typeface="Palatino Linotype" panose="02040502050505030304" pitchFamily="18" charset="0"/>
              </a:rPr>
              <a:t>Struk</a:t>
            </a:r>
            <a:r>
              <a:rPr lang="pl-PL" sz="1400" dirty="0">
                <a:latin typeface="Palatino Linotype" panose="02040502050505030304" pitchFamily="18" charset="0"/>
              </a:rPr>
              <a:t>, </a:t>
            </a:r>
            <a:r>
              <a:rPr lang="pl-PL" sz="1400" dirty="0" smtClean="0">
                <a:latin typeface="Palatino Linotype" panose="02040502050505030304" pitchFamily="18" charset="0"/>
              </a:rPr>
              <a:t>P., </a:t>
            </a:r>
            <a:r>
              <a:rPr lang="pl-PL" sz="1400" dirty="0">
                <a:latin typeface="Palatino Linotype" panose="02040502050505030304" pitchFamily="18" charset="0"/>
              </a:rPr>
              <a:t>Szczerska, </a:t>
            </a:r>
            <a:r>
              <a:rPr lang="pl-PL" sz="1400" dirty="0" smtClean="0">
                <a:latin typeface="Palatino Linotype" panose="02040502050505030304" pitchFamily="18" charset="0"/>
              </a:rPr>
              <a:t>M. </a:t>
            </a:r>
            <a:r>
              <a:rPr lang="pl-PL" sz="1400" dirty="0">
                <a:latin typeface="Palatino Linotype" panose="02040502050505030304" pitchFamily="18" charset="0"/>
              </a:rPr>
              <a:t>(2017). </a:t>
            </a:r>
            <a:r>
              <a:rPr lang="pl-PL" sz="1400" dirty="0" err="1">
                <a:latin typeface="Palatino Linotype" panose="02040502050505030304" pitchFamily="18" charset="0"/>
              </a:rPr>
              <a:t>Low-coherence</a:t>
            </a:r>
            <a:r>
              <a:rPr lang="pl-PL" sz="1400" dirty="0">
                <a:latin typeface="Palatino Linotype" panose="02040502050505030304" pitchFamily="18" charset="0"/>
              </a:rPr>
              <a:t> </a:t>
            </a:r>
            <a:r>
              <a:rPr lang="pl-PL" sz="1400" dirty="0" err="1">
                <a:latin typeface="Palatino Linotype" panose="02040502050505030304" pitchFamily="18" charset="0"/>
              </a:rPr>
              <a:t>sensors</a:t>
            </a:r>
            <a:r>
              <a:rPr lang="pl-PL" sz="1400" dirty="0">
                <a:latin typeface="Palatino Linotype" panose="02040502050505030304" pitchFamily="18" charset="0"/>
              </a:rPr>
              <a:t> with </a:t>
            </a:r>
            <a:r>
              <a:rPr lang="pl-PL" sz="1400" dirty="0" err="1">
                <a:latin typeface="Palatino Linotype" panose="02040502050505030304" pitchFamily="18" charset="0"/>
              </a:rPr>
              <a:t>nanolayers</a:t>
            </a:r>
            <a:r>
              <a:rPr lang="pl-PL" sz="1400" dirty="0">
                <a:latin typeface="Palatino Linotype" panose="02040502050505030304" pitchFamily="18" charset="0"/>
              </a:rPr>
              <a:t> for </a:t>
            </a:r>
            <a:r>
              <a:rPr lang="pl-PL" sz="1400" dirty="0" err="1">
                <a:latin typeface="Palatino Linotype" panose="02040502050505030304" pitchFamily="18" charset="0"/>
              </a:rPr>
              <a:t>biomedical</a:t>
            </a:r>
            <a:r>
              <a:rPr lang="pl-PL" sz="1400" dirty="0">
                <a:latin typeface="Palatino Linotype" panose="02040502050505030304" pitchFamily="18" charset="0"/>
              </a:rPr>
              <a:t> </a:t>
            </a:r>
            <a:r>
              <a:rPr lang="pl-PL" sz="1400" dirty="0" err="1">
                <a:latin typeface="Palatino Linotype" panose="02040502050505030304" pitchFamily="18" charset="0"/>
              </a:rPr>
              <a:t>sensing</a:t>
            </a:r>
            <a:r>
              <a:rPr lang="pl-PL" sz="1400" dirty="0">
                <a:latin typeface="Palatino Linotype" panose="02040502050505030304" pitchFamily="18" charset="0"/>
              </a:rPr>
              <a:t>. </a:t>
            </a:r>
            <a:r>
              <a:rPr lang="pl-PL" sz="1400" i="1" dirty="0" err="1">
                <a:latin typeface="Palatino Linotype" panose="02040502050505030304" pitchFamily="18" charset="0"/>
              </a:rPr>
              <a:t>Nanoscale</a:t>
            </a:r>
            <a:r>
              <a:rPr lang="pl-PL" sz="1400" i="1" dirty="0">
                <a:latin typeface="Palatino Linotype" panose="02040502050505030304" pitchFamily="18" charset="0"/>
              </a:rPr>
              <a:t> </a:t>
            </a:r>
            <a:r>
              <a:rPr lang="pl-PL" sz="1400" i="1" dirty="0" err="1">
                <a:latin typeface="Palatino Linotype" panose="02040502050505030304" pitchFamily="18" charset="0"/>
              </a:rPr>
              <a:t>Imaging</a:t>
            </a:r>
            <a:r>
              <a:rPr lang="pl-PL" sz="1400" i="1" dirty="0">
                <a:latin typeface="Palatino Linotype" panose="02040502050505030304" pitchFamily="18" charset="0"/>
              </a:rPr>
              <a:t>, </a:t>
            </a:r>
            <a:r>
              <a:rPr lang="pl-PL" sz="1400" i="1" dirty="0" err="1">
                <a:latin typeface="Palatino Linotype" panose="02040502050505030304" pitchFamily="18" charset="0"/>
              </a:rPr>
              <a:t>Sensing</a:t>
            </a:r>
            <a:r>
              <a:rPr lang="pl-PL" sz="1400" i="1" dirty="0">
                <a:latin typeface="Palatino Linotype" panose="02040502050505030304" pitchFamily="18" charset="0"/>
              </a:rPr>
              <a:t>, And </a:t>
            </a:r>
            <a:r>
              <a:rPr lang="pl-PL" sz="1400" i="1" dirty="0" err="1">
                <a:latin typeface="Palatino Linotype" panose="02040502050505030304" pitchFamily="18" charset="0"/>
              </a:rPr>
              <a:t>Actuation</a:t>
            </a:r>
            <a:r>
              <a:rPr lang="pl-PL" sz="1400" i="1" dirty="0">
                <a:latin typeface="Palatino Linotype" panose="02040502050505030304" pitchFamily="18" charset="0"/>
              </a:rPr>
              <a:t> For </a:t>
            </a:r>
            <a:r>
              <a:rPr lang="pl-PL" sz="1400" i="1" dirty="0" err="1">
                <a:latin typeface="Palatino Linotype" panose="02040502050505030304" pitchFamily="18" charset="0"/>
              </a:rPr>
              <a:t>Biomedical</a:t>
            </a:r>
            <a:r>
              <a:rPr lang="pl-PL" sz="1400" i="1" dirty="0">
                <a:latin typeface="Palatino Linotype" panose="02040502050505030304" pitchFamily="18" charset="0"/>
              </a:rPr>
              <a:t> Applications Xiv</a:t>
            </a:r>
            <a:r>
              <a:rPr lang="pl-PL" sz="1400" dirty="0">
                <a:latin typeface="Palatino Linotype" panose="02040502050505030304" pitchFamily="18" charset="0"/>
              </a:rPr>
              <a:t>, 1-8. </a:t>
            </a:r>
            <a:r>
              <a:rPr lang="pl-PL" sz="1400" dirty="0">
                <a:latin typeface="Palatino Linotype" panose="02040502050505030304" pitchFamily="18" charset="0"/>
                <a:hlinkClick r:id="rId6"/>
              </a:rPr>
              <a:t>https://</a:t>
            </a:r>
            <a:r>
              <a:rPr lang="pl-PL" sz="1400" dirty="0" smtClean="0">
                <a:latin typeface="Palatino Linotype" panose="02040502050505030304" pitchFamily="18" charset="0"/>
                <a:hlinkClick r:id="rId6"/>
              </a:rPr>
              <a:t>doi.org/10.1117/12.2250744</a:t>
            </a:r>
            <a:endParaRPr lang="pl-PL" sz="1400" dirty="0" smtClean="0">
              <a:latin typeface="Palatino Linotype" panose="02040502050505030304" pitchFamily="18" charset="0"/>
            </a:endParaRPr>
          </a:p>
          <a:p>
            <a:pPr>
              <a:spcBef>
                <a:spcPts val="600"/>
              </a:spcBef>
              <a:spcAft>
                <a:spcPts val="600"/>
              </a:spcAft>
            </a:pPr>
            <a:r>
              <a:rPr lang="pl-PL" sz="1400" dirty="0">
                <a:latin typeface="Palatino Linotype" panose="02040502050505030304" pitchFamily="18" charset="0"/>
              </a:rPr>
              <a:t>Hirsch M, Majchrowicz D, Wierzba P, Weber M, </a:t>
            </a:r>
            <a:r>
              <a:rPr lang="pl-PL" sz="1400" dirty="0" err="1">
                <a:latin typeface="Palatino Linotype" panose="02040502050505030304" pitchFamily="18" charset="0"/>
              </a:rPr>
              <a:t>Bechelany</a:t>
            </a:r>
            <a:r>
              <a:rPr lang="pl-PL" sz="1400" dirty="0">
                <a:latin typeface="Palatino Linotype" panose="02040502050505030304" pitchFamily="18" charset="0"/>
              </a:rPr>
              <a:t> M, Jędrzejewska-Szczerska M. </a:t>
            </a:r>
            <a:r>
              <a:rPr lang="pl-PL" sz="1400" dirty="0" err="1">
                <a:latin typeface="Palatino Linotype" panose="02040502050505030304" pitchFamily="18" charset="0"/>
              </a:rPr>
              <a:t>Low-Coherence</a:t>
            </a:r>
            <a:r>
              <a:rPr lang="pl-PL" sz="1400" dirty="0">
                <a:latin typeface="Palatino Linotype" panose="02040502050505030304" pitchFamily="18" charset="0"/>
              </a:rPr>
              <a:t> </a:t>
            </a:r>
            <a:r>
              <a:rPr lang="pl-PL" sz="1400" dirty="0" err="1">
                <a:latin typeface="Palatino Linotype" panose="02040502050505030304" pitchFamily="18" charset="0"/>
              </a:rPr>
              <a:t>Interferometric</a:t>
            </a:r>
            <a:r>
              <a:rPr lang="pl-PL" sz="1400" dirty="0">
                <a:latin typeface="Palatino Linotype" panose="02040502050505030304" pitchFamily="18" charset="0"/>
              </a:rPr>
              <a:t> </a:t>
            </a:r>
            <a:r>
              <a:rPr lang="pl-PL" sz="1400" dirty="0" err="1">
                <a:latin typeface="Palatino Linotype" panose="02040502050505030304" pitchFamily="18" charset="0"/>
              </a:rPr>
              <a:t>Fiber-Optic</a:t>
            </a:r>
            <a:r>
              <a:rPr lang="pl-PL" sz="1400" dirty="0">
                <a:latin typeface="Palatino Linotype" panose="02040502050505030304" pitchFamily="18" charset="0"/>
              </a:rPr>
              <a:t> </a:t>
            </a:r>
            <a:r>
              <a:rPr lang="pl-PL" sz="1400" dirty="0" err="1">
                <a:latin typeface="Palatino Linotype" panose="02040502050505030304" pitchFamily="18" charset="0"/>
              </a:rPr>
              <a:t>Sensors</a:t>
            </a:r>
            <a:r>
              <a:rPr lang="pl-PL" sz="1400" dirty="0">
                <a:latin typeface="Palatino Linotype" panose="02040502050505030304" pitchFamily="18" charset="0"/>
              </a:rPr>
              <a:t> with </a:t>
            </a:r>
            <a:r>
              <a:rPr lang="pl-PL" sz="1400" dirty="0" err="1">
                <a:latin typeface="Palatino Linotype" panose="02040502050505030304" pitchFamily="18" charset="0"/>
              </a:rPr>
              <a:t>Potential</a:t>
            </a:r>
            <a:r>
              <a:rPr lang="pl-PL" sz="1400" dirty="0">
                <a:latin typeface="Palatino Linotype" panose="02040502050505030304" pitchFamily="18" charset="0"/>
              </a:rPr>
              <a:t> Applications as </a:t>
            </a:r>
            <a:r>
              <a:rPr lang="pl-PL" sz="1400" dirty="0" err="1">
                <a:latin typeface="Palatino Linotype" panose="02040502050505030304" pitchFamily="18" charset="0"/>
              </a:rPr>
              <a:t>Biosensors</a:t>
            </a:r>
            <a:r>
              <a:rPr lang="pl-PL" sz="1400" dirty="0">
                <a:latin typeface="Palatino Linotype" panose="02040502050505030304" pitchFamily="18" charset="0"/>
              </a:rPr>
              <a:t>. </a:t>
            </a:r>
            <a:r>
              <a:rPr lang="pl-PL" sz="1400" dirty="0" err="1">
                <a:latin typeface="Palatino Linotype" panose="02040502050505030304" pitchFamily="18" charset="0"/>
              </a:rPr>
              <a:t>Sensors</a:t>
            </a:r>
            <a:r>
              <a:rPr lang="pl-PL" sz="1400" dirty="0">
                <a:latin typeface="Palatino Linotype" panose="02040502050505030304" pitchFamily="18" charset="0"/>
              </a:rPr>
              <a:t> (</a:t>
            </a:r>
            <a:r>
              <a:rPr lang="pl-PL" sz="1400" dirty="0" err="1">
                <a:latin typeface="Palatino Linotype" panose="02040502050505030304" pitchFamily="18" charset="0"/>
              </a:rPr>
              <a:t>Basel</a:t>
            </a:r>
            <a:r>
              <a:rPr lang="pl-PL" sz="1400" dirty="0">
                <a:latin typeface="Palatino Linotype" panose="02040502050505030304" pitchFamily="18" charset="0"/>
              </a:rPr>
              <a:t>). 2017 Jan 28;17(2):261. </a:t>
            </a:r>
            <a:r>
              <a:rPr lang="pl-PL" sz="1400" dirty="0">
                <a:latin typeface="Palatino Linotype" panose="02040502050505030304" pitchFamily="18" charset="0"/>
                <a:hlinkClick r:id="rId7"/>
              </a:rPr>
              <a:t>https://</a:t>
            </a:r>
            <a:r>
              <a:rPr lang="pl-PL" sz="1400" dirty="0" smtClean="0">
                <a:latin typeface="Palatino Linotype" panose="02040502050505030304" pitchFamily="18" charset="0"/>
                <a:hlinkClick r:id="rId7"/>
              </a:rPr>
              <a:t>doi.org/10.3390/s17020261</a:t>
            </a:r>
            <a:endParaRPr lang="pl-PL" sz="1400" dirty="0" smtClean="0">
              <a:latin typeface="Palatino Linotype" panose="02040502050505030304" pitchFamily="18" charset="0"/>
            </a:endParaRPr>
          </a:p>
          <a:p>
            <a:pPr>
              <a:spcBef>
                <a:spcPts val="600"/>
              </a:spcBef>
              <a:spcAft>
                <a:spcPts val="600"/>
              </a:spcAft>
            </a:pPr>
            <a:r>
              <a:rPr lang="pl-PL" sz="1400" dirty="0" err="1" smtClean="0">
                <a:latin typeface="Palatino Linotype" panose="02040502050505030304" pitchFamily="18" charset="0"/>
              </a:rPr>
              <a:t>Giannios</a:t>
            </a:r>
            <a:r>
              <a:rPr lang="pl-PL" sz="1400" dirty="0">
                <a:latin typeface="Palatino Linotype" panose="02040502050505030304" pitchFamily="18" charset="0"/>
              </a:rPr>
              <a:t>, P., </a:t>
            </a:r>
            <a:r>
              <a:rPr lang="pl-PL" sz="1400" dirty="0" err="1">
                <a:latin typeface="Palatino Linotype" panose="02040502050505030304" pitchFamily="18" charset="0"/>
              </a:rPr>
              <a:t>Toutouzas</a:t>
            </a:r>
            <a:r>
              <a:rPr lang="pl-PL" sz="1400" dirty="0">
                <a:latin typeface="Palatino Linotype" panose="02040502050505030304" pitchFamily="18" charset="0"/>
              </a:rPr>
              <a:t>, K., </a:t>
            </a:r>
            <a:r>
              <a:rPr lang="pl-PL" sz="1400" dirty="0" err="1">
                <a:latin typeface="Palatino Linotype" panose="02040502050505030304" pitchFamily="18" charset="0"/>
              </a:rPr>
              <a:t>Matiatou</a:t>
            </a:r>
            <a:r>
              <a:rPr lang="pl-PL" sz="1400" dirty="0">
                <a:latin typeface="Palatino Linotype" panose="02040502050505030304" pitchFamily="18" charset="0"/>
              </a:rPr>
              <a:t>, M. et al. </a:t>
            </a:r>
            <a:r>
              <a:rPr lang="pl-PL" sz="1400" dirty="0" err="1">
                <a:latin typeface="Palatino Linotype" panose="02040502050505030304" pitchFamily="18" charset="0"/>
              </a:rPr>
              <a:t>Visible</a:t>
            </a:r>
            <a:r>
              <a:rPr lang="pl-PL" sz="1400" dirty="0">
                <a:latin typeface="Palatino Linotype" panose="02040502050505030304" pitchFamily="18" charset="0"/>
              </a:rPr>
              <a:t> to </a:t>
            </a:r>
            <a:r>
              <a:rPr lang="pl-PL" sz="1400" dirty="0" err="1">
                <a:latin typeface="Palatino Linotype" panose="02040502050505030304" pitchFamily="18" charset="0"/>
              </a:rPr>
              <a:t>near-infrared</a:t>
            </a:r>
            <a:r>
              <a:rPr lang="pl-PL" sz="1400" dirty="0">
                <a:latin typeface="Palatino Linotype" panose="02040502050505030304" pitchFamily="18" charset="0"/>
              </a:rPr>
              <a:t> </a:t>
            </a:r>
            <a:r>
              <a:rPr lang="pl-PL" sz="1400" dirty="0" err="1">
                <a:latin typeface="Palatino Linotype" panose="02040502050505030304" pitchFamily="18" charset="0"/>
              </a:rPr>
              <a:t>refractive</a:t>
            </a:r>
            <a:r>
              <a:rPr lang="pl-PL" sz="1400" dirty="0">
                <a:latin typeface="Palatino Linotype" panose="02040502050505030304" pitchFamily="18" charset="0"/>
              </a:rPr>
              <a:t> </a:t>
            </a:r>
            <a:r>
              <a:rPr lang="pl-PL" sz="1400" dirty="0" err="1" smtClean="0">
                <a:latin typeface="Palatino Linotype" panose="02040502050505030304" pitchFamily="18" charset="0"/>
              </a:rPr>
              <a:t>properties</a:t>
            </a:r>
            <a:r>
              <a:rPr lang="pl-PL" sz="1400" dirty="0">
                <a:latin typeface="Palatino Linotype" panose="02040502050505030304" pitchFamily="18" charset="0"/>
              </a:rPr>
              <a:t/>
            </a:r>
            <a:br>
              <a:rPr lang="pl-PL" sz="1400" dirty="0">
                <a:latin typeface="Palatino Linotype" panose="02040502050505030304" pitchFamily="18" charset="0"/>
              </a:rPr>
            </a:br>
            <a:r>
              <a:rPr lang="pl-PL" sz="1400" dirty="0" smtClean="0">
                <a:latin typeface="Palatino Linotype" panose="02040502050505030304" pitchFamily="18" charset="0"/>
              </a:rPr>
              <a:t>of </a:t>
            </a:r>
            <a:r>
              <a:rPr lang="pl-PL" sz="1400" dirty="0" err="1" smtClean="0">
                <a:latin typeface="Palatino Linotype" panose="02040502050505030304" pitchFamily="18" charset="0"/>
              </a:rPr>
              <a:t>freshly-excised</a:t>
            </a:r>
            <a:r>
              <a:rPr lang="pl-PL" sz="1400" dirty="0" smtClean="0">
                <a:latin typeface="Palatino Linotype" panose="02040502050505030304" pitchFamily="18" charset="0"/>
              </a:rPr>
              <a:t> </a:t>
            </a:r>
            <a:r>
              <a:rPr lang="pl-PL" sz="1400" dirty="0" err="1">
                <a:latin typeface="Palatino Linotype" panose="02040502050505030304" pitchFamily="18" charset="0"/>
              </a:rPr>
              <a:t>human-liver</a:t>
            </a:r>
            <a:r>
              <a:rPr lang="pl-PL" sz="1400" dirty="0">
                <a:latin typeface="Palatino Linotype" panose="02040502050505030304" pitchFamily="18" charset="0"/>
              </a:rPr>
              <a:t> </a:t>
            </a:r>
            <a:r>
              <a:rPr lang="pl-PL" sz="1400" dirty="0" err="1">
                <a:latin typeface="Palatino Linotype" panose="02040502050505030304" pitchFamily="18" charset="0"/>
              </a:rPr>
              <a:t>tissues</a:t>
            </a:r>
            <a:r>
              <a:rPr lang="pl-PL" sz="1400" dirty="0">
                <a:latin typeface="Palatino Linotype" panose="02040502050505030304" pitchFamily="18" charset="0"/>
              </a:rPr>
              <a:t>: </a:t>
            </a:r>
            <a:r>
              <a:rPr lang="pl-PL" sz="1400" dirty="0" err="1">
                <a:latin typeface="Palatino Linotype" panose="02040502050505030304" pitchFamily="18" charset="0"/>
              </a:rPr>
              <a:t>marking</a:t>
            </a:r>
            <a:r>
              <a:rPr lang="pl-PL" sz="1400" dirty="0">
                <a:latin typeface="Palatino Linotype" panose="02040502050505030304" pitchFamily="18" charset="0"/>
              </a:rPr>
              <a:t> </a:t>
            </a:r>
            <a:r>
              <a:rPr lang="pl-PL" sz="1400" dirty="0" err="1">
                <a:latin typeface="Palatino Linotype" panose="02040502050505030304" pitchFamily="18" charset="0"/>
              </a:rPr>
              <a:t>hepatic</a:t>
            </a:r>
            <a:r>
              <a:rPr lang="pl-PL" sz="1400" dirty="0">
                <a:latin typeface="Palatino Linotype" panose="02040502050505030304" pitchFamily="18" charset="0"/>
              </a:rPr>
              <a:t> </a:t>
            </a:r>
            <a:r>
              <a:rPr lang="pl-PL" sz="1400" dirty="0" err="1">
                <a:latin typeface="Palatino Linotype" panose="02040502050505030304" pitchFamily="18" charset="0"/>
              </a:rPr>
              <a:t>malignancies</a:t>
            </a:r>
            <a:r>
              <a:rPr lang="pl-PL" sz="1400" dirty="0">
                <a:latin typeface="Palatino Linotype" panose="02040502050505030304" pitchFamily="18" charset="0"/>
              </a:rPr>
              <a:t>. </a:t>
            </a:r>
            <a:r>
              <a:rPr lang="pl-PL" sz="1400" dirty="0" smtClean="0">
                <a:latin typeface="Palatino Linotype" panose="02040502050505030304" pitchFamily="18" charset="0"/>
              </a:rPr>
              <a:t/>
            </a:r>
            <a:br>
              <a:rPr lang="pl-PL" sz="1400" dirty="0" smtClean="0">
                <a:latin typeface="Palatino Linotype" panose="02040502050505030304" pitchFamily="18" charset="0"/>
              </a:rPr>
            </a:br>
            <a:r>
              <a:rPr lang="pl-PL" sz="1400" dirty="0" err="1" smtClean="0">
                <a:latin typeface="Palatino Linotype" panose="02040502050505030304" pitchFamily="18" charset="0"/>
              </a:rPr>
              <a:t>Sci</a:t>
            </a:r>
            <a:r>
              <a:rPr lang="pl-PL" sz="1400" dirty="0" smtClean="0">
                <a:latin typeface="Palatino Linotype" panose="02040502050505030304" pitchFamily="18" charset="0"/>
              </a:rPr>
              <a:t> </a:t>
            </a:r>
            <a:r>
              <a:rPr lang="pl-PL" sz="1400" dirty="0">
                <a:latin typeface="Palatino Linotype" panose="02040502050505030304" pitchFamily="18" charset="0"/>
              </a:rPr>
              <a:t>Rep 6, 27910 (2016</a:t>
            </a:r>
            <a:r>
              <a:rPr lang="pl-PL" sz="1400" dirty="0" smtClean="0">
                <a:latin typeface="Palatino Linotype" panose="02040502050505030304" pitchFamily="18" charset="0"/>
              </a:rPr>
              <a:t>). </a:t>
            </a:r>
            <a:r>
              <a:rPr lang="pl-PL" sz="1400" dirty="0">
                <a:latin typeface="Palatino Linotype" panose="02040502050505030304" pitchFamily="18" charset="0"/>
                <a:hlinkClick r:id="rId8"/>
              </a:rPr>
              <a:t>https://</a:t>
            </a:r>
            <a:r>
              <a:rPr lang="pl-PL" sz="1400" dirty="0" smtClean="0">
                <a:latin typeface="Palatino Linotype" panose="02040502050505030304" pitchFamily="18" charset="0"/>
                <a:hlinkClick r:id="rId8"/>
              </a:rPr>
              <a:t>doi.org/10.1038/srep27910</a:t>
            </a:r>
            <a:endParaRPr lang="pl-PL" sz="1400" dirty="0" smtClean="0">
              <a:latin typeface="Palatino Linotype" panose="02040502050505030304" pitchFamily="18" charset="0"/>
            </a:endParaRPr>
          </a:p>
          <a:p>
            <a:pPr>
              <a:spcBef>
                <a:spcPts val="600"/>
              </a:spcBef>
              <a:spcAft>
                <a:spcPts val="600"/>
              </a:spcAft>
            </a:pPr>
            <a:r>
              <a:rPr lang="pl-PL" sz="1400" dirty="0">
                <a:latin typeface="Palatino Linotype" panose="02040502050505030304" pitchFamily="18" charset="0"/>
              </a:rPr>
              <a:t>Jędrzejewska-Szczerska, M. (2014). </a:t>
            </a:r>
            <a:r>
              <a:rPr lang="pl-PL" sz="1400" dirty="0" err="1">
                <a:latin typeface="Palatino Linotype" panose="02040502050505030304" pitchFamily="18" charset="0"/>
              </a:rPr>
              <a:t>Response</a:t>
            </a:r>
            <a:r>
              <a:rPr lang="pl-PL" sz="1400" dirty="0">
                <a:latin typeface="Palatino Linotype" panose="02040502050505030304" pitchFamily="18" charset="0"/>
              </a:rPr>
              <a:t> of a </a:t>
            </a:r>
            <a:r>
              <a:rPr lang="pl-PL" sz="1400" dirty="0" err="1">
                <a:latin typeface="Palatino Linotype" panose="02040502050505030304" pitchFamily="18" charset="0"/>
              </a:rPr>
              <a:t>new</a:t>
            </a:r>
            <a:r>
              <a:rPr lang="pl-PL" sz="1400" dirty="0">
                <a:latin typeface="Palatino Linotype" panose="02040502050505030304" pitchFamily="18" charset="0"/>
              </a:rPr>
              <a:t> </a:t>
            </a:r>
            <a:r>
              <a:rPr lang="pl-PL" sz="1400" dirty="0" err="1">
                <a:latin typeface="Palatino Linotype" panose="02040502050505030304" pitchFamily="18" charset="0"/>
              </a:rPr>
              <a:t>low-coherence</a:t>
            </a:r>
            <a:r>
              <a:rPr lang="pl-PL" sz="1400" dirty="0">
                <a:latin typeface="Palatino Linotype" panose="02040502050505030304" pitchFamily="18" charset="0"/>
              </a:rPr>
              <a:t> </a:t>
            </a:r>
            <a:r>
              <a:rPr lang="pl-PL" sz="1400" dirty="0" err="1">
                <a:latin typeface="Palatino Linotype" panose="02040502050505030304" pitchFamily="18" charset="0"/>
              </a:rPr>
              <a:t>Fabry</a:t>
            </a:r>
            <a:r>
              <a:rPr lang="pl-PL" sz="1400" dirty="0">
                <a:latin typeface="Palatino Linotype" panose="02040502050505030304" pitchFamily="18" charset="0"/>
              </a:rPr>
              <a:t>-Perot sensor to </a:t>
            </a:r>
            <a:r>
              <a:rPr lang="pl-PL" sz="1400" dirty="0" err="1">
                <a:latin typeface="Palatino Linotype" panose="02040502050505030304" pitchFamily="18" charset="0"/>
              </a:rPr>
              <a:t>hematocrit</a:t>
            </a:r>
            <a:r>
              <a:rPr lang="pl-PL" sz="1400" dirty="0">
                <a:latin typeface="Palatino Linotype" panose="02040502050505030304" pitchFamily="18" charset="0"/>
              </a:rPr>
              <a:t> </a:t>
            </a:r>
            <a:r>
              <a:rPr lang="pl-PL" sz="1400" dirty="0" err="1">
                <a:latin typeface="Palatino Linotype" panose="02040502050505030304" pitchFamily="18" charset="0"/>
              </a:rPr>
              <a:t>levels</a:t>
            </a:r>
            <a:r>
              <a:rPr lang="pl-PL" sz="1400" dirty="0">
                <a:latin typeface="Palatino Linotype" panose="02040502050505030304" pitchFamily="18" charset="0"/>
              </a:rPr>
              <a:t> in </a:t>
            </a:r>
            <a:r>
              <a:rPr lang="pl-PL" sz="1400" dirty="0" err="1">
                <a:latin typeface="Palatino Linotype" panose="02040502050505030304" pitchFamily="18" charset="0"/>
              </a:rPr>
              <a:t>human</a:t>
            </a:r>
            <a:r>
              <a:rPr lang="pl-PL" sz="1400" dirty="0">
                <a:latin typeface="Palatino Linotype" panose="02040502050505030304" pitchFamily="18" charset="0"/>
              </a:rPr>
              <a:t> </a:t>
            </a:r>
            <a:r>
              <a:rPr lang="pl-PL" sz="1400" dirty="0" err="1">
                <a:latin typeface="Palatino Linotype" panose="02040502050505030304" pitchFamily="18" charset="0"/>
              </a:rPr>
              <a:t>blood</a:t>
            </a:r>
            <a:r>
              <a:rPr lang="pl-PL" sz="1400" dirty="0">
                <a:latin typeface="Palatino Linotype" panose="02040502050505030304" pitchFamily="18" charset="0"/>
              </a:rPr>
              <a:t>. </a:t>
            </a:r>
            <a:r>
              <a:rPr lang="pl-PL" sz="1400" i="1" dirty="0" err="1">
                <a:latin typeface="Palatino Linotype" panose="02040502050505030304" pitchFamily="18" charset="0"/>
              </a:rPr>
              <a:t>Sensors</a:t>
            </a:r>
            <a:r>
              <a:rPr lang="pl-PL" sz="1400" i="1" dirty="0">
                <a:latin typeface="Palatino Linotype" panose="02040502050505030304" pitchFamily="18" charset="0"/>
              </a:rPr>
              <a:t> (</a:t>
            </a:r>
            <a:r>
              <a:rPr lang="pl-PL" sz="1400" i="1" dirty="0" err="1">
                <a:latin typeface="Palatino Linotype" panose="02040502050505030304" pitchFamily="18" charset="0"/>
              </a:rPr>
              <a:t>Basel</a:t>
            </a:r>
            <a:r>
              <a:rPr lang="pl-PL" sz="1400" i="1" dirty="0">
                <a:latin typeface="Palatino Linotype" panose="02040502050505030304" pitchFamily="18" charset="0"/>
              </a:rPr>
              <a:t>, </a:t>
            </a:r>
            <a:r>
              <a:rPr lang="pl-PL" sz="1400" i="1" dirty="0" err="1">
                <a:latin typeface="Palatino Linotype" panose="02040502050505030304" pitchFamily="18" charset="0"/>
              </a:rPr>
              <a:t>Switzerland</a:t>
            </a:r>
            <a:r>
              <a:rPr lang="pl-PL" sz="1400" i="1" dirty="0">
                <a:latin typeface="Palatino Linotype" panose="02040502050505030304" pitchFamily="18" charset="0"/>
              </a:rPr>
              <a:t>)</a:t>
            </a:r>
            <a:r>
              <a:rPr lang="pl-PL" sz="1400" dirty="0">
                <a:latin typeface="Palatino Linotype" panose="02040502050505030304" pitchFamily="18" charset="0"/>
              </a:rPr>
              <a:t>, </a:t>
            </a:r>
            <a:r>
              <a:rPr lang="pl-PL" sz="1400" i="1" dirty="0">
                <a:latin typeface="Palatino Linotype" panose="02040502050505030304" pitchFamily="18" charset="0"/>
              </a:rPr>
              <a:t>14</a:t>
            </a:r>
            <a:r>
              <a:rPr lang="pl-PL" sz="1400" dirty="0">
                <a:latin typeface="Palatino Linotype" panose="02040502050505030304" pitchFamily="18" charset="0"/>
              </a:rPr>
              <a:t>(4), 6965–6976. </a:t>
            </a:r>
            <a:r>
              <a:rPr lang="pl-PL" sz="1400" dirty="0">
                <a:latin typeface="Palatino Linotype" panose="02040502050505030304" pitchFamily="18" charset="0"/>
                <a:hlinkClick r:id="rId9"/>
              </a:rPr>
              <a:t>https://</a:t>
            </a:r>
            <a:r>
              <a:rPr lang="pl-PL" sz="1400" dirty="0" smtClean="0">
                <a:latin typeface="Palatino Linotype" panose="02040502050505030304" pitchFamily="18" charset="0"/>
                <a:hlinkClick r:id="rId9"/>
              </a:rPr>
              <a:t>doi.org/10.3390/s140406965</a:t>
            </a:r>
            <a:endParaRPr lang="pl-PL" sz="1400" dirty="0" smtClean="0">
              <a:latin typeface="Palatino Linotype" panose="02040502050505030304" pitchFamily="18" charset="0"/>
            </a:endParaRPr>
          </a:p>
          <a:p>
            <a:pPr>
              <a:spcBef>
                <a:spcPts val="600"/>
              </a:spcBef>
              <a:spcAft>
                <a:spcPts val="600"/>
              </a:spcAft>
            </a:pPr>
            <a:r>
              <a:rPr lang="pl-PL" sz="1400" dirty="0">
                <a:latin typeface="Palatino Linotype" panose="02040502050505030304" pitchFamily="18" charset="0"/>
              </a:rPr>
              <a:t>Sękowska, A., Majchrowicz, D., </a:t>
            </a:r>
            <a:r>
              <a:rPr lang="pl-PL" sz="1400" dirty="0" err="1">
                <a:latin typeface="Palatino Linotype" panose="02040502050505030304" pitchFamily="18" charset="0"/>
              </a:rPr>
              <a:t>Sabisz</a:t>
            </a:r>
            <a:r>
              <a:rPr lang="pl-PL" sz="1400" dirty="0">
                <a:latin typeface="Palatino Linotype" panose="02040502050505030304" pitchFamily="18" charset="0"/>
              </a:rPr>
              <a:t>, A. </a:t>
            </a:r>
            <a:r>
              <a:rPr lang="pl-PL" sz="1400" i="1" dirty="0">
                <a:latin typeface="Palatino Linotype" panose="02040502050505030304" pitchFamily="18" charset="0"/>
              </a:rPr>
              <a:t>et al.</a:t>
            </a:r>
            <a:r>
              <a:rPr lang="pl-PL" sz="1400" dirty="0">
                <a:latin typeface="Palatino Linotype" panose="02040502050505030304" pitchFamily="18" charset="0"/>
              </a:rPr>
              <a:t> </a:t>
            </a:r>
            <a:r>
              <a:rPr lang="pl-PL" sz="1400" dirty="0" err="1">
                <a:latin typeface="Palatino Linotype" panose="02040502050505030304" pitchFamily="18" charset="0"/>
              </a:rPr>
              <a:t>Nanodiamond</a:t>
            </a:r>
            <a:r>
              <a:rPr lang="pl-PL" sz="1400" dirty="0">
                <a:latin typeface="Palatino Linotype" panose="02040502050505030304" pitchFamily="18" charset="0"/>
              </a:rPr>
              <a:t> </a:t>
            </a:r>
            <a:r>
              <a:rPr lang="pl-PL" sz="1400" dirty="0" err="1">
                <a:latin typeface="Palatino Linotype" panose="02040502050505030304" pitchFamily="18" charset="0"/>
              </a:rPr>
              <a:t>phantoms</a:t>
            </a:r>
            <a:r>
              <a:rPr lang="pl-PL" sz="1400" dirty="0">
                <a:latin typeface="Palatino Linotype" panose="02040502050505030304" pitchFamily="18" charset="0"/>
              </a:rPr>
              <a:t> </a:t>
            </a:r>
            <a:r>
              <a:rPr lang="pl-PL" sz="1400" dirty="0" err="1">
                <a:latin typeface="Palatino Linotype" panose="02040502050505030304" pitchFamily="18" charset="0"/>
              </a:rPr>
              <a:t>mimicking</a:t>
            </a:r>
            <a:r>
              <a:rPr lang="pl-PL" sz="1400" dirty="0">
                <a:latin typeface="Palatino Linotype" panose="02040502050505030304" pitchFamily="18" charset="0"/>
              </a:rPr>
              <a:t> </a:t>
            </a:r>
            <a:r>
              <a:rPr lang="pl-PL" sz="1400" dirty="0" err="1" smtClean="0">
                <a:latin typeface="Palatino Linotype" panose="02040502050505030304" pitchFamily="18" charset="0"/>
              </a:rPr>
              <a:t>human</a:t>
            </a:r>
            <a:r>
              <a:rPr lang="pl-PL" sz="1400" dirty="0" smtClean="0">
                <a:latin typeface="Palatino Linotype" panose="02040502050505030304" pitchFamily="18" charset="0"/>
              </a:rPr>
              <a:t/>
            </a:r>
            <a:br>
              <a:rPr lang="pl-PL" sz="1400" dirty="0" smtClean="0">
                <a:latin typeface="Palatino Linotype" panose="02040502050505030304" pitchFamily="18" charset="0"/>
              </a:rPr>
            </a:br>
            <a:r>
              <a:rPr lang="pl-PL" sz="1400" dirty="0" err="1" smtClean="0">
                <a:latin typeface="Palatino Linotype" panose="02040502050505030304" pitchFamily="18" charset="0"/>
              </a:rPr>
              <a:t>liver</a:t>
            </a:r>
            <a:r>
              <a:rPr lang="pl-PL" sz="1400" dirty="0">
                <a:latin typeface="Palatino Linotype" panose="02040502050505030304" pitchFamily="18" charset="0"/>
              </a:rPr>
              <a:t>: </a:t>
            </a:r>
            <a:r>
              <a:rPr lang="pl-PL" sz="1400" dirty="0" err="1">
                <a:latin typeface="Palatino Linotype" panose="02040502050505030304" pitchFamily="18" charset="0"/>
              </a:rPr>
              <a:t>perspective</a:t>
            </a:r>
            <a:r>
              <a:rPr lang="pl-PL" sz="1400" dirty="0">
                <a:latin typeface="Palatino Linotype" panose="02040502050505030304" pitchFamily="18" charset="0"/>
              </a:rPr>
              <a:t> to </a:t>
            </a:r>
            <a:r>
              <a:rPr lang="pl-PL" sz="1400" dirty="0" err="1">
                <a:latin typeface="Palatino Linotype" panose="02040502050505030304" pitchFamily="18" charset="0"/>
              </a:rPr>
              <a:t>calibration</a:t>
            </a:r>
            <a:r>
              <a:rPr lang="pl-PL" sz="1400" dirty="0">
                <a:latin typeface="Palatino Linotype" panose="02040502050505030304" pitchFamily="18" charset="0"/>
              </a:rPr>
              <a:t> of T1 </a:t>
            </a:r>
            <a:r>
              <a:rPr lang="pl-PL" sz="1400" dirty="0" err="1">
                <a:latin typeface="Palatino Linotype" panose="02040502050505030304" pitchFamily="18" charset="0"/>
              </a:rPr>
              <a:t>relaxation</a:t>
            </a:r>
            <a:r>
              <a:rPr lang="pl-PL" sz="1400" dirty="0">
                <a:latin typeface="Palatino Linotype" panose="02040502050505030304" pitchFamily="18" charset="0"/>
              </a:rPr>
              <a:t> </a:t>
            </a:r>
            <a:r>
              <a:rPr lang="pl-PL" sz="1400" dirty="0" err="1">
                <a:latin typeface="Palatino Linotype" panose="02040502050505030304" pitchFamily="18" charset="0"/>
              </a:rPr>
              <a:t>time</a:t>
            </a:r>
            <a:r>
              <a:rPr lang="pl-PL" sz="1400" dirty="0">
                <a:latin typeface="Palatino Linotype" panose="02040502050505030304" pitchFamily="18" charset="0"/>
              </a:rPr>
              <a:t> in </a:t>
            </a:r>
            <a:r>
              <a:rPr lang="pl-PL" sz="1400" dirty="0" err="1">
                <a:latin typeface="Palatino Linotype" panose="02040502050505030304" pitchFamily="18" charset="0"/>
              </a:rPr>
              <a:t>magnetic</a:t>
            </a:r>
            <a:r>
              <a:rPr lang="pl-PL" sz="1400" dirty="0">
                <a:latin typeface="Palatino Linotype" panose="02040502050505030304" pitchFamily="18" charset="0"/>
              </a:rPr>
              <a:t> </a:t>
            </a:r>
            <a:r>
              <a:rPr lang="pl-PL" sz="1400" dirty="0" err="1">
                <a:latin typeface="Palatino Linotype" panose="02040502050505030304" pitchFamily="18" charset="0"/>
              </a:rPr>
              <a:t>resonance</a:t>
            </a:r>
            <a:r>
              <a:rPr lang="pl-PL" sz="1400" dirty="0">
                <a:latin typeface="Palatino Linotype" panose="02040502050505030304" pitchFamily="18" charset="0"/>
              </a:rPr>
              <a:t> </a:t>
            </a:r>
            <a:r>
              <a:rPr lang="pl-PL" sz="1400" dirty="0" err="1">
                <a:latin typeface="Palatino Linotype" panose="02040502050505030304" pitchFamily="18" charset="0"/>
              </a:rPr>
              <a:t>imaging</a:t>
            </a:r>
            <a:r>
              <a:rPr lang="pl-PL" sz="1400" dirty="0">
                <a:latin typeface="Palatino Linotype" panose="02040502050505030304" pitchFamily="18" charset="0"/>
              </a:rPr>
              <a:t>. </a:t>
            </a:r>
            <a:r>
              <a:rPr lang="pl-PL" sz="1400" i="1" dirty="0" err="1">
                <a:latin typeface="Palatino Linotype" panose="02040502050505030304" pitchFamily="18" charset="0"/>
              </a:rPr>
              <a:t>Sci</a:t>
            </a:r>
            <a:r>
              <a:rPr lang="pl-PL" sz="1400" i="1" dirty="0">
                <a:latin typeface="Palatino Linotype" panose="02040502050505030304" pitchFamily="18" charset="0"/>
              </a:rPr>
              <a:t> </a:t>
            </a:r>
            <a:r>
              <a:rPr lang="pl-PL" sz="1400" i="1" dirty="0" smtClean="0">
                <a:latin typeface="Palatino Linotype" panose="02040502050505030304" pitchFamily="18" charset="0"/>
              </a:rPr>
              <a:t>Rep</a:t>
            </a:r>
            <a:br>
              <a:rPr lang="pl-PL" sz="1400" i="1" dirty="0" smtClean="0">
                <a:latin typeface="Palatino Linotype" panose="02040502050505030304" pitchFamily="18" charset="0"/>
              </a:rPr>
            </a:br>
            <a:r>
              <a:rPr lang="pl-PL" sz="1400" b="1" dirty="0" smtClean="0">
                <a:latin typeface="Palatino Linotype" panose="02040502050505030304" pitchFamily="18" charset="0"/>
              </a:rPr>
              <a:t>10</a:t>
            </a:r>
            <a:r>
              <a:rPr lang="pl-PL" sz="1400" b="1" dirty="0">
                <a:latin typeface="Palatino Linotype" panose="02040502050505030304" pitchFamily="18" charset="0"/>
              </a:rPr>
              <a:t>, </a:t>
            </a:r>
            <a:r>
              <a:rPr lang="pl-PL" sz="1400" dirty="0">
                <a:latin typeface="Palatino Linotype" panose="02040502050505030304" pitchFamily="18" charset="0"/>
              </a:rPr>
              <a:t>6446 (2020). </a:t>
            </a:r>
            <a:r>
              <a:rPr lang="pl-PL" sz="1400" dirty="0">
                <a:latin typeface="Palatino Linotype" panose="02040502050505030304" pitchFamily="18" charset="0"/>
                <a:hlinkClick r:id="rId10"/>
              </a:rPr>
              <a:t>https://doi.org/10.1038/s41598-020-63581-9</a:t>
            </a:r>
            <a:endParaRPr lang="pl-PL" sz="1400" dirty="0">
              <a:latin typeface="Palatino Linotype" panose="02040502050505030304" pitchFamily="18" charset="0"/>
            </a:endParaRPr>
          </a:p>
          <a:p>
            <a:pPr>
              <a:spcBef>
                <a:spcPts val="600"/>
              </a:spcBef>
              <a:spcAft>
                <a:spcPts val="600"/>
              </a:spcAft>
            </a:pPr>
            <a:endParaRPr lang="pl-PL" sz="1400"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18</a:t>
            </a:fld>
            <a:endParaRPr lang="fr-FR" dirty="0">
              <a:latin typeface="Palatino Linotype" panose="02040502050505030304" pitchFamily="18" charset="0"/>
            </a:endParaRPr>
          </a:p>
        </p:txBody>
      </p:sp>
      <p:pic>
        <p:nvPicPr>
          <p:cNvPr id="3" name="Picture 2">
            <a:extLst>
              <a:ext uri="{FF2B5EF4-FFF2-40B4-BE49-F238E27FC236}">
                <a16:creationId xmlns:a16="http://schemas.microsoft.com/office/drawing/2014/main" id="{7F5C8284-A4AC-47C8-8F50-A7D264AC61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10331" y="5715000"/>
            <a:ext cx="1143000" cy="1143000"/>
          </a:xfrm>
          <a:prstGeom prst="rect">
            <a:avLst/>
          </a:prstGeom>
        </p:spPr>
      </p:pic>
      <p:pic>
        <p:nvPicPr>
          <p:cNvPr id="7" name="Dźwię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35145285"/>
      </p:ext>
    </p:extLst>
  </p:cSld>
  <p:clrMapOvr>
    <a:masterClrMapping/>
  </p:clrMapOvr>
  <mc:AlternateContent xmlns:mc="http://schemas.openxmlformats.org/markup-compatibility/2006">
    <mc:Choice xmlns:p14="http://schemas.microsoft.com/office/powerpoint/2010/main" Requires="p14">
      <p:transition spd="slow" p14:dur="2000" advTm="4746"/>
    </mc:Choice>
    <mc:Fallback>
      <p:transition spd="slow" advTm="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2908489"/>
          </a:xfrm>
          <a:prstGeom prst="rect">
            <a:avLst/>
          </a:prstGeom>
          <a:noFill/>
        </p:spPr>
        <p:txBody>
          <a:bodyPr wrap="square" rtlCol="0">
            <a:spAutoFit/>
          </a:bodyPr>
          <a:lstStyle/>
          <a:p>
            <a:r>
              <a:rPr lang="fr-FR" sz="2400" b="1" dirty="0" err="1">
                <a:latin typeface="Palatino Linotype" panose="02040502050505030304" pitchFamily="18" charset="0"/>
              </a:rPr>
              <a:t>Acknowledgments</a:t>
            </a:r>
            <a:endParaRPr lang="fr-FR" sz="2400" b="1" dirty="0">
              <a:latin typeface="Palatino Linotype" panose="02040502050505030304" pitchFamily="18" charset="0"/>
            </a:endParaRPr>
          </a:p>
          <a:p>
            <a:endParaRPr lang="fr-FR" sz="2400" b="1" dirty="0">
              <a:latin typeface="Palatino Linotype" panose="02040502050505030304" pitchFamily="18" charset="0"/>
            </a:endParaRPr>
          </a:p>
          <a:p>
            <a:pPr algn="just">
              <a:lnSpc>
                <a:spcPct val="125000"/>
              </a:lnSpc>
            </a:pPr>
            <a:r>
              <a:rPr lang="en-US" dirty="0" smtClean="0">
                <a:latin typeface="Palatino Linotype" panose="02040502050505030304" pitchFamily="18" charset="0"/>
              </a:rPr>
              <a:t>Financial support of these studies from </a:t>
            </a:r>
            <a:r>
              <a:rPr lang="en-US" dirty="0" err="1" smtClean="0">
                <a:latin typeface="Palatino Linotype" panose="02040502050505030304" pitchFamily="18" charset="0"/>
              </a:rPr>
              <a:t>Gdańsk</a:t>
            </a:r>
            <a:r>
              <a:rPr lang="en-US" dirty="0" smtClean="0">
                <a:latin typeface="Palatino Linotype" panose="02040502050505030304" pitchFamily="18" charset="0"/>
              </a:rPr>
              <a:t> University of Technology by the DEC-</a:t>
            </a:r>
            <a:r>
              <a:rPr lang="pl-PL" dirty="0" smtClean="0">
                <a:latin typeface="Palatino Linotype" panose="02040502050505030304" pitchFamily="18" charset="0"/>
              </a:rPr>
              <a:t>034877</a:t>
            </a:r>
            <a:r>
              <a:rPr lang="en-US" dirty="0" smtClean="0">
                <a:latin typeface="Palatino Linotype" panose="02040502050505030304" pitchFamily="18" charset="0"/>
              </a:rPr>
              <a:t> grant under </a:t>
            </a:r>
            <a:r>
              <a:rPr lang="en-US" dirty="0">
                <a:latin typeface="Palatino Linotype" panose="02040502050505030304" pitchFamily="18" charset="0"/>
              </a:rPr>
              <a:t>the Technetium Talent Management Grants </a:t>
            </a:r>
            <a:r>
              <a:rPr lang="en-US" dirty="0" smtClean="0">
                <a:latin typeface="Palatino Linotype" panose="02040502050505030304" pitchFamily="18" charset="0"/>
              </a:rPr>
              <a:t>- ‘Excellence Initiative - Research University’</a:t>
            </a:r>
            <a:r>
              <a:rPr lang="pl-PL" dirty="0" smtClean="0">
                <a:latin typeface="Palatino Linotype" panose="02040502050505030304" pitchFamily="18" charset="0"/>
              </a:rPr>
              <a:t> </a:t>
            </a:r>
            <a:r>
              <a:rPr lang="en-US" dirty="0" smtClean="0">
                <a:latin typeface="Palatino Linotype" panose="02040502050505030304" pitchFamily="18" charset="0"/>
              </a:rPr>
              <a:t>program is gratefully acknowledged.</a:t>
            </a:r>
            <a:endParaRPr lang="pl-PL" dirty="0" smtClean="0">
              <a:latin typeface="Palatino Linotype" panose="02040502050505030304" pitchFamily="18" charset="0"/>
            </a:endParaRPr>
          </a:p>
          <a:p>
            <a:pPr>
              <a:lnSpc>
                <a:spcPct val="125000"/>
              </a:lnSpc>
            </a:pPr>
            <a:r>
              <a:rPr lang="en-GB" dirty="0" smtClean="0">
                <a:latin typeface="Palatino Linotype" panose="02040502050505030304" pitchFamily="18" charset="0"/>
              </a:rPr>
              <a:t>Study</a:t>
            </a:r>
            <a:r>
              <a:rPr lang="pl-PL" dirty="0" smtClean="0">
                <a:latin typeface="Palatino Linotype" panose="02040502050505030304" pitchFamily="18" charset="0"/>
              </a:rPr>
              <a:t> </a:t>
            </a:r>
            <a:r>
              <a:rPr lang="en-GB" dirty="0" smtClean="0">
                <a:latin typeface="Palatino Linotype" panose="02040502050505030304" pitchFamily="18" charset="0"/>
              </a:rPr>
              <a:t>title</a:t>
            </a:r>
            <a:r>
              <a:rPr lang="pl-PL" dirty="0" smtClean="0">
                <a:latin typeface="Palatino Linotype" panose="02040502050505030304" pitchFamily="18" charset="0"/>
              </a:rPr>
              <a:t>: ‚</a:t>
            </a:r>
            <a:r>
              <a:rPr lang="en-US" dirty="0">
                <a:latin typeface="Palatino Linotype" panose="02040502050505030304" pitchFamily="18" charset="0"/>
              </a:rPr>
              <a:t>Examination of optical parameters of biological tissues and tissue phantoms as a function of </a:t>
            </a:r>
            <a:r>
              <a:rPr lang="en-US" dirty="0" smtClean="0">
                <a:latin typeface="Palatino Linotype" panose="02040502050505030304" pitchFamily="18" charset="0"/>
              </a:rPr>
              <a:t>temperature</a:t>
            </a:r>
            <a:r>
              <a:rPr lang="pl-PL" dirty="0" smtClean="0">
                <a:latin typeface="Palatino Linotype" panose="02040502050505030304" pitchFamily="18" charset="0"/>
              </a:rPr>
              <a:t>’.</a:t>
            </a:r>
            <a:endParaRPr lang="pl-PL"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19</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FDACA830-67CA-4EF6-8A35-12214F7D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2" name="Obraz 1"/>
          <p:cNvPicPr>
            <a:picLocks noChangeAspect="1"/>
          </p:cNvPicPr>
          <p:nvPr/>
        </p:nvPicPr>
        <p:blipFill rotWithShape="1">
          <a:blip r:embed="rId6"/>
          <a:srcRect r="61024"/>
          <a:stretch/>
        </p:blipFill>
        <p:spPr>
          <a:xfrm>
            <a:off x="1281605" y="3927377"/>
            <a:ext cx="2973442" cy="1378334"/>
          </a:xfrm>
          <a:prstGeom prst="rect">
            <a:avLst/>
          </a:prstGeom>
        </p:spPr>
      </p:pic>
      <p:pic>
        <p:nvPicPr>
          <p:cNvPr id="6" name="Obraz 5"/>
          <p:cNvPicPr>
            <a:picLocks noChangeAspect="1"/>
          </p:cNvPicPr>
          <p:nvPr/>
        </p:nvPicPr>
        <p:blipFill>
          <a:blip r:embed="rId7"/>
          <a:stretch>
            <a:fillRect/>
          </a:stretch>
        </p:blipFill>
        <p:spPr>
          <a:xfrm>
            <a:off x="5034586" y="3927377"/>
            <a:ext cx="2966414" cy="1378334"/>
          </a:xfrm>
          <a:prstGeom prst="rect">
            <a:avLst/>
          </a:prstGeom>
        </p:spPr>
      </p:pic>
      <p:pic>
        <p:nvPicPr>
          <p:cNvPr id="9" name="Dźwięk 8">
            <a:hlinkClick r:id="" action="ppaction://media"/>
          </p:cNvPr>
          <p:cNvPicPr>
            <a:picLocks noChangeAspect="1"/>
          </p:cNvPicPr>
          <p:nvPr>
            <a:audioFile r:link="rId1"/>
            <p:extLst>
              <p:ext uri="{DAA4B4D4-6D71-4841-9C94-3DE7FCFB9230}">
                <p14:media xmlns:p14="http://schemas.microsoft.com/office/powerpoint/2010/main" r:embed="rId2">
                  <p14:trim end="84.5102"/>
                </p14:media>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92982978"/>
      </p:ext>
    </p:extLst>
  </p:cSld>
  <p:clrMapOvr>
    <a:masterClrMapping/>
  </p:clrMapOvr>
  <mc:AlternateContent xmlns:mc="http://schemas.openxmlformats.org/markup-compatibility/2006">
    <mc:Choice xmlns:p14="http://schemas.microsoft.com/office/powerpoint/2010/main" Requires="p14">
      <p:transition spd="slow" p14:dur="2000" advTm="11412"/>
    </mc:Choice>
    <mc:Fallback>
      <p:transition spd="slow" advTm="11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7924800" cy="369332"/>
          </a:xfrm>
          <a:prstGeom prst="rect">
            <a:avLst/>
          </a:prstGeom>
          <a:noFill/>
        </p:spPr>
        <p:txBody>
          <a:bodyPr wrap="square" rtlCol="0">
            <a:spAutoFit/>
          </a:bodyPr>
          <a:lstStyle/>
          <a:p>
            <a:pPr algn="just"/>
            <a:r>
              <a:rPr lang="fr-FR" b="1" dirty="0">
                <a:latin typeface="Palatino Linotype" panose="02040502050505030304" pitchFamily="18" charset="0"/>
              </a:rPr>
              <a:t>Graphical </a:t>
            </a:r>
            <a:r>
              <a:rPr lang="fr-FR" b="1" dirty="0" smtClean="0">
                <a:latin typeface="Palatino Linotype" panose="02040502050505030304" pitchFamily="18" charset="0"/>
              </a:rPr>
              <a:t>Abstract</a:t>
            </a:r>
            <a:endParaRPr lang="pl-PL" b="1" dirty="0" smtClean="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2</a:t>
            </a:fld>
            <a:endParaRPr lang="fr-FR">
              <a:latin typeface="Palatino Linotype" panose="02040502050505030304" pitchFamily="18" charset="0"/>
            </a:endParaRPr>
          </a:p>
        </p:txBody>
      </p:sp>
      <p:pic>
        <p:nvPicPr>
          <p:cNvPr id="7" name="Obraz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704" y="1088206"/>
            <a:ext cx="7714593" cy="5588600"/>
          </a:xfrm>
          <a:prstGeom prst="rect">
            <a:avLst/>
          </a:prstGeom>
        </p:spPr>
      </p:pic>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14" name="Dźwięk 13">
            <a:hlinkClick r:id="" action="ppaction://media"/>
          </p:cNvPr>
          <p:cNvPicPr>
            <a:picLocks noChangeAspect="1"/>
          </p:cNvPicPr>
          <p:nvPr>
            <a:audioFile r:link="rId1"/>
            <p:extLst>
              <p:ext uri="{DAA4B4D4-6D71-4841-9C94-3DE7FCFB9230}">
                <p14:media xmlns:p14="http://schemas.microsoft.com/office/powerpoint/2010/main" r:embed="rId2">
                  <p14:trim st="960" end="156.0498"/>
                </p14:media>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99526233"/>
      </p:ext>
    </p:extLst>
  </p:cSld>
  <p:clrMapOvr>
    <a:masterClrMapping/>
  </p:clrMapOvr>
  <mc:AlternateContent xmlns:mc="http://schemas.openxmlformats.org/markup-compatibility/2006">
    <mc:Choice xmlns:p14="http://schemas.microsoft.com/office/powerpoint/2010/main" Requires="p14">
      <p:transition spd="slow" p14:dur="2000" advTm="21122"/>
    </mc:Choice>
    <mc:Fallback>
      <p:transition spd="slow" advTm="21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20</a:t>
            </a:fld>
            <a:endParaRPr lang="fr-FR">
              <a:latin typeface="Palatino Linotype" panose="02040502050505030304" pitchFamily="18" charset="0"/>
            </a:endParaRPr>
          </a:p>
        </p:txBody>
      </p:sp>
      <p:pic>
        <p:nvPicPr>
          <p:cNvPr id="7" name="Picture 6">
            <a:extLst>
              <a:ext uri="{FF2B5EF4-FFF2-40B4-BE49-F238E27FC236}">
                <a16:creationId xmlns:a16="http://schemas.microsoft.com/office/drawing/2014/main" id="{C41EF8A0-D7B0-4C16-ADEC-E6757E1D9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3717036"/>
          </a:xfrm>
          <a:prstGeom prst="rect">
            <a:avLst/>
          </a:prstGeom>
        </p:spPr>
      </p:pic>
      <p:pic>
        <p:nvPicPr>
          <p:cNvPr id="1026" name="Picture 2" descr="University profi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2575" y="5365591"/>
            <a:ext cx="1692252" cy="16922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ti.pg.edu.pl/documents/10653/25177574/logo%20eti.png?t=145277824643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3149" y="5701960"/>
            <a:ext cx="1019515" cy="10195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8958" y="3711097"/>
            <a:ext cx="8305800" cy="2800767"/>
          </a:xfrm>
          <a:prstGeom prst="rect">
            <a:avLst/>
          </a:prstGeom>
          <a:noFill/>
        </p:spPr>
        <p:txBody>
          <a:bodyPr wrap="square" rtlCol="0">
            <a:spAutoFit/>
          </a:bodyPr>
          <a:lstStyle/>
          <a:p>
            <a:pPr algn="ctr"/>
            <a:r>
              <a:rPr lang="en-US" sz="2400" b="1" dirty="0">
                <a:latin typeface="Palatino Linotype" panose="02040502050505030304" pitchFamily="18" charset="0"/>
              </a:rPr>
              <a:t>Fiber optic sensor for detecting neoplastic </a:t>
            </a:r>
            <a:r>
              <a:rPr lang="en-US" sz="2400" b="1" dirty="0" smtClean="0">
                <a:latin typeface="Palatino Linotype" panose="02040502050505030304" pitchFamily="18" charset="0"/>
              </a:rPr>
              <a:t>lesions</a:t>
            </a:r>
            <a:r>
              <a:rPr lang="pl-PL" sz="2400" b="1" dirty="0" smtClean="0">
                <a:latin typeface="Palatino Linotype" panose="02040502050505030304" pitchFamily="18" charset="0"/>
              </a:rPr>
              <a:t/>
            </a:r>
            <a:br>
              <a:rPr lang="pl-PL" sz="2400" b="1" dirty="0" smtClean="0">
                <a:latin typeface="Palatino Linotype" panose="02040502050505030304" pitchFamily="18" charset="0"/>
              </a:rPr>
            </a:br>
            <a:r>
              <a:rPr lang="en-US" sz="2400" b="1" dirty="0" smtClean="0">
                <a:latin typeface="Palatino Linotype" panose="02040502050505030304" pitchFamily="18" charset="0"/>
              </a:rPr>
              <a:t>in </a:t>
            </a:r>
            <a:r>
              <a:rPr lang="en-US" sz="2400" b="1" dirty="0">
                <a:latin typeface="Palatino Linotype" panose="02040502050505030304" pitchFamily="18" charset="0"/>
              </a:rPr>
              <a:t>biological tissues - a preliminary </a:t>
            </a:r>
            <a:r>
              <a:rPr lang="en-US" sz="2400" b="1" dirty="0" smtClean="0">
                <a:latin typeface="Palatino Linotype" panose="02040502050505030304" pitchFamily="18" charset="0"/>
              </a:rPr>
              <a:t>study</a:t>
            </a:r>
            <a:endParaRPr lang="en-US" sz="2400" b="1" dirty="0" smtClean="0">
              <a:latin typeface="Palatino Linotype" panose="02040502050505030304" pitchFamily="18" charset="0"/>
            </a:endParaRPr>
          </a:p>
          <a:p>
            <a:pPr algn="ctr"/>
            <a:endParaRPr lang="fr-FR" sz="1000" dirty="0" smtClean="0">
              <a:latin typeface="Palatino Linotype" panose="02040502050505030304" pitchFamily="18" charset="0"/>
            </a:endParaRPr>
          </a:p>
          <a:p>
            <a:pPr algn="ctr"/>
            <a:r>
              <a:rPr lang="pl-PL" b="1" dirty="0" smtClean="0">
                <a:latin typeface="Palatino Linotype" panose="02040502050505030304" pitchFamily="18" charset="0"/>
              </a:rPr>
              <a:t>Anna </a:t>
            </a:r>
            <a:r>
              <a:rPr lang="pl-PL" b="1" dirty="0" smtClean="0">
                <a:latin typeface="Palatino Linotype" panose="02040502050505030304" pitchFamily="18" charset="0"/>
              </a:rPr>
              <a:t>Sękowska-</a:t>
            </a:r>
            <a:r>
              <a:rPr lang="pl-PL" b="1" dirty="0" err="1" smtClean="0">
                <a:latin typeface="Palatino Linotype" panose="02040502050505030304" pitchFamily="18" charset="0"/>
              </a:rPr>
              <a:t>Namiotko</a:t>
            </a:r>
            <a:r>
              <a:rPr lang="it-IT" b="1" baseline="30000" dirty="0" smtClean="0">
                <a:latin typeface="Palatino Linotype" panose="02040502050505030304" pitchFamily="18" charset="0"/>
              </a:rPr>
              <a:t>1,</a:t>
            </a:r>
            <a:r>
              <a:rPr lang="it-IT" b="1" dirty="0" smtClean="0">
                <a:latin typeface="Palatino Linotype" panose="02040502050505030304" pitchFamily="18" charset="0"/>
              </a:rPr>
              <a:t>*</a:t>
            </a:r>
            <a:endParaRPr lang="it-IT" b="1" baseline="30000" dirty="0">
              <a:latin typeface="Palatino Linotype" panose="02040502050505030304" pitchFamily="18" charset="0"/>
            </a:endParaRPr>
          </a:p>
          <a:p>
            <a:endParaRPr lang="fr-FR" sz="1000" dirty="0">
              <a:latin typeface="Palatino Linotype" panose="02040502050505030304" pitchFamily="18" charset="0"/>
            </a:endParaRPr>
          </a:p>
          <a:p>
            <a:r>
              <a:rPr lang="en-US" baseline="30000" dirty="0">
                <a:latin typeface="Palatino Linotype" panose="02040502050505030304" pitchFamily="18" charset="0"/>
              </a:rPr>
              <a:t>1</a:t>
            </a:r>
            <a:r>
              <a:rPr lang="en-US" dirty="0">
                <a:latin typeface="Palatino Linotype" panose="02040502050505030304" pitchFamily="18" charset="0"/>
              </a:rPr>
              <a:t> Department of Metrology and Optoelectronics, Faculty of Electronics, Telecommunications and Informatics, </a:t>
            </a:r>
            <a:r>
              <a:rPr lang="en-US" dirty="0" err="1">
                <a:latin typeface="Palatino Linotype" panose="02040502050505030304" pitchFamily="18" charset="0"/>
              </a:rPr>
              <a:t>Gdańsk</a:t>
            </a:r>
            <a:r>
              <a:rPr lang="en-US" dirty="0">
                <a:latin typeface="Palatino Linotype" panose="02040502050505030304" pitchFamily="18" charset="0"/>
              </a:rPr>
              <a:t> University of </a:t>
            </a:r>
            <a:r>
              <a:rPr lang="en-US" dirty="0" smtClean="0">
                <a:latin typeface="Palatino Linotype" panose="02040502050505030304" pitchFamily="18" charset="0"/>
              </a:rPr>
              <a:t>Technology,</a:t>
            </a:r>
            <a:r>
              <a:rPr lang="pl-PL" dirty="0" smtClean="0">
                <a:latin typeface="Palatino Linotype" panose="02040502050505030304" pitchFamily="18" charset="0"/>
              </a:rPr>
              <a:t/>
            </a:r>
            <a:br>
              <a:rPr lang="pl-PL" dirty="0" smtClean="0">
                <a:latin typeface="Palatino Linotype" panose="02040502050505030304" pitchFamily="18" charset="0"/>
              </a:rPr>
            </a:br>
            <a:r>
              <a:rPr lang="en-US" dirty="0" smtClean="0">
                <a:latin typeface="Palatino Linotype" panose="02040502050505030304" pitchFamily="18" charset="0"/>
              </a:rPr>
              <a:t>11/12 </a:t>
            </a:r>
            <a:r>
              <a:rPr lang="en-US" dirty="0" err="1">
                <a:latin typeface="Palatino Linotype" panose="02040502050505030304" pitchFamily="18" charset="0"/>
              </a:rPr>
              <a:t>Narutowicza</a:t>
            </a:r>
            <a:r>
              <a:rPr lang="en-US" dirty="0">
                <a:latin typeface="Palatino Linotype" panose="02040502050505030304" pitchFamily="18" charset="0"/>
              </a:rPr>
              <a:t> Street, 80-233 </a:t>
            </a:r>
            <a:r>
              <a:rPr lang="en-US" dirty="0" err="1">
                <a:latin typeface="Palatino Linotype" panose="02040502050505030304" pitchFamily="18" charset="0"/>
              </a:rPr>
              <a:t>Gdańsk</a:t>
            </a:r>
            <a:r>
              <a:rPr lang="en-US" dirty="0">
                <a:latin typeface="Palatino Linotype" panose="02040502050505030304" pitchFamily="18" charset="0"/>
              </a:rPr>
              <a:t>, Poland</a:t>
            </a:r>
            <a:r>
              <a:rPr lang="en-US" dirty="0" smtClean="0">
                <a:latin typeface="Palatino Linotype" panose="02040502050505030304" pitchFamily="18" charset="0"/>
              </a:rPr>
              <a:t>. </a:t>
            </a:r>
            <a:endParaRPr lang="fr-FR" dirty="0" smtClean="0">
              <a:latin typeface="Palatino Linotype" panose="02040502050505030304" pitchFamily="18" charset="0"/>
            </a:endParaRPr>
          </a:p>
          <a:p>
            <a:endParaRPr lang="fr-FR" dirty="0" smtClean="0">
              <a:latin typeface="Palatino Linotype" panose="02040502050505030304" pitchFamily="18" charset="0"/>
            </a:endParaRPr>
          </a:p>
          <a:p>
            <a:r>
              <a:rPr lang="en-US" sz="1400" b="1" dirty="0" smtClean="0">
                <a:latin typeface="Palatino Linotype" panose="02040502050505030304" pitchFamily="18" charset="0"/>
              </a:rPr>
              <a:t>*</a:t>
            </a:r>
            <a:r>
              <a:rPr lang="en-US" sz="1400" dirty="0" smtClean="0">
                <a:latin typeface="Palatino Linotype" panose="02040502050505030304" pitchFamily="18" charset="0"/>
              </a:rPr>
              <a:t> </a:t>
            </a:r>
            <a:r>
              <a:rPr lang="en-US" sz="1400" dirty="0">
                <a:latin typeface="Palatino Linotype" panose="02040502050505030304" pitchFamily="18" charset="0"/>
              </a:rPr>
              <a:t>Corresponding author: anna.sekowska94@gmail.com</a:t>
            </a:r>
            <a:endParaRPr lang="fr-FR" sz="1400" dirty="0">
              <a:latin typeface="Palatino Linotype" panose="02040502050505030304" pitchFamily="18" charset="0"/>
            </a:endParaRPr>
          </a:p>
        </p:txBody>
      </p:sp>
      <p:pic>
        <p:nvPicPr>
          <p:cNvPr id="8" name="Dźwięk 7">
            <a:hlinkClick r:id="" action="ppaction://media"/>
          </p:cNvPr>
          <p:cNvPicPr>
            <a:picLocks noChangeAspect="1"/>
          </p:cNvPicPr>
          <p:nvPr>
            <a:audioFile r:link="rId1"/>
            <p:extLst>
              <p:ext uri="{DAA4B4D4-6D71-4841-9C94-3DE7FCFB9230}">
                <p14:media xmlns:p14="http://schemas.microsoft.com/office/powerpoint/2010/main" r:embed="rId2">
                  <p14:trim st="1192" end="386.7755"/>
                </p14:media>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45136298"/>
      </p:ext>
    </p:extLst>
  </p:cSld>
  <p:clrMapOvr>
    <a:masterClrMapping/>
  </p:clrMapOvr>
  <mc:AlternateContent xmlns:mc="http://schemas.openxmlformats.org/markup-compatibility/2006">
    <mc:Choice xmlns:p14="http://schemas.microsoft.com/office/powerpoint/2010/main" Requires="p14">
      <p:transition spd="slow" p14:dur="2000" advTm="17596"/>
    </mc:Choice>
    <mc:Fallback>
      <p:transition spd="slow" advTm="1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7924800" cy="6186309"/>
          </a:xfrm>
          <a:prstGeom prst="rect">
            <a:avLst/>
          </a:prstGeom>
          <a:noFill/>
        </p:spPr>
        <p:txBody>
          <a:bodyPr wrap="square" rtlCol="0">
            <a:spAutoFit/>
          </a:bodyPr>
          <a:lstStyle/>
          <a:p>
            <a:pPr algn="just"/>
            <a:r>
              <a:rPr lang="fr-FR" b="1" dirty="0" smtClean="0">
                <a:latin typeface="Palatino Linotype" panose="02040502050505030304" pitchFamily="18" charset="0"/>
              </a:rPr>
              <a:t>Abstract:</a:t>
            </a:r>
            <a:endParaRPr lang="pl-PL" b="1" dirty="0" smtClean="0">
              <a:latin typeface="Palatino Linotype" panose="02040502050505030304" pitchFamily="18" charset="0"/>
            </a:endParaRPr>
          </a:p>
          <a:p>
            <a:pPr algn="just"/>
            <a:r>
              <a:rPr lang="en-US" dirty="0" smtClean="0">
                <a:latin typeface="Palatino Linotype" panose="02040502050505030304" pitchFamily="18" charset="0"/>
              </a:rPr>
              <a:t>Tissues </a:t>
            </a:r>
            <a:r>
              <a:rPr lang="en-US" dirty="0">
                <a:latin typeface="Palatino Linotype" panose="02040502050505030304" pitchFamily="18" charset="0"/>
              </a:rPr>
              <a:t>affected by neoplastic lesions differ from healthy tissues in </a:t>
            </a:r>
            <a:r>
              <a:rPr lang="en-US" dirty="0" smtClean="0">
                <a:latin typeface="Palatino Linotype" panose="02040502050505030304" pitchFamily="18" charset="0"/>
              </a:rPr>
              <a:t>terms</a:t>
            </a:r>
            <a:r>
              <a:rPr lang="pl-PL" dirty="0" smtClean="0">
                <a:latin typeface="Palatino Linotype" panose="02040502050505030304" pitchFamily="18" charset="0"/>
              </a:rPr>
              <a:t/>
            </a:r>
            <a:br>
              <a:rPr lang="pl-PL" dirty="0" smtClean="0">
                <a:latin typeface="Palatino Linotype" panose="02040502050505030304" pitchFamily="18" charset="0"/>
              </a:rPr>
            </a:br>
            <a:r>
              <a:rPr lang="en-US" dirty="0" smtClean="0">
                <a:latin typeface="Palatino Linotype" panose="02040502050505030304" pitchFamily="18" charset="0"/>
              </a:rPr>
              <a:t>of</a:t>
            </a:r>
            <a:r>
              <a:rPr lang="pl-PL" dirty="0" smtClean="0">
                <a:latin typeface="Palatino Linotype" panose="02040502050505030304" pitchFamily="18" charset="0"/>
              </a:rPr>
              <a:t> </a:t>
            </a:r>
            <a:r>
              <a:rPr lang="en-US" dirty="0" smtClean="0">
                <a:latin typeface="Palatino Linotype" panose="02040502050505030304" pitchFamily="18" charset="0"/>
              </a:rPr>
              <a:t>functionality </a:t>
            </a:r>
            <a:r>
              <a:rPr lang="en-US" dirty="0">
                <a:latin typeface="Palatino Linotype" panose="02040502050505030304" pitchFamily="18" charset="0"/>
              </a:rPr>
              <a:t>and anatomy. These changes affect light </a:t>
            </a:r>
            <a:r>
              <a:rPr lang="en-US" dirty="0" smtClean="0">
                <a:latin typeface="Palatino Linotype" panose="02040502050505030304" pitchFamily="18" charset="0"/>
              </a:rPr>
              <a:t>propagation</a:t>
            </a:r>
            <a:r>
              <a:rPr lang="pl-PL" dirty="0" smtClean="0">
                <a:latin typeface="Palatino Linotype" panose="02040502050505030304" pitchFamily="18" charset="0"/>
              </a:rPr>
              <a:t/>
            </a:r>
            <a:br>
              <a:rPr lang="pl-PL" dirty="0" smtClean="0">
                <a:latin typeface="Palatino Linotype" panose="02040502050505030304" pitchFamily="18" charset="0"/>
              </a:rPr>
            </a:br>
            <a:r>
              <a:rPr lang="en-US" dirty="0" smtClean="0">
                <a:latin typeface="Palatino Linotype" panose="02040502050505030304" pitchFamily="18" charset="0"/>
              </a:rPr>
              <a:t>in </a:t>
            </a:r>
            <a:r>
              <a:rPr lang="en-US" dirty="0">
                <a:latin typeface="Palatino Linotype" panose="02040502050505030304" pitchFamily="18" charset="0"/>
              </a:rPr>
              <a:t>tissue, therefore modifying the refractive index, as well as </a:t>
            </a:r>
            <a:r>
              <a:rPr lang="en-US" dirty="0" smtClean="0">
                <a:latin typeface="Palatino Linotype" panose="02040502050505030304" pitchFamily="18" charset="0"/>
              </a:rPr>
              <a:t>scattering</a:t>
            </a:r>
            <a:r>
              <a:rPr lang="pl-PL" dirty="0" smtClean="0">
                <a:latin typeface="Palatino Linotype" panose="02040502050505030304" pitchFamily="18" charset="0"/>
              </a:rPr>
              <a:t/>
            </a:r>
            <a:br>
              <a:rPr lang="pl-PL" dirty="0" smtClean="0">
                <a:latin typeface="Palatino Linotype" panose="02040502050505030304" pitchFamily="18" charset="0"/>
              </a:rPr>
            </a:br>
            <a:r>
              <a:rPr lang="en-US" dirty="0" smtClean="0">
                <a:latin typeface="Palatino Linotype" panose="02040502050505030304" pitchFamily="18" charset="0"/>
              </a:rPr>
              <a:t>and </a:t>
            </a:r>
            <a:r>
              <a:rPr lang="en-US" dirty="0">
                <a:latin typeface="Palatino Linotype" panose="02040502050505030304" pitchFamily="18" charset="0"/>
              </a:rPr>
              <a:t>absorption coefficients. The primary purpose of the research </a:t>
            </a:r>
            <a:r>
              <a:rPr lang="en-US" dirty="0" smtClean="0">
                <a:latin typeface="Palatino Linotype" panose="02040502050505030304" pitchFamily="18" charset="0"/>
              </a:rPr>
              <a:t>was</a:t>
            </a:r>
            <a:r>
              <a:rPr lang="pl-PL" dirty="0" smtClean="0">
                <a:latin typeface="Palatino Linotype" panose="02040502050505030304" pitchFamily="18" charset="0"/>
              </a:rPr>
              <a:t/>
            </a:r>
            <a:br>
              <a:rPr lang="pl-PL" dirty="0" smtClean="0">
                <a:latin typeface="Palatino Linotype" panose="02040502050505030304" pitchFamily="18" charset="0"/>
              </a:rPr>
            </a:br>
            <a:r>
              <a:rPr lang="en-US" dirty="0" smtClean="0">
                <a:latin typeface="Palatino Linotype" panose="02040502050505030304" pitchFamily="18" charset="0"/>
              </a:rPr>
              <a:t>to create</a:t>
            </a:r>
            <a:r>
              <a:rPr lang="pl-PL" dirty="0" smtClean="0">
                <a:latin typeface="Palatino Linotype" panose="02040502050505030304" pitchFamily="18" charset="0"/>
              </a:rPr>
              <a:t> </a:t>
            </a:r>
            <a:r>
              <a:rPr lang="en-US" dirty="0" smtClean="0">
                <a:latin typeface="Palatino Linotype" panose="02040502050505030304" pitchFamily="18" charset="0"/>
              </a:rPr>
              <a:t>a </a:t>
            </a:r>
            <a:r>
              <a:rPr lang="en-US" dirty="0">
                <a:latin typeface="Palatino Linotype" panose="02040502050505030304" pitchFamily="18" charset="0"/>
              </a:rPr>
              <a:t>system to detect local changes in the refractive index using a fiber optic sensor. A prototype of a </a:t>
            </a:r>
            <a:r>
              <a:rPr lang="en-US" dirty="0" err="1">
                <a:latin typeface="Palatino Linotype" panose="02040502050505030304" pitchFamily="18" charset="0"/>
              </a:rPr>
              <a:t>micromachine</a:t>
            </a:r>
            <a:r>
              <a:rPr lang="en-US" dirty="0">
                <a:latin typeface="Palatino Linotype" panose="02040502050505030304" pitchFamily="18" charset="0"/>
              </a:rPr>
              <a:t> for biomedical applications has </a:t>
            </a:r>
            <a:r>
              <a:rPr lang="en-US" dirty="0" smtClean="0">
                <a:latin typeface="Palatino Linotype" panose="02040502050505030304" pitchFamily="18" charset="0"/>
              </a:rPr>
              <a:t>been</a:t>
            </a:r>
            <a:r>
              <a:rPr lang="pl-PL" dirty="0" smtClean="0">
                <a:latin typeface="Palatino Linotype" panose="02040502050505030304" pitchFamily="18" charset="0"/>
              </a:rPr>
              <a:t> </a:t>
            </a:r>
            <a:r>
              <a:rPr lang="en-US" dirty="0" smtClean="0">
                <a:latin typeface="Palatino Linotype" panose="02040502050505030304" pitchFamily="18" charset="0"/>
              </a:rPr>
              <a:t>developed</a:t>
            </a:r>
            <a:r>
              <a:rPr lang="en-US" dirty="0">
                <a:latin typeface="Palatino Linotype" panose="02040502050505030304" pitchFamily="18" charset="0"/>
              </a:rPr>
              <a:t>. The measurements were performed using the low-coherence interferometry method, i.e. a measurement technique </a:t>
            </a:r>
            <a:r>
              <a:rPr lang="en-US" dirty="0" smtClean="0">
                <a:latin typeface="Palatino Linotype" panose="02040502050505030304" pitchFamily="18" charset="0"/>
              </a:rPr>
              <a:t>based</a:t>
            </a:r>
            <a:r>
              <a:rPr lang="pl-PL" dirty="0" smtClean="0">
                <a:latin typeface="Palatino Linotype" panose="02040502050505030304" pitchFamily="18" charset="0"/>
              </a:rPr>
              <a:t/>
            </a:r>
            <a:br>
              <a:rPr lang="pl-PL" dirty="0" smtClean="0">
                <a:latin typeface="Palatino Linotype" panose="02040502050505030304" pitchFamily="18" charset="0"/>
              </a:rPr>
            </a:br>
            <a:r>
              <a:rPr lang="en-US" dirty="0" smtClean="0">
                <a:latin typeface="Palatino Linotype" panose="02040502050505030304" pitchFamily="18" charset="0"/>
              </a:rPr>
              <a:t>on </a:t>
            </a:r>
            <a:r>
              <a:rPr lang="en-US" dirty="0">
                <a:latin typeface="Palatino Linotype" panose="02040502050505030304" pitchFamily="18" charset="0"/>
              </a:rPr>
              <a:t>the phenomenon of interference of light waves from a broadband light source. The constructed optical system uses a light source with a central wavelength of 1550 nm, a spectrum </a:t>
            </a:r>
            <a:r>
              <a:rPr lang="en-US" dirty="0" err="1">
                <a:latin typeface="Palatino Linotype" panose="02040502050505030304" pitchFamily="18" charset="0"/>
              </a:rPr>
              <a:t>analyser</a:t>
            </a:r>
            <a:r>
              <a:rPr lang="en-US" dirty="0">
                <a:latin typeface="Palatino Linotype" panose="02040502050505030304" pitchFamily="18" charset="0"/>
              </a:rPr>
              <a:t>, a fiber optic sensor operating on the basis of a </a:t>
            </a:r>
            <a:r>
              <a:rPr lang="en-US" dirty="0" err="1">
                <a:latin typeface="Palatino Linotype" panose="02040502050505030304" pitchFamily="18" charset="0"/>
              </a:rPr>
              <a:t>Fabry-Pérot</a:t>
            </a:r>
            <a:r>
              <a:rPr lang="en-US" dirty="0">
                <a:latin typeface="Palatino Linotype" panose="02040502050505030304" pitchFamily="18" charset="0"/>
              </a:rPr>
              <a:t> interferometer and a silver mirror acting </a:t>
            </a:r>
            <a:r>
              <a:rPr lang="en-US" dirty="0" smtClean="0">
                <a:latin typeface="Palatino Linotype" panose="02040502050505030304" pitchFamily="18" charset="0"/>
              </a:rPr>
              <a:t>as</a:t>
            </a:r>
            <a:r>
              <a:rPr lang="pl-PL" dirty="0" smtClean="0">
                <a:latin typeface="Palatino Linotype" panose="02040502050505030304" pitchFamily="18" charset="0"/>
              </a:rPr>
              <a:t/>
            </a:r>
            <a:br>
              <a:rPr lang="pl-PL" dirty="0" smtClean="0">
                <a:latin typeface="Palatino Linotype" panose="02040502050505030304" pitchFamily="18" charset="0"/>
              </a:rPr>
            </a:br>
            <a:r>
              <a:rPr lang="en-US" dirty="0" smtClean="0">
                <a:latin typeface="Palatino Linotype" panose="02040502050505030304" pitchFamily="18" charset="0"/>
              </a:rPr>
              <a:t>a </a:t>
            </a:r>
            <a:r>
              <a:rPr lang="en-US" dirty="0">
                <a:latin typeface="Palatino Linotype" panose="02040502050505030304" pitchFamily="18" charset="0"/>
              </a:rPr>
              <a:t>reflective layer. Measurements of the interference spectrum of reference oils, used for calibration due to the high stability of their </a:t>
            </a:r>
            <a:r>
              <a:rPr lang="en-US" dirty="0" smtClean="0">
                <a:latin typeface="Palatino Linotype" panose="02040502050505030304" pitchFamily="18" charset="0"/>
              </a:rPr>
              <a:t>parameters,</a:t>
            </a:r>
            <a:r>
              <a:rPr lang="pl-PL" dirty="0" smtClean="0">
                <a:latin typeface="Palatino Linotype" panose="02040502050505030304" pitchFamily="18" charset="0"/>
              </a:rPr>
              <a:t/>
            </a:r>
            <a:br>
              <a:rPr lang="pl-PL" dirty="0" smtClean="0">
                <a:latin typeface="Palatino Linotype" panose="02040502050505030304" pitchFamily="18" charset="0"/>
              </a:rPr>
            </a:br>
            <a:r>
              <a:rPr lang="en-US" dirty="0" smtClean="0">
                <a:latin typeface="Palatino Linotype" panose="02040502050505030304" pitchFamily="18" charset="0"/>
              </a:rPr>
              <a:t>were performed.</a:t>
            </a:r>
            <a:r>
              <a:rPr lang="pl-PL" dirty="0" smtClean="0">
                <a:latin typeface="Palatino Linotype" panose="02040502050505030304" pitchFamily="18" charset="0"/>
              </a:rPr>
              <a:t> </a:t>
            </a:r>
            <a:r>
              <a:rPr lang="en-US" dirty="0" smtClean="0">
                <a:latin typeface="Palatino Linotype" panose="02040502050505030304" pitchFamily="18" charset="0"/>
              </a:rPr>
              <a:t>It </a:t>
            </a:r>
            <a:r>
              <a:rPr lang="en-US" dirty="0">
                <a:latin typeface="Palatino Linotype" panose="02040502050505030304" pitchFamily="18" charset="0"/>
              </a:rPr>
              <a:t>has been shown that the developed fiber optic </a:t>
            </a:r>
            <a:r>
              <a:rPr lang="en-US" dirty="0" smtClean="0">
                <a:latin typeface="Palatino Linotype" panose="02040502050505030304" pitchFamily="18" charset="0"/>
              </a:rPr>
              <a:t>sensor</a:t>
            </a:r>
            <a:r>
              <a:rPr lang="pl-PL" dirty="0" smtClean="0">
                <a:latin typeface="Palatino Linotype" panose="02040502050505030304" pitchFamily="18" charset="0"/>
              </a:rPr>
              <a:t/>
            </a:r>
            <a:br>
              <a:rPr lang="pl-PL" dirty="0" smtClean="0">
                <a:latin typeface="Palatino Linotype" panose="02040502050505030304" pitchFamily="18" charset="0"/>
              </a:rPr>
            </a:br>
            <a:r>
              <a:rPr lang="en-US" dirty="0" smtClean="0">
                <a:latin typeface="Palatino Linotype" panose="02040502050505030304" pitchFamily="18" charset="0"/>
              </a:rPr>
              <a:t>is </a:t>
            </a:r>
            <a:r>
              <a:rPr lang="en-US" dirty="0">
                <a:latin typeface="Palatino Linotype" panose="02040502050505030304" pitchFamily="18" charset="0"/>
              </a:rPr>
              <a:t>able to detect changes in the refractive index based on the shift </a:t>
            </a:r>
            <a:r>
              <a:rPr lang="en-US" dirty="0" smtClean="0">
                <a:latin typeface="Palatino Linotype" panose="02040502050505030304" pitchFamily="18" charset="0"/>
              </a:rPr>
              <a:t>in</a:t>
            </a:r>
            <a:r>
              <a:rPr lang="pl-PL" dirty="0" smtClean="0">
                <a:latin typeface="Palatino Linotype" panose="02040502050505030304" pitchFamily="18" charset="0"/>
              </a:rPr>
              <a:t/>
            </a:r>
            <a:br>
              <a:rPr lang="pl-PL" dirty="0" smtClean="0">
                <a:latin typeface="Palatino Linotype" panose="02040502050505030304" pitchFamily="18" charset="0"/>
              </a:rPr>
            </a:br>
            <a:r>
              <a:rPr lang="en-US" dirty="0" smtClean="0">
                <a:latin typeface="Palatino Linotype" panose="02040502050505030304" pitchFamily="18" charset="0"/>
              </a:rPr>
              <a:t>the </a:t>
            </a:r>
            <a:r>
              <a:rPr lang="en-US" dirty="0">
                <a:latin typeface="Palatino Linotype" panose="02040502050505030304" pitchFamily="18" charset="0"/>
              </a:rPr>
              <a:t>position of the central peak in the interference spectrum. It is also sensitive to </a:t>
            </a:r>
            <a:r>
              <a:rPr lang="en-US" dirty="0" smtClean="0">
                <a:latin typeface="Palatino Linotype" panose="02040502050505030304" pitchFamily="18" charset="0"/>
              </a:rPr>
              <a:t>changes</a:t>
            </a:r>
            <a:r>
              <a:rPr lang="pl-PL" dirty="0" smtClean="0">
                <a:latin typeface="Palatino Linotype" panose="02040502050505030304" pitchFamily="18" charset="0"/>
              </a:rPr>
              <a:t> </a:t>
            </a:r>
            <a:r>
              <a:rPr lang="en-US" dirty="0" smtClean="0">
                <a:latin typeface="Palatino Linotype" panose="02040502050505030304" pitchFamily="18" charset="0"/>
              </a:rPr>
              <a:t>of </a:t>
            </a:r>
            <a:r>
              <a:rPr lang="en-US" dirty="0">
                <a:latin typeface="Palatino Linotype" panose="02040502050505030304" pitchFamily="18" charset="0"/>
              </a:rPr>
              <a:t>the absorption coefficient.</a:t>
            </a:r>
            <a:endParaRPr lang="fr-FR" dirty="0" smtClean="0">
              <a:latin typeface="Palatino Linotype" panose="02040502050505030304" pitchFamily="18" charset="0"/>
            </a:endParaRPr>
          </a:p>
          <a:p>
            <a:endParaRPr lang="en-US" dirty="0">
              <a:latin typeface="Palatino Linotype" panose="02040502050505030304" pitchFamily="18" charset="0"/>
            </a:endParaRPr>
          </a:p>
          <a:p>
            <a:r>
              <a:rPr lang="fr-FR" b="1" dirty="0">
                <a:latin typeface="Palatino Linotype" panose="02040502050505030304" pitchFamily="18" charset="0"/>
              </a:rPr>
              <a:t>Keywords: </a:t>
            </a:r>
            <a:r>
              <a:rPr lang="pl-PL" dirty="0" err="1" smtClean="0">
                <a:latin typeface="Palatino Linotype" panose="02040502050505030304" pitchFamily="18" charset="0"/>
              </a:rPr>
              <a:t>fiber</a:t>
            </a:r>
            <a:r>
              <a:rPr lang="en-US" dirty="0" smtClean="0">
                <a:latin typeface="Palatino Linotype" panose="02040502050505030304" pitchFamily="18" charset="0"/>
              </a:rPr>
              <a:t> </a:t>
            </a:r>
            <a:r>
              <a:rPr lang="en-US" dirty="0">
                <a:latin typeface="Palatino Linotype" panose="02040502050505030304" pitchFamily="18" charset="0"/>
              </a:rPr>
              <a:t>optic sensors; </a:t>
            </a:r>
            <a:r>
              <a:rPr lang="en-US" dirty="0" err="1">
                <a:latin typeface="Palatino Linotype" panose="02040502050505030304" pitchFamily="18" charset="0"/>
              </a:rPr>
              <a:t>Fabry-Pérot</a:t>
            </a:r>
            <a:r>
              <a:rPr lang="en-US" dirty="0">
                <a:latin typeface="Palatino Linotype" panose="02040502050505030304" pitchFamily="18" charset="0"/>
              </a:rPr>
              <a:t> </a:t>
            </a:r>
            <a:r>
              <a:rPr lang="en-US" dirty="0" smtClean="0">
                <a:latin typeface="Palatino Linotype" panose="02040502050505030304" pitchFamily="18" charset="0"/>
              </a:rPr>
              <a:t>interferometer;</a:t>
            </a:r>
            <a:r>
              <a:rPr lang="pl-PL" dirty="0" smtClean="0">
                <a:latin typeface="Palatino Linotype" panose="02040502050505030304" pitchFamily="18" charset="0"/>
              </a:rPr>
              <a:t/>
            </a:r>
            <a:br>
              <a:rPr lang="pl-PL" dirty="0" smtClean="0">
                <a:latin typeface="Palatino Linotype" panose="02040502050505030304" pitchFamily="18" charset="0"/>
              </a:rPr>
            </a:br>
            <a:r>
              <a:rPr lang="pl-PL" dirty="0" smtClean="0">
                <a:latin typeface="Palatino Linotype" panose="02040502050505030304" pitchFamily="18" charset="0"/>
              </a:rPr>
              <a:t>	     </a:t>
            </a:r>
            <a:r>
              <a:rPr lang="en-US" dirty="0" smtClean="0">
                <a:latin typeface="Palatino Linotype" panose="02040502050505030304" pitchFamily="18" charset="0"/>
              </a:rPr>
              <a:t>refractive </a:t>
            </a:r>
            <a:r>
              <a:rPr lang="en-US" dirty="0">
                <a:latin typeface="Palatino Linotype" panose="02040502050505030304" pitchFamily="18" charset="0"/>
              </a:rPr>
              <a:t>index; neoplastic lesions</a:t>
            </a:r>
            <a:endParaRPr lang="fr-FR"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3</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10" name="Dźwięk 9">
            <a:hlinkClick r:id="" action="ppaction://media"/>
          </p:cNvPr>
          <p:cNvPicPr>
            <a:picLocks noChangeAspect="1"/>
          </p:cNvPicPr>
          <p:nvPr>
            <a:audioFile r:link="rId1"/>
            <p:extLst>
              <p:ext uri="{DAA4B4D4-6D71-4841-9C94-3DE7FCFB9230}">
                <p14:media xmlns:p14="http://schemas.microsoft.com/office/powerpoint/2010/main" r:embed="rId2">
                  <p14:trim st="634" end="287.7369"/>
                </p14:media>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35399756"/>
      </p:ext>
    </p:extLst>
  </p:cSld>
  <p:clrMapOvr>
    <a:masterClrMapping/>
  </p:clrMapOvr>
  <mc:AlternateContent xmlns:mc="http://schemas.openxmlformats.org/markup-compatibility/2006">
    <mc:Choice xmlns:p14="http://schemas.microsoft.com/office/powerpoint/2010/main" Requires="p14">
      <p:transition spd="slow" p14:dur="2000" advTm="7267"/>
    </mc:Choice>
    <mc:Fallback>
      <p:transition spd="slow" advTm="7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pl-PL" sz="2400" b="1" dirty="0" err="1" smtClean="0">
                <a:latin typeface="Palatino Linotype" panose="02040502050505030304" pitchFamily="18" charset="0"/>
              </a:rPr>
              <a:t>Introduction</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4</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8" name="Symbol zastępczy zawartości 5"/>
          <p:cNvSpPr>
            <a:spLocks noGrp="1"/>
          </p:cNvSpPr>
          <p:nvPr>
            <p:ph sz="half" idx="1"/>
          </p:nvPr>
        </p:nvSpPr>
        <p:spPr>
          <a:xfrm>
            <a:off x="628650" y="1825625"/>
            <a:ext cx="7886700" cy="4351338"/>
          </a:xfrm>
        </p:spPr>
        <p:txBody>
          <a:bodyPr>
            <a:normAutofit/>
          </a:bodyPr>
          <a:lstStyle/>
          <a:p>
            <a:pPr>
              <a:spcBef>
                <a:spcPts val="1200"/>
              </a:spcBef>
            </a:pPr>
            <a:r>
              <a:rPr lang="pl-PL" sz="1800" dirty="0" err="1" smtClean="0">
                <a:latin typeface="Palatino Linotype" panose="02040502050505030304" pitchFamily="18" charset="0"/>
              </a:rPr>
              <a:t>functional</a:t>
            </a:r>
            <a:r>
              <a:rPr lang="pl-PL" sz="1800" dirty="0" smtClean="0">
                <a:latin typeface="Palatino Linotype" panose="02040502050505030304" pitchFamily="18" charset="0"/>
              </a:rPr>
              <a:t> and </a:t>
            </a:r>
            <a:r>
              <a:rPr lang="pl-PL" sz="1800" dirty="0" err="1" smtClean="0">
                <a:latin typeface="Palatino Linotype" panose="02040502050505030304" pitchFamily="18" charset="0"/>
              </a:rPr>
              <a:t>anatomical</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differences</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between</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normal</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tissue</a:t>
            </a:r>
            <a:r>
              <a:rPr lang="pl-PL" sz="1800" dirty="0" smtClean="0">
                <a:latin typeface="Palatino Linotype" panose="02040502050505030304" pitchFamily="18" charset="0"/>
              </a:rPr>
              <a:t> and </a:t>
            </a:r>
            <a:r>
              <a:rPr lang="en-US" sz="1800" dirty="0">
                <a:latin typeface="Palatino Linotype" panose="02040502050505030304" pitchFamily="18" charset="0"/>
              </a:rPr>
              <a:t>neoplastic </a:t>
            </a:r>
            <a:r>
              <a:rPr lang="en-US" sz="1800" dirty="0" smtClean="0">
                <a:latin typeface="Palatino Linotype" panose="02040502050505030304" pitchFamily="18" charset="0"/>
              </a:rPr>
              <a:t>lesions</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affect</a:t>
            </a:r>
            <a:r>
              <a:rPr lang="pl-PL" sz="1800" dirty="0" smtClean="0">
                <a:latin typeface="Palatino Linotype" panose="02040502050505030304" pitchFamily="18" charset="0"/>
              </a:rPr>
              <a:t> the </a:t>
            </a:r>
            <a:r>
              <a:rPr lang="pl-PL" sz="1800" dirty="0" err="1" smtClean="0">
                <a:latin typeface="Palatino Linotype" panose="02040502050505030304" pitchFamily="18" charset="0"/>
              </a:rPr>
              <a:t>light</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propagation</a:t>
            </a:r>
            <a:r>
              <a:rPr lang="pl-PL" sz="1800" dirty="0" smtClean="0">
                <a:latin typeface="Palatino Linotype" panose="02040502050505030304" pitchFamily="18" charset="0"/>
              </a:rPr>
              <a:t> in </a:t>
            </a:r>
            <a:r>
              <a:rPr lang="pl-PL" sz="1800" dirty="0" err="1" smtClean="0">
                <a:latin typeface="Palatino Linotype" panose="02040502050505030304" pitchFamily="18" charset="0"/>
              </a:rPr>
              <a:t>tissue</a:t>
            </a:r>
            <a:endParaRPr lang="pl-PL" sz="1800" dirty="0" smtClean="0">
              <a:latin typeface="Palatino Linotype" panose="02040502050505030304" pitchFamily="18" charset="0"/>
            </a:endParaRPr>
          </a:p>
          <a:p>
            <a:pPr>
              <a:spcBef>
                <a:spcPts val="1200"/>
              </a:spcBef>
            </a:pPr>
            <a:r>
              <a:rPr lang="pl-PL" sz="1800" dirty="0" err="1" smtClean="0">
                <a:latin typeface="Palatino Linotype" panose="02040502050505030304" pitchFamily="18" charset="0"/>
              </a:rPr>
              <a:t>significant</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changes</a:t>
            </a:r>
            <a:r>
              <a:rPr lang="pl-PL" sz="1800" dirty="0" smtClean="0">
                <a:latin typeface="Palatino Linotype" panose="02040502050505030304" pitchFamily="18" charset="0"/>
              </a:rPr>
              <a:t> of </a:t>
            </a:r>
            <a:r>
              <a:rPr lang="en-US" sz="1800" dirty="0">
                <a:latin typeface="Palatino Linotype" panose="02040502050505030304" pitchFamily="18" charset="0"/>
              </a:rPr>
              <a:t>refractive index, </a:t>
            </a:r>
            <a:r>
              <a:rPr lang="en-US" sz="1800" dirty="0" smtClean="0">
                <a:latin typeface="Palatino Linotype" panose="02040502050505030304" pitchFamily="18" charset="0"/>
              </a:rPr>
              <a:t>scattering</a:t>
            </a:r>
            <a:r>
              <a:rPr lang="pl-PL" sz="1800" dirty="0" smtClean="0">
                <a:latin typeface="Palatino Linotype" panose="02040502050505030304" pitchFamily="18" charset="0"/>
              </a:rPr>
              <a:t> </a:t>
            </a:r>
            <a:r>
              <a:rPr lang="en-US" sz="1800" dirty="0" smtClean="0">
                <a:latin typeface="Palatino Linotype" panose="02040502050505030304" pitchFamily="18" charset="0"/>
              </a:rPr>
              <a:t>and </a:t>
            </a:r>
            <a:r>
              <a:rPr lang="en-US" sz="1800" dirty="0">
                <a:latin typeface="Palatino Linotype" panose="02040502050505030304" pitchFamily="18" charset="0"/>
              </a:rPr>
              <a:t>absorption </a:t>
            </a:r>
            <a:r>
              <a:rPr lang="en-US" sz="1800" dirty="0" smtClean="0">
                <a:latin typeface="Palatino Linotype" panose="02040502050505030304" pitchFamily="18" charset="0"/>
              </a:rPr>
              <a:t>coefficients</a:t>
            </a:r>
            <a:endParaRPr lang="pl-PL" sz="1800" dirty="0" smtClean="0">
              <a:latin typeface="Palatino Linotype" panose="02040502050505030304" pitchFamily="18" charset="0"/>
            </a:endParaRPr>
          </a:p>
          <a:p>
            <a:endParaRPr lang="pl-PL" sz="1800" dirty="0" smtClean="0">
              <a:latin typeface="Palatino Linotype" panose="02040502050505030304" pitchFamily="18" charset="0"/>
            </a:endParaRPr>
          </a:p>
          <a:p>
            <a:r>
              <a:rPr lang="pl-PL" sz="1800" b="1" dirty="0" err="1" smtClean="0">
                <a:latin typeface="Palatino Linotype" panose="02040502050505030304" pitchFamily="18" charset="0"/>
              </a:rPr>
              <a:t>Thesis</a:t>
            </a:r>
            <a:r>
              <a:rPr lang="pl-PL" sz="1800" dirty="0" smtClean="0">
                <a:latin typeface="Palatino Linotype" panose="02040502050505030304" pitchFamily="18" charset="0"/>
              </a:rPr>
              <a:t>: It </a:t>
            </a:r>
            <a:r>
              <a:rPr lang="pl-PL" sz="1800" dirty="0" err="1" smtClean="0">
                <a:latin typeface="Palatino Linotype" panose="02040502050505030304" pitchFamily="18" charset="0"/>
              </a:rPr>
              <a:t>is</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possible</a:t>
            </a:r>
            <a:r>
              <a:rPr lang="pl-PL" sz="1800" dirty="0" smtClean="0">
                <a:latin typeface="Palatino Linotype" panose="02040502050505030304" pitchFamily="18" charset="0"/>
              </a:rPr>
              <a:t> to </a:t>
            </a:r>
            <a:r>
              <a:rPr lang="pl-PL" sz="1800" dirty="0" err="1" smtClean="0">
                <a:latin typeface="Palatino Linotype" panose="02040502050505030304" pitchFamily="18" charset="0"/>
              </a:rPr>
              <a:t>differentiate</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normal</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tissues</a:t>
            </a:r>
            <a:r>
              <a:rPr lang="pl-PL" sz="1800" dirty="0" smtClean="0">
                <a:latin typeface="Palatino Linotype" panose="02040502050505030304" pitchFamily="18" charset="0"/>
              </a:rPr>
              <a:t> from </a:t>
            </a:r>
            <a:r>
              <a:rPr lang="en-US" sz="1800" dirty="0">
                <a:latin typeface="Palatino Linotype" panose="02040502050505030304" pitchFamily="18" charset="0"/>
              </a:rPr>
              <a:t>neoplastic </a:t>
            </a:r>
            <a:r>
              <a:rPr lang="en-US" sz="1800" dirty="0" smtClean="0">
                <a:latin typeface="Palatino Linotype" panose="02040502050505030304" pitchFamily="18" charset="0"/>
              </a:rPr>
              <a:t>lesions</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based</a:t>
            </a:r>
            <a:r>
              <a:rPr lang="pl-PL" sz="1800" dirty="0" smtClean="0">
                <a:latin typeface="Palatino Linotype" panose="02040502050505030304" pitchFamily="18" charset="0"/>
              </a:rPr>
              <a:t> on the </a:t>
            </a:r>
            <a:r>
              <a:rPr lang="pl-PL" sz="1800" dirty="0" err="1" smtClean="0">
                <a:latin typeface="Palatino Linotype" panose="02040502050505030304" pitchFamily="18" charset="0"/>
              </a:rPr>
              <a:t>changes</a:t>
            </a:r>
            <a:r>
              <a:rPr lang="pl-PL" sz="1800" dirty="0" smtClean="0">
                <a:latin typeface="Palatino Linotype" panose="02040502050505030304" pitchFamily="18" charset="0"/>
              </a:rPr>
              <a:t> in </a:t>
            </a:r>
            <a:r>
              <a:rPr lang="pl-PL" sz="1800" dirty="0" err="1" smtClean="0">
                <a:latin typeface="Palatino Linotype" panose="02040502050505030304" pitchFamily="18" charset="0"/>
              </a:rPr>
              <a:t>interference</a:t>
            </a:r>
            <a:r>
              <a:rPr lang="pl-PL" sz="1800" dirty="0" smtClean="0">
                <a:latin typeface="Palatino Linotype" panose="02040502050505030304" pitchFamily="18" charset="0"/>
              </a:rPr>
              <a:t> spectra.</a:t>
            </a:r>
          </a:p>
          <a:p>
            <a:endParaRPr lang="pl-PL" sz="1800" dirty="0">
              <a:latin typeface="Palatino Linotype" panose="02040502050505030304" pitchFamily="18" charset="0"/>
            </a:endParaRPr>
          </a:p>
          <a:p>
            <a:pPr marL="0" indent="0" algn="just">
              <a:buNone/>
            </a:pPr>
            <a:r>
              <a:rPr lang="pl-PL" sz="1800" dirty="0" smtClean="0">
                <a:latin typeface="Palatino Linotype" panose="02040502050505030304" pitchFamily="18" charset="0"/>
                <a:cs typeface="Arial" panose="020B0604020202020204" pitchFamily="34" charset="0"/>
              </a:rPr>
              <a:t>→ </a:t>
            </a:r>
            <a:r>
              <a:rPr lang="en-US" sz="1800" dirty="0">
                <a:latin typeface="Palatino Linotype" panose="02040502050505030304" pitchFamily="18" charset="0"/>
                <a:cs typeface="Arial" panose="020B0604020202020204" pitchFamily="34" charset="0"/>
              </a:rPr>
              <a:t>We have designed and </a:t>
            </a:r>
            <a:r>
              <a:rPr lang="pl-PL" sz="1800" dirty="0" err="1" smtClean="0">
                <a:latin typeface="Palatino Linotype" panose="02040502050505030304" pitchFamily="18" charset="0"/>
                <a:cs typeface="Arial" panose="020B0604020202020204" pitchFamily="34" charset="0"/>
              </a:rPr>
              <a:t>developed</a:t>
            </a:r>
            <a:r>
              <a:rPr lang="en-US" sz="1800" dirty="0" smtClean="0">
                <a:latin typeface="Palatino Linotype" panose="02040502050505030304" pitchFamily="18" charset="0"/>
                <a:cs typeface="Arial" panose="020B0604020202020204" pitchFamily="34" charset="0"/>
              </a:rPr>
              <a:t> </a:t>
            </a:r>
            <a:r>
              <a:rPr lang="en-US" sz="1800" dirty="0">
                <a:latin typeface="Palatino Linotype" panose="02040502050505030304" pitchFamily="18" charset="0"/>
                <a:cs typeface="Arial" panose="020B0604020202020204" pitchFamily="34" charset="0"/>
              </a:rPr>
              <a:t>a micromechanical system </a:t>
            </a:r>
            <a:r>
              <a:rPr lang="en-US" sz="1800" dirty="0" smtClean="0">
                <a:latin typeface="Palatino Linotype" panose="02040502050505030304" pitchFamily="18" charset="0"/>
                <a:cs typeface="Arial" panose="020B0604020202020204" pitchFamily="34" charset="0"/>
              </a:rPr>
              <a:t>with</a:t>
            </a:r>
            <a:r>
              <a:rPr lang="pl-PL" sz="1800" dirty="0" smtClean="0">
                <a:latin typeface="Palatino Linotype" panose="02040502050505030304" pitchFamily="18" charset="0"/>
                <a:cs typeface="Arial" panose="020B0604020202020204" pitchFamily="34" charset="0"/>
              </a:rPr>
              <a:t/>
            </a:r>
            <a:br>
              <a:rPr lang="pl-PL" sz="1800" dirty="0" smtClean="0">
                <a:latin typeface="Palatino Linotype" panose="02040502050505030304" pitchFamily="18" charset="0"/>
                <a:cs typeface="Arial" panose="020B0604020202020204" pitchFamily="34" charset="0"/>
              </a:rPr>
            </a:br>
            <a:r>
              <a:rPr lang="en-US" sz="1800" dirty="0" smtClean="0">
                <a:latin typeface="Palatino Linotype" panose="02040502050505030304" pitchFamily="18" charset="0"/>
                <a:cs typeface="Arial" panose="020B0604020202020204" pitchFamily="34" charset="0"/>
              </a:rPr>
              <a:t>a </a:t>
            </a:r>
            <a:r>
              <a:rPr lang="en-US" sz="1800" dirty="0">
                <a:latin typeface="Palatino Linotype" panose="02040502050505030304" pitchFamily="18" charset="0"/>
                <a:cs typeface="Arial" panose="020B0604020202020204" pitchFamily="34" charset="0"/>
              </a:rPr>
              <a:t>fiber optic sensor for </a:t>
            </a:r>
            <a:r>
              <a:rPr lang="pl-PL" sz="1800" dirty="0" err="1" smtClean="0">
                <a:latin typeface="Palatino Linotype" panose="02040502050505030304" pitchFamily="18" charset="0"/>
                <a:cs typeface="Arial" panose="020B0604020202020204" pitchFamily="34" charset="0"/>
              </a:rPr>
              <a:t>detectin</a:t>
            </a:r>
            <a:r>
              <a:rPr lang="en-US" sz="1800" dirty="0" smtClean="0">
                <a:latin typeface="Palatino Linotype" panose="02040502050505030304" pitchFamily="18" charset="0"/>
                <a:cs typeface="Arial" panose="020B0604020202020204" pitchFamily="34" charset="0"/>
              </a:rPr>
              <a:t>g </a:t>
            </a:r>
            <a:r>
              <a:rPr lang="en-US" sz="1800" dirty="0">
                <a:latin typeface="Palatino Linotype" panose="02040502050505030304" pitchFamily="18" charset="0"/>
                <a:cs typeface="Arial" panose="020B0604020202020204" pitchFamily="34" charset="0"/>
              </a:rPr>
              <a:t>changes in the refractive </a:t>
            </a:r>
            <a:r>
              <a:rPr lang="en-US" sz="1800" dirty="0" smtClean="0">
                <a:latin typeface="Palatino Linotype" panose="02040502050505030304" pitchFamily="18" charset="0"/>
                <a:cs typeface="Arial" panose="020B0604020202020204" pitchFamily="34" charset="0"/>
              </a:rPr>
              <a:t>index</a:t>
            </a:r>
            <a:r>
              <a:rPr lang="pl-PL" sz="1800" dirty="0" smtClean="0">
                <a:latin typeface="Palatino Linotype" panose="02040502050505030304" pitchFamily="18" charset="0"/>
                <a:cs typeface="Arial" panose="020B0604020202020204" pitchFamily="34" charset="0"/>
              </a:rPr>
              <a:t/>
            </a:r>
            <a:br>
              <a:rPr lang="pl-PL" sz="1800" dirty="0" smtClean="0">
                <a:latin typeface="Palatino Linotype" panose="02040502050505030304" pitchFamily="18" charset="0"/>
                <a:cs typeface="Arial" panose="020B0604020202020204" pitchFamily="34" charset="0"/>
              </a:rPr>
            </a:br>
            <a:r>
              <a:rPr lang="en-US" sz="1800" dirty="0" smtClean="0">
                <a:latin typeface="Palatino Linotype" panose="02040502050505030304" pitchFamily="18" charset="0"/>
                <a:cs typeface="Arial" panose="020B0604020202020204" pitchFamily="34" charset="0"/>
              </a:rPr>
              <a:t>of</a:t>
            </a:r>
            <a:r>
              <a:rPr lang="pl-PL" sz="1800" dirty="0" smtClean="0">
                <a:latin typeface="Palatino Linotype" panose="02040502050505030304" pitchFamily="18" charset="0"/>
                <a:cs typeface="Arial" panose="020B0604020202020204" pitchFamily="34" charset="0"/>
              </a:rPr>
              <a:t> </a:t>
            </a:r>
            <a:r>
              <a:rPr lang="en-US" sz="1800" dirty="0" smtClean="0">
                <a:latin typeface="Palatino Linotype" panose="02040502050505030304" pitchFamily="18" charset="0"/>
                <a:cs typeface="Arial" panose="020B0604020202020204" pitchFamily="34" charset="0"/>
              </a:rPr>
              <a:t>biological </a:t>
            </a:r>
            <a:r>
              <a:rPr lang="en-US" sz="1800" dirty="0">
                <a:latin typeface="Palatino Linotype" panose="02040502050505030304" pitchFamily="18" charset="0"/>
                <a:cs typeface="Arial" panose="020B0604020202020204" pitchFamily="34" charset="0"/>
              </a:rPr>
              <a:t>tissues.</a:t>
            </a:r>
            <a:endParaRPr lang="pl-PL" sz="1800" dirty="0">
              <a:latin typeface="Palatino Linotype" panose="02040502050505030304" pitchFamily="18" charset="0"/>
            </a:endParaRPr>
          </a:p>
        </p:txBody>
      </p:sp>
      <p:pic>
        <p:nvPicPr>
          <p:cNvPr id="13" name="Dźwięk 12">
            <a:hlinkClick r:id="" action="ppaction://media"/>
          </p:cNvPr>
          <p:cNvPicPr>
            <a:picLocks noChangeAspect="1"/>
          </p:cNvPicPr>
          <p:nvPr>
            <a:audioFile r:link="rId1"/>
            <p:extLst>
              <p:ext uri="{DAA4B4D4-6D71-4841-9C94-3DE7FCFB9230}">
                <p14:media xmlns:p14="http://schemas.microsoft.com/office/powerpoint/2010/main" r:embed="rId2">
                  <p14:trim st="657"/>
                </p14:media>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60257985"/>
      </p:ext>
    </p:extLst>
  </p:cSld>
  <p:clrMapOvr>
    <a:masterClrMapping/>
  </p:clrMapOvr>
  <mc:AlternateContent xmlns:mc="http://schemas.openxmlformats.org/markup-compatibility/2006">
    <mc:Choice xmlns:p14="http://schemas.microsoft.com/office/powerpoint/2010/main" Requires="p14">
      <p:transition spd="slow" p14:dur="2000" advTm="38279"/>
    </mc:Choice>
    <mc:Fallback>
      <p:transition spd="slow" advTm="38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5"/>
          <p:cNvGraphicFramePr>
            <a:graphicFrameLocks noGrp="1"/>
          </p:cNvGraphicFramePr>
          <p:nvPr>
            <p:extLst>
              <p:ext uri="{D42A27DB-BD31-4B8C-83A1-F6EECF244321}">
                <p14:modId xmlns:p14="http://schemas.microsoft.com/office/powerpoint/2010/main" val="2625659706"/>
              </p:ext>
            </p:extLst>
          </p:nvPr>
        </p:nvGraphicFramePr>
        <p:xfrm>
          <a:off x="368120" y="4021183"/>
          <a:ext cx="8491842" cy="2148840"/>
        </p:xfrm>
        <a:graphic>
          <a:graphicData uri="http://schemas.openxmlformats.org/drawingml/2006/table">
            <a:tbl>
              <a:tblPr firstRow="1" bandRow="1">
                <a:tableStyleId>{69012ECD-51FC-41F1-AA8D-1B2483CD663E}</a:tableStyleId>
              </a:tblPr>
              <a:tblGrid>
                <a:gridCol w="3451261">
                  <a:extLst>
                    <a:ext uri="{9D8B030D-6E8A-4147-A177-3AD203B41FA5}">
                      <a16:colId xmlns:a16="http://schemas.microsoft.com/office/drawing/2014/main" val="3772512296"/>
                    </a:ext>
                  </a:extLst>
                </a:gridCol>
                <a:gridCol w="2258181">
                  <a:extLst>
                    <a:ext uri="{9D8B030D-6E8A-4147-A177-3AD203B41FA5}">
                      <a16:colId xmlns:a16="http://schemas.microsoft.com/office/drawing/2014/main" val="2726323874"/>
                    </a:ext>
                  </a:extLst>
                </a:gridCol>
                <a:gridCol w="2782400">
                  <a:extLst>
                    <a:ext uri="{9D8B030D-6E8A-4147-A177-3AD203B41FA5}">
                      <a16:colId xmlns:a16="http://schemas.microsoft.com/office/drawing/2014/main" val="3918607994"/>
                    </a:ext>
                  </a:extLst>
                </a:gridCol>
              </a:tblGrid>
              <a:tr h="370840">
                <a:tc>
                  <a:txBody>
                    <a:bodyPr/>
                    <a:lstStyle/>
                    <a:p>
                      <a:pPr algn="l">
                        <a:lnSpc>
                          <a:spcPct val="150000"/>
                        </a:lnSpc>
                      </a:pPr>
                      <a:r>
                        <a:rPr lang="pl-PL" dirty="0" err="1" smtClean="0"/>
                        <a:t>Tissue</a:t>
                      </a:r>
                      <a:endParaRPr lang="pl-PL" dirty="0"/>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l">
                        <a:lnSpc>
                          <a:spcPct val="150000"/>
                        </a:lnSpc>
                      </a:pPr>
                      <a:r>
                        <a:rPr lang="pl-PL" dirty="0" err="1" smtClean="0"/>
                        <a:t>Mean</a:t>
                      </a:r>
                      <a:r>
                        <a:rPr lang="pl-PL" dirty="0" smtClean="0"/>
                        <a:t> real index ± SD</a:t>
                      </a:r>
                      <a:endParaRPr lang="pl-PL" dirty="0"/>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pl-PL" dirty="0" err="1" smtClean="0"/>
                        <a:t>Mean</a:t>
                      </a:r>
                      <a:r>
                        <a:rPr lang="pl-PL" dirty="0" smtClean="0"/>
                        <a:t> </a:t>
                      </a:r>
                      <a:r>
                        <a:rPr lang="pl-PL" dirty="0" err="1" smtClean="0"/>
                        <a:t>imaginary</a:t>
                      </a:r>
                      <a:r>
                        <a:rPr lang="pl-PL" dirty="0" smtClean="0"/>
                        <a:t> index ± SD</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0567093"/>
                  </a:ext>
                </a:extLst>
              </a:tr>
              <a:tr h="370840">
                <a:tc>
                  <a:txBody>
                    <a:bodyPr/>
                    <a:lstStyle/>
                    <a:p>
                      <a:pPr algn="l">
                        <a:lnSpc>
                          <a:spcPct val="100000"/>
                        </a:lnSpc>
                        <a:spcBef>
                          <a:spcPts val="4800"/>
                        </a:spcBef>
                        <a:spcAft>
                          <a:spcPts val="4800"/>
                        </a:spcAft>
                      </a:pPr>
                      <a:r>
                        <a:rPr lang="pl-PL" dirty="0" smtClean="0"/>
                        <a:t>N (</a:t>
                      </a:r>
                      <a:r>
                        <a:rPr lang="pl-PL" sz="1800" kern="1200" dirty="0" err="1" smtClean="0">
                          <a:effectLst/>
                        </a:rPr>
                        <a:t>reference</a:t>
                      </a:r>
                      <a:r>
                        <a:rPr lang="pl-PL" sz="1800" kern="1200" dirty="0" smtClean="0">
                          <a:effectLst/>
                        </a:rPr>
                        <a:t> </a:t>
                      </a:r>
                      <a:r>
                        <a:rPr lang="pl-PL" sz="1800" kern="1200" dirty="0" err="1" smtClean="0">
                          <a:effectLst/>
                        </a:rPr>
                        <a:t>group</a:t>
                      </a:r>
                      <a:r>
                        <a:rPr lang="pl-PL" sz="1800" kern="1200" dirty="0" smtClean="0">
                          <a:effectLst/>
                        </a:rPr>
                        <a:t>,</a:t>
                      </a:r>
                      <a:br>
                        <a:rPr lang="pl-PL" sz="1800" kern="1200" dirty="0" smtClean="0">
                          <a:effectLst/>
                        </a:rPr>
                      </a:br>
                      <a:r>
                        <a:rPr lang="pl-PL" sz="1800" kern="1200" dirty="0" err="1" smtClean="0">
                          <a:effectLst/>
                        </a:rPr>
                        <a:t>healthy</a:t>
                      </a:r>
                      <a:r>
                        <a:rPr lang="pl-PL" sz="1800" kern="1200" dirty="0" smtClean="0">
                          <a:effectLst/>
                        </a:rPr>
                        <a:t> </a:t>
                      </a:r>
                      <a:r>
                        <a:rPr lang="pl-PL" sz="1800" kern="1200" dirty="0" err="1" smtClean="0">
                          <a:effectLst/>
                        </a:rPr>
                        <a:t>liver</a:t>
                      </a:r>
                      <a:r>
                        <a:rPr lang="pl-PL" sz="1800" kern="1200" baseline="0" dirty="0" smtClean="0">
                          <a:effectLst/>
                        </a:rPr>
                        <a:t> </a:t>
                      </a:r>
                      <a:r>
                        <a:rPr lang="pl-PL" sz="1800" kern="1200" baseline="0" dirty="0" err="1" smtClean="0">
                          <a:effectLst/>
                        </a:rPr>
                        <a:t>tissue</a:t>
                      </a:r>
                      <a:r>
                        <a:rPr lang="pl-PL" sz="1800" kern="1200" dirty="0" smtClean="0">
                          <a:effectLst/>
                        </a:rPr>
                        <a:t>)</a:t>
                      </a:r>
                      <a:endParaRPr lang="pl-PL" dirty="0"/>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l">
                        <a:lnSpc>
                          <a:spcPct val="150000"/>
                        </a:lnSpc>
                      </a:pPr>
                      <a:r>
                        <a:rPr lang="pl-PL" dirty="0" smtClean="0"/>
                        <a:t>1.362 ± 0.003</a:t>
                      </a:r>
                      <a:endParaRPr lang="pl-PL" dirty="0"/>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l">
                        <a:lnSpc>
                          <a:spcPct val="150000"/>
                        </a:lnSpc>
                      </a:pPr>
                      <a:r>
                        <a:rPr lang="pl-PL" dirty="0" smtClean="0"/>
                        <a:t>0.0024 ± 0.0009</a:t>
                      </a:r>
                      <a:endParaRPr lang="pl-PL" dirty="0"/>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24581806"/>
                  </a:ext>
                </a:extLst>
              </a:tr>
              <a:tr h="370840">
                <a:tc>
                  <a:txBody>
                    <a:bodyPr/>
                    <a:lstStyle/>
                    <a:p>
                      <a:pPr algn="l">
                        <a:lnSpc>
                          <a:spcPct val="100000"/>
                        </a:lnSpc>
                        <a:spcBef>
                          <a:spcPts val="12000"/>
                        </a:spcBef>
                        <a:spcAft>
                          <a:spcPts val="4800"/>
                        </a:spcAft>
                      </a:pPr>
                      <a:r>
                        <a:rPr lang="pl-PL" dirty="0" smtClean="0"/>
                        <a:t>MET (</a:t>
                      </a:r>
                      <a:r>
                        <a:rPr lang="en-US" sz="1800" kern="1200" dirty="0" smtClean="0">
                          <a:effectLst/>
                        </a:rPr>
                        <a:t>liver metastases</a:t>
                      </a:r>
                      <a:r>
                        <a:rPr lang="pl-PL" sz="1800" kern="1200" dirty="0" smtClean="0">
                          <a:effectLst/>
                        </a:rPr>
                        <a:t>)</a:t>
                      </a:r>
                      <a:endParaRPr lang="pl-PL" dirty="0"/>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pl-PL" dirty="0" smtClean="0"/>
                        <a:t>1.343 ± 0.011</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l">
                        <a:lnSpc>
                          <a:spcPct val="150000"/>
                        </a:lnSpc>
                      </a:pPr>
                      <a:r>
                        <a:rPr lang="pl-PL" dirty="0" smtClean="0"/>
                        <a:t>0.0038 ± 0.0016</a:t>
                      </a:r>
                      <a:endParaRPr lang="pl-PL" dirty="0"/>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520812117"/>
                  </a:ext>
                </a:extLst>
              </a:tr>
              <a:tr h="370840">
                <a:tc>
                  <a:txBody>
                    <a:bodyPr/>
                    <a:lstStyle/>
                    <a:p>
                      <a:pPr algn="l">
                        <a:lnSpc>
                          <a:spcPct val="100000"/>
                        </a:lnSpc>
                        <a:spcBef>
                          <a:spcPts val="12000"/>
                        </a:spcBef>
                        <a:spcAft>
                          <a:spcPts val="4800"/>
                        </a:spcAft>
                      </a:pPr>
                      <a:r>
                        <a:rPr lang="pl-PL" dirty="0" smtClean="0"/>
                        <a:t>NMET (</a:t>
                      </a:r>
                      <a:r>
                        <a:rPr lang="pl-PL" sz="1800" kern="1200" dirty="0" smtClean="0">
                          <a:effectLst/>
                        </a:rPr>
                        <a:t>non-</a:t>
                      </a:r>
                      <a:r>
                        <a:rPr lang="pl-PL" sz="1800" kern="1200" dirty="0" err="1" smtClean="0">
                          <a:effectLst/>
                        </a:rPr>
                        <a:t>cancerous</a:t>
                      </a:r>
                      <a:r>
                        <a:rPr lang="pl-PL" sz="1800" kern="1200" dirty="0" smtClean="0">
                          <a:effectLst/>
                        </a:rPr>
                        <a:t> </a:t>
                      </a:r>
                      <a:r>
                        <a:rPr lang="pl-PL" sz="1800" kern="1200" dirty="0" err="1" smtClean="0">
                          <a:effectLst/>
                        </a:rPr>
                        <a:t>liver</a:t>
                      </a:r>
                      <a:r>
                        <a:rPr lang="pl-PL" sz="1800" kern="1200" dirty="0" smtClean="0">
                          <a:effectLst/>
                        </a:rPr>
                        <a:t> </a:t>
                      </a:r>
                      <a:r>
                        <a:rPr lang="pl-PL" sz="1800" kern="1200" dirty="0" err="1" smtClean="0">
                          <a:effectLst/>
                        </a:rPr>
                        <a:t>tissue</a:t>
                      </a:r>
                      <a:r>
                        <a:rPr lang="pl-PL" sz="1800" kern="1200" dirty="0" smtClean="0">
                          <a:effectLst/>
                        </a:rPr>
                        <a:t>)</a:t>
                      </a:r>
                      <a:endParaRPr lang="pl-PL" dirty="0"/>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pl-PL" dirty="0" smtClean="0"/>
                        <a:t>1.361 ± 0.010</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l">
                        <a:lnSpc>
                          <a:spcPct val="150000"/>
                        </a:lnSpc>
                      </a:pPr>
                      <a:r>
                        <a:rPr lang="pl-PL" dirty="0" smtClean="0"/>
                        <a:t>0.0039 ± 0.0015</a:t>
                      </a:r>
                      <a:endParaRPr lang="pl-PL" dirty="0"/>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048954510"/>
                  </a:ext>
                </a:extLst>
              </a:tr>
            </a:tbl>
          </a:graphicData>
        </a:graphic>
      </p:graphicFrame>
      <p:sp>
        <p:nvSpPr>
          <p:cNvPr id="4" name="TextBox 3"/>
          <p:cNvSpPr txBox="1"/>
          <p:nvPr/>
        </p:nvSpPr>
        <p:spPr>
          <a:xfrm>
            <a:off x="609600" y="685800"/>
            <a:ext cx="8008883" cy="461665"/>
          </a:xfrm>
          <a:prstGeom prst="rect">
            <a:avLst/>
          </a:prstGeom>
          <a:noFill/>
        </p:spPr>
        <p:txBody>
          <a:bodyPr wrap="square" rtlCol="0">
            <a:spAutoFit/>
          </a:bodyPr>
          <a:lstStyle/>
          <a:p>
            <a:r>
              <a:rPr lang="pl-PL" sz="2400" b="1" dirty="0" err="1" smtClean="0">
                <a:latin typeface="Palatino Linotype" panose="02040502050505030304" pitchFamily="18" charset="0"/>
              </a:rPr>
              <a:t>Introduction</a:t>
            </a:r>
            <a:r>
              <a:rPr lang="pl-PL" sz="2400" b="1" dirty="0" smtClean="0">
                <a:latin typeface="Palatino Linotype" panose="02040502050505030304" pitchFamily="18" charset="0"/>
              </a:rPr>
              <a:t> – RI of </a:t>
            </a:r>
            <a:r>
              <a:rPr lang="pl-PL" sz="2400" b="1" dirty="0" err="1" smtClean="0">
                <a:latin typeface="Palatino Linotype" panose="02040502050505030304" pitchFamily="18" charset="0"/>
              </a:rPr>
              <a:t>liver</a:t>
            </a:r>
            <a:r>
              <a:rPr lang="pl-PL" sz="2400" b="1" dirty="0" smtClean="0">
                <a:latin typeface="Palatino Linotype" panose="02040502050505030304" pitchFamily="18" charset="0"/>
              </a:rPr>
              <a:t> in 1550 </a:t>
            </a:r>
            <a:r>
              <a:rPr lang="pl-PL" sz="2400" b="1" dirty="0" err="1" smtClean="0">
                <a:latin typeface="Palatino Linotype" panose="02040502050505030304" pitchFamily="18" charset="0"/>
              </a:rPr>
              <a:t>nm</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5</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7" name="pole tekstowe 6"/>
          <p:cNvSpPr txBox="1"/>
          <p:nvPr/>
        </p:nvSpPr>
        <p:spPr>
          <a:xfrm>
            <a:off x="369455" y="6259810"/>
            <a:ext cx="7555345" cy="461665"/>
          </a:xfrm>
          <a:prstGeom prst="rect">
            <a:avLst/>
          </a:prstGeom>
          <a:noFill/>
        </p:spPr>
        <p:txBody>
          <a:bodyPr wrap="square" rtlCol="0">
            <a:spAutoFit/>
          </a:bodyPr>
          <a:lstStyle/>
          <a:p>
            <a:r>
              <a:rPr lang="pl-PL" sz="1200" dirty="0" err="1">
                <a:latin typeface="Palatino Linotype" panose="02040502050505030304" pitchFamily="18" charset="0"/>
              </a:rPr>
              <a:t>Giannios</a:t>
            </a:r>
            <a:r>
              <a:rPr lang="pl-PL" sz="1200" dirty="0">
                <a:latin typeface="Palatino Linotype" panose="02040502050505030304" pitchFamily="18" charset="0"/>
              </a:rPr>
              <a:t>, P., </a:t>
            </a:r>
            <a:r>
              <a:rPr lang="pl-PL" sz="1200" dirty="0" err="1">
                <a:latin typeface="Palatino Linotype" panose="02040502050505030304" pitchFamily="18" charset="0"/>
              </a:rPr>
              <a:t>Toutouzas</a:t>
            </a:r>
            <a:r>
              <a:rPr lang="pl-PL" sz="1200" dirty="0">
                <a:latin typeface="Palatino Linotype" panose="02040502050505030304" pitchFamily="18" charset="0"/>
              </a:rPr>
              <a:t>, K., </a:t>
            </a:r>
            <a:r>
              <a:rPr lang="pl-PL" sz="1200" dirty="0" err="1">
                <a:latin typeface="Palatino Linotype" panose="02040502050505030304" pitchFamily="18" charset="0"/>
              </a:rPr>
              <a:t>Matiatou</a:t>
            </a:r>
            <a:r>
              <a:rPr lang="pl-PL" sz="1200" dirty="0">
                <a:latin typeface="Palatino Linotype" panose="02040502050505030304" pitchFamily="18" charset="0"/>
              </a:rPr>
              <a:t>, M. </a:t>
            </a:r>
            <a:r>
              <a:rPr lang="pl-PL" sz="1200" i="1" dirty="0">
                <a:latin typeface="Palatino Linotype" panose="02040502050505030304" pitchFamily="18" charset="0"/>
              </a:rPr>
              <a:t>et al.</a:t>
            </a:r>
            <a:r>
              <a:rPr lang="pl-PL" sz="1200" dirty="0">
                <a:latin typeface="Palatino Linotype" panose="02040502050505030304" pitchFamily="18" charset="0"/>
              </a:rPr>
              <a:t> </a:t>
            </a:r>
            <a:r>
              <a:rPr lang="pl-PL" sz="1200" dirty="0" err="1">
                <a:latin typeface="Palatino Linotype" panose="02040502050505030304" pitchFamily="18" charset="0"/>
              </a:rPr>
              <a:t>Visible</a:t>
            </a:r>
            <a:r>
              <a:rPr lang="pl-PL" sz="1200" dirty="0">
                <a:latin typeface="Palatino Linotype" panose="02040502050505030304" pitchFamily="18" charset="0"/>
              </a:rPr>
              <a:t> to </a:t>
            </a:r>
            <a:r>
              <a:rPr lang="pl-PL" sz="1200" dirty="0" err="1">
                <a:latin typeface="Palatino Linotype" panose="02040502050505030304" pitchFamily="18" charset="0"/>
              </a:rPr>
              <a:t>near-infrared</a:t>
            </a:r>
            <a:r>
              <a:rPr lang="pl-PL" sz="1200" dirty="0">
                <a:latin typeface="Palatino Linotype" panose="02040502050505030304" pitchFamily="18" charset="0"/>
              </a:rPr>
              <a:t> </a:t>
            </a:r>
            <a:r>
              <a:rPr lang="pl-PL" sz="1200" dirty="0" err="1">
                <a:latin typeface="Palatino Linotype" panose="02040502050505030304" pitchFamily="18" charset="0"/>
              </a:rPr>
              <a:t>refractive</a:t>
            </a:r>
            <a:r>
              <a:rPr lang="pl-PL" sz="1200" dirty="0">
                <a:latin typeface="Palatino Linotype" panose="02040502050505030304" pitchFamily="18" charset="0"/>
              </a:rPr>
              <a:t> </a:t>
            </a:r>
            <a:r>
              <a:rPr lang="pl-PL" sz="1200" dirty="0" err="1">
                <a:latin typeface="Palatino Linotype" panose="02040502050505030304" pitchFamily="18" charset="0"/>
              </a:rPr>
              <a:t>properties</a:t>
            </a:r>
            <a:r>
              <a:rPr lang="pl-PL" sz="1200" dirty="0">
                <a:latin typeface="Palatino Linotype" panose="02040502050505030304" pitchFamily="18" charset="0"/>
              </a:rPr>
              <a:t> of </a:t>
            </a:r>
            <a:r>
              <a:rPr lang="pl-PL" sz="1200" dirty="0" err="1">
                <a:latin typeface="Palatino Linotype" panose="02040502050505030304" pitchFamily="18" charset="0"/>
              </a:rPr>
              <a:t>freshly-excised</a:t>
            </a:r>
            <a:r>
              <a:rPr lang="pl-PL" sz="1200" dirty="0">
                <a:latin typeface="Palatino Linotype" panose="02040502050505030304" pitchFamily="18" charset="0"/>
              </a:rPr>
              <a:t> </a:t>
            </a:r>
            <a:r>
              <a:rPr lang="pl-PL" sz="1200" dirty="0" err="1">
                <a:latin typeface="Palatino Linotype" panose="02040502050505030304" pitchFamily="18" charset="0"/>
              </a:rPr>
              <a:t>human-liver</a:t>
            </a:r>
            <a:r>
              <a:rPr lang="pl-PL" sz="1200" dirty="0">
                <a:latin typeface="Palatino Linotype" panose="02040502050505030304" pitchFamily="18" charset="0"/>
              </a:rPr>
              <a:t> </a:t>
            </a:r>
            <a:r>
              <a:rPr lang="pl-PL" sz="1200" dirty="0" err="1">
                <a:latin typeface="Palatino Linotype" panose="02040502050505030304" pitchFamily="18" charset="0"/>
              </a:rPr>
              <a:t>tissues</a:t>
            </a:r>
            <a:r>
              <a:rPr lang="pl-PL" sz="1200" dirty="0">
                <a:latin typeface="Palatino Linotype" panose="02040502050505030304" pitchFamily="18" charset="0"/>
              </a:rPr>
              <a:t>: </a:t>
            </a:r>
            <a:r>
              <a:rPr lang="pl-PL" sz="1200" dirty="0" err="1">
                <a:latin typeface="Palatino Linotype" panose="02040502050505030304" pitchFamily="18" charset="0"/>
              </a:rPr>
              <a:t>marking</a:t>
            </a:r>
            <a:r>
              <a:rPr lang="pl-PL" sz="1200" dirty="0">
                <a:latin typeface="Palatino Linotype" panose="02040502050505030304" pitchFamily="18" charset="0"/>
              </a:rPr>
              <a:t> </a:t>
            </a:r>
            <a:r>
              <a:rPr lang="pl-PL" sz="1200" dirty="0" err="1">
                <a:latin typeface="Palatino Linotype" panose="02040502050505030304" pitchFamily="18" charset="0"/>
              </a:rPr>
              <a:t>hepatic</a:t>
            </a:r>
            <a:r>
              <a:rPr lang="pl-PL" sz="1200" dirty="0">
                <a:latin typeface="Palatino Linotype" panose="02040502050505030304" pitchFamily="18" charset="0"/>
              </a:rPr>
              <a:t> </a:t>
            </a:r>
            <a:r>
              <a:rPr lang="pl-PL" sz="1200" dirty="0" err="1">
                <a:latin typeface="Palatino Linotype" panose="02040502050505030304" pitchFamily="18" charset="0"/>
              </a:rPr>
              <a:t>malignancies</a:t>
            </a:r>
            <a:r>
              <a:rPr lang="pl-PL" sz="1200" dirty="0">
                <a:latin typeface="Palatino Linotype" panose="02040502050505030304" pitchFamily="18" charset="0"/>
              </a:rPr>
              <a:t>. </a:t>
            </a:r>
            <a:r>
              <a:rPr lang="pl-PL" sz="1200" i="1" dirty="0" err="1">
                <a:latin typeface="Palatino Linotype" panose="02040502050505030304" pitchFamily="18" charset="0"/>
              </a:rPr>
              <a:t>Sci</a:t>
            </a:r>
            <a:r>
              <a:rPr lang="pl-PL" sz="1200" i="1" dirty="0">
                <a:latin typeface="Palatino Linotype" panose="02040502050505030304" pitchFamily="18" charset="0"/>
              </a:rPr>
              <a:t> Rep</a:t>
            </a:r>
            <a:r>
              <a:rPr lang="pl-PL" sz="1200" dirty="0">
                <a:latin typeface="Palatino Linotype" panose="02040502050505030304" pitchFamily="18" charset="0"/>
              </a:rPr>
              <a:t> </a:t>
            </a:r>
            <a:r>
              <a:rPr lang="pl-PL" sz="1200" b="1" dirty="0">
                <a:latin typeface="Palatino Linotype" panose="02040502050505030304" pitchFamily="18" charset="0"/>
              </a:rPr>
              <a:t>6, </a:t>
            </a:r>
            <a:r>
              <a:rPr lang="pl-PL" sz="1200" dirty="0">
                <a:latin typeface="Palatino Linotype" panose="02040502050505030304" pitchFamily="18" charset="0"/>
              </a:rPr>
              <a:t>27910 (2016). https://doi.org/10.1038/srep27910</a:t>
            </a:r>
          </a:p>
        </p:txBody>
      </p:sp>
      <p:pic>
        <p:nvPicPr>
          <p:cNvPr id="8" name="Obraz 7"/>
          <p:cNvPicPr>
            <a:picLocks noChangeAspect="1"/>
          </p:cNvPicPr>
          <p:nvPr/>
        </p:nvPicPr>
        <p:blipFill rotWithShape="1">
          <a:blip r:embed="rId6">
            <a:extLst>
              <a:ext uri="{28A0092B-C50C-407E-A947-70E740481C1C}">
                <a14:useLocalDpi xmlns:a14="http://schemas.microsoft.com/office/drawing/2010/main" val="0"/>
              </a:ext>
            </a:extLst>
          </a:blip>
          <a:srcRect t="8249" r="37127" b="9825"/>
          <a:stretch/>
        </p:blipFill>
        <p:spPr>
          <a:xfrm>
            <a:off x="1739461" y="1310188"/>
            <a:ext cx="5749159" cy="2554014"/>
          </a:xfrm>
          <a:prstGeom prst="rect">
            <a:avLst/>
          </a:prstGeom>
        </p:spPr>
      </p:pic>
      <p:pic>
        <p:nvPicPr>
          <p:cNvPr id="13" name="Dźwięk 12">
            <a:hlinkClick r:id="" action="ppaction://media"/>
          </p:cNvPr>
          <p:cNvPicPr>
            <a:picLocks noChangeAspect="1"/>
          </p:cNvPicPr>
          <p:nvPr>
            <a:audioFile r:link="rId1"/>
            <p:extLst>
              <p:ext uri="{DAA4B4D4-6D71-4841-9C94-3DE7FCFB9230}">
                <p14:media xmlns:p14="http://schemas.microsoft.com/office/powerpoint/2010/main" r:embed="rId2">
                  <p14:trim st="472" end="460.3741"/>
                </p14:media>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37097938"/>
      </p:ext>
    </p:extLst>
  </p:cSld>
  <p:clrMapOvr>
    <a:masterClrMapping/>
  </p:clrMapOvr>
  <mc:AlternateContent xmlns:mc="http://schemas.openxmlformats.org/markup-compatibility/2006">
    <mc:Choice xmlns:p14="http://schemas.microsoft.com/office/powerpoint/2010/main" Requires="p14">
      <p:transition spd="slow" p14:dur="2000" advTm="48944"/>
    </mc:Choice>
    <mc:Fallback>
      <p:transition spd="slow" advTm="4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pl-PL" sz="2400" b="1" dirty="0" err="1">
                <a:latin typeface="Palatino Linotype" panose="02040502050505030304" pitchFamily="18" charset="0"/>
              </a:rPr>
              <a:t>Methods</a:t>
            </a:r>
            <a:r>
              <a:rPr lang="pl-PL" sz="2400" b="1" dirty="0">
                <a:latin typeface="Palatino Linotype" panose="02040502050505030304" pitchFamily="18" charset="0"/>
              </a:rPr>
              <a:t> – </a:t>
            </a:r>
            <a:r>
              <a:rPr lang="pl-PL" sz="2400" b="1" dirty="0" err="1">
                <a:latin typeface="Palatino Linotype" panose="02040502050505030304" pitchFamily="18" charset="0"/>
              </a:rPr>
              <a:t>Measurement</a:t>
            </a:r>
            <a:r>
              <a:rPr lang="pl-PL" sz="2400" b="1" dirty="0">
                <a:latin typeface="Palatino Linotype" panose="02040502050505030304" pitchFamily="18" charset="0"/>
              </a:rPr>
              <a:t> Setup</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6</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7" name="Symbol zastępczy zawartości 5"/>
          <p:cNvSpPr>
            <a:spLocks noGrp="1"/>
          </p:cNvSpPr>
          <p:nvPr>
            <p:ph sz="half" idx="1"/>
          </p:nvPr>
        </p:nvSpPr>
        <p:spPr>
          <a:xfrm>
            <a:off x="628650" y="1825625"/>
            <a:ext cx="7886700" cy="4351338"/>
          </a:xfrm>
        </p:spPr>
        <p:txBody>
          <a:bodyPr>
            <a:normAutofit/>
          </a:bodyPr>
          <a:lstStyle/>
          <a:p>
            <a:pPr>
              <a:spcBef>
                <a:spcPts val="1200"/>
              </a:spcBef>
            </a:pPr>
            <a:r>
              <a:rPr lang="en-US" sz="1800" dirty="0">
                <a:latin typeface="Palatino Linotype" panose="02040502050505030304" pitchFamily="18" charset="0"/>
              </a:rPr>
              <a:t>The constructed optical system </a:t>
            </a:r>
            <a:r>
              <a:rPr lang="pl-PL" sz="1800" dirty="0" err="1" smtClean="0">
                <a:latin typeface="Palatino Linotype" panose="02040502050505030304" pitchFamily="18" charset="0"/>
              </a:rPr>
              <a:t>consists</a:t>
            </a:r>
            <a:r>
              <a:rPr lang="pl-PL" sz="1800" dirty="0" smtClean="0">
                <a:latin typeface="Palatino Linotype" panose="02040502050505030304" pitchFamily="18" charset="0"/>
              </a:rPr>
              <a:t> of:</a:t>
            </a:r>
          </a:p>
          <a:p>
            <a:pPr lvl="1">
              <a:spcBef>
                <a:spcPts val="1200"/>
              </a:spcBef>
            </a:pPr>
            <a:r>
              <a:rPr lang="pl-PL" sz="1800" dirty="0" smtClean="0">
                <a:latin typeface="Palatino Linotype" panose="02040502050505030304" pitchFamily="18" charset="0"/>
              </a:rPr>
              <a:t>a </a:t>
            </a:r>
            <a:r>
              <a:rPr lang="pl-PL" sz="1800" dirty="0" err="1">
                <a:latin typeface="Palatino Linotype" panose="02040502050505030304" pitchFamily="18" charset="0"/>
              </a:rPr>
              <a:t>Fabry-Pérot</a:t>
            </a:r>
            <a:r>
              <a:rPr lang="pl-PL" sz="1800" dirty="0">
                <a:latin typeface="Palatino Linotype" panose="02040502050505030304" pitchFamily="18" charset="0"/>
              </a:rPr>
              <a:t> </a:t>
            </a:r>
            <a:r>
              <a:rPr lang="pl-PL" sz="1800" dirty="0" err="1">
                <a:latin typeface="Palatino Linotype" panose="02040502050505030304" pitchFamily="18" charset="0"/>
              </a:rPr>
              <a:t>interferometer</a:t>
            </a:r>
            <a:r>
              <a:rPr lang="pl-PL" sz="1800" dirty="0">
                <a:latin typeface="Palatino Linotype" panose="02040502050505030304" pitchFamily="18" charset="0"/>
              </a:rPr>
              <a:t> </a:t>
            </a:r>
            <a:r>
              <a:rPr lang="pl-PL" sz="1800" dirty="0" err="1">
                <a:latin typeface="Palatino Linotype" panose="02040502050505030304" pitchFamily="18" charset="0"/>
              </a:rPr>
              <a:t>working</a:t>
            </a:r>
            <a:r>
              <a:rPr lang="pl-PL" sz="1800" dirty="0">
                <a:latin typeface="Palatino Linotype" panose="02040502050505030304" pitchFamily="18" charset="0"/>
              </a:rPr>
              <a:t> in </a:t>
            </a:r>
            <a:r>
              <a:rPr lang="pl-PL" sz="1800" dirty="0" err="1">
                <a:latin typeface="Palatino Linotype" panose="02040502050505030304" pitchFamily="18" charset="0"/>
              </a:rPr>
              <a:t>reflective</a:t>
            </a:r>
            <a:r>
              <a:rPr lang="pl-PL" sz="1800" dirty="0">
                <a:latin typeface="Palatino Linotype" panose="02040502050505030304" pitchFamily="18" charset="0"/>
              </a:rPr>
              <a:t> </a:t>
            </a:r>
            <a:r>
              <a:rPr lang="pl-PL" sz="1800" dirty="0" err="1" smtClean="0">
                <a:latin typeface="Palatino Linotype" panose="02040502050505030304" pitchFamily="18" charset="0"/>
              </a:rPr>
              <a:t>mode</a:t>
            </a:r>
            <a:r>
              <a:rPr lang="pl-PL" sz="1800" dirty="0" smtClean="0">
                <a:latin typeface="Palatino Linotype" panose="02040502050505030304" pitchFamily="18" charset="0"/>
              </a:rPr>
              <a:t>,</a:t>
            </a:r>
          </a:p>
          <a:p>
            <a:pPr lvl="2">
              <a:spcBef>
                <a:spcPts val="1200"/>
              </a:spcBef>
            </a:pPr>
            <a:r>
              <a:rPr lang="pl-PL" sz="1800" dirty="0" err="1" smtClean="0">
                <a:latin typeface="Palatino Linotype" panose="02040502050505030304" pitchFamily="18" charset="0"/>
              </a:rPr>
              <a:t>cavity</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length</a:t>
            </a:r>
            <a:r>
              <a:rPr lang="pl-PL" sz="1800" dirty="0" smtClean="0">
                <a:latin typeface="Palatino Linotype" panose="02040502050505030304" pitchFamily="18" charset="0"/>
              </a:rPr>
              <a:t>: 150 </a:t>
            </a:r>
            <a:r>
              <a:rPr lang="el-GR" sz="1800" dirty="0" smtClean="0">
                <a:latin typeface="Palatino Linotype" panose="02040502050505030304" pitchFamily="18" charset="0"/>
              </a:rPr>
              <a:t>μ</a:t>
            </a:r>
            <a:r>
              <a:rPr lang="pl-PL" sz="1800" dirty="0" smtClean="0">
                <a:latin typeface="Palatino Linotype" panose="02040502050505030304" pitchFamily="18" charset="0"/>
              </a:rPr>
              <a:t>m</a:t>
            </a:r>
          </a:p>
          <a:p>
            <a:pPr lvl="2">
              <a:spcBef>
                <a:spcPts val="1200"/>
              </a:spcBef>
            </a:pPr>
            <a:r>
              <a:rPr lang="en-US" sz="1800" dirty="0">
                <a:latin typeface="Palatino Linotype" panose="02040502050505030304" pitchFamily="18" charset="0"/>
              </a:rPr>
              <a:t>reflective </a:t>
            </a:r>
            <a:r>
              <a:rPr lang="en-US" sz="1800" dirty="0" smtClean="0">
                <a:latin typeface="Palatino Linotype" panose="02040502050505030304" pitchFamily="18" charset="0"/>
              </a:rPr>
              <a:t>layer</a:t>
            </a:r>
            <a:r>
              <a:rPr lang="pl-PL" sz="1800" dirty="0" smtClean="0">
                <a:latin typeface="Palatino Linotype" panose="02040502050505030304" pitchFamily="18" charset="0"/>
              </a:rPr>
              <a:t>: </a:t>
            </a:r>
            <a:r>
              <a:rPr lang="pl-PL" sz="1800" dirty="0" err="1" smtClean="0">
                <a:latin typeface="Palatino Linotype" panose="02040502050505030304" pitchFamily="18" charset="0"/>
              </a:rPr>
              <a:t>silver</a:t>
            </a:r>
            <a:r>
              <a:rPr lang="pl-PL" sz="1800" dirty="0" smtClean="0">
                <a:latin typeface="Palatino Linotype" panose="02040502050505030304" pitchFamily="18" charset="0"/>
              </a:rPr>
              <a:t> mirror</a:t>
            </a:r>
          </a:p>
          <a:p>
            <a:pPr lvl="1">
              <a:spcBef>
                <a:spcPts val="1200"/>
              </a:spcBef>
            </a:pPr>
            <a:r>
              <a:rPr lang="pl-PL" sz="1800" dirty="0" err="1" smtClean="0">
                <a:latin typeface="Palatino Linotype" panose="02040502050505030304" pitchFamily="18" charset="0"/>
              </a:rPr>
              <a:t>an</a:t>
            </a:r>
            <a:r>
              <a:rPr lang="pl-PL" sz="1800" dirty="0" smtClean="0">
                <a:latin typeface="Palatino Linotype" panose="02040502050505030304" pitchFamily="18" charset="0"/>
              </a:rPr>
              <a:t> </a:t>
            </a:r>
            <a:r>
              <a:rPr lang="pl-PL" sz="1800" dirty="0" err="1">
                <a:latin typeface="Palatino Linotype" panose="02040502050505030304" pitchFamily="18" charset="0"/>
              </a:rPr>
              <a:t>optical</a:t>
            </a:r>
            <a:r>
              <a:rPr lang="pl-PL" sz="1800" dirty="0">
                <a:latin typeface="Palatino Linotype" panose="02040502050505030304" pitchFamily="18" charset="0"/>
              </a:rPr>
              <a:t> spectrum </a:t>
            </a:r>
            <a:r>
              <a:rPr lang="pl-PL" sz="1800" dirty="0" err="1">
                <a:latin typeface="Palatino Linotype" panose="02040502050505030304" pitchFamily="18" charset="0"/>
              </a:rPr>
              <a:t>analyzer</a:t>
            </a:r>
            <a:r>
              <a:rPr lang="pl-PL" sz="1800" dirty="0">
                <a:latin typeface="Palatino Linotype" panose="02040502050505030304" pitchFamily="18" charset="0"/>
              </a:rPr>
              <a:t> (</a:t>
            </a:r>
            <a:r>
              <a:rPr lang="pl-PL" sz="1800" dirty="0" err="1">
                <a:latin typeface="Palatino Linotype" panose="02040502050505030304" pitchFamily="18" charset="0"/>
              </a:rPr>
              <a:t>Ando</a:t>
            </a:r>
            <a:r>
              <a:rPr lang="pl-PL" sz="1800" dirty="0">
                <a:latin typeface="Palatino Linotype" panose="02040502050505030304" pitchFamily="18" charset="0"/>
              </a:rPr>
              <a:t> AQ6319, </a:t>
            </a:r>
            <a:r>
              <a:rPr lang="pl-PL" sz="1800" dirty="0" err="1">
                <a:latin typeface="Palatino Linotype" panose="02040502050505030304" pitchFamily="18" charset="0"/>
              </a:rPr>
              <a:t>Tokyo</a:t>
            </a:r>
            <a:r>
              <a:rPr lang="pl-PL" sz="1800" dirty="0">
                <a:latin typeface="Palatino Linotype" panose="02040502050505030304" pitchFamily="18" charset="0"/>
              </a:rPr>
              <a:t>, Japan</a:t>
            </a:r>
            <a:r>
              <a:rPr lang="pl-PL" sz="1800" dirty="0" smtClean="0">
                <a:latin typeface="Palatino Linotype" panose="02040502050505030304" pitchFamily="18" charset="0"/>
              </a:rPr>
              <a:t>),</a:t>
            </a:r>
          </a:p>
          <a:p>
            <a:pPr lvl="1">
              <a:spcBef>
                <a:spcPts val="1200"/>
              </a:spcBef>
            </a:pPr>
            <a:r>
              <a:rPr lang="pl-PL" sz="1800" dirty="0" err="1" smtClean="0">
                <a:latin typeface="Palatino Linotype" panose="02040502050505030304" pitchFamily="18" charset="0"/>
              </a:rPr>
              <a:t>broadband</a:t>
            </a:r>
            <a:r>
              <a:rPr lang="pl-PL" sz="1800" dirty="0" smtClean="0">
                <a:latin typeface="Palatino Linotype" panose="02040502050505030304" pitchFamily="18" charset="0"/>
              </a:rPr>
              <a:t> </a:t>
            </a:r>
            <a:r>
              <a:rPr lang="pl-PL" sz="1800" dirty="0">
                <a:latin typeface="Palatino Linotype" panose="02040502050505030304" pitchFamily="18" charset="0"/>
              </a:rPr>
              <a:t>NIR-</a:t>
            </a:r>
            <a:r>
              <a:rPr lang="pl-PL" sz="1800" dirty="0" err="1">
                <a:latin typeface="Palatino Linotype" panose="02040502050505030304" pitchFamily="18" charset="0"/>
              </a:rPr>
              <a:t>radiation</a:t>
            </a:r>
            <a:r>
              <a:rPr lang="pl-PL" sz="1800" dirty="0">
                <a:latin typeface="Palatino Linotype" panose="02040502050505030304" pitchFamily="18" charset="0"/>
              </a:rPr>
              <a:t> </a:t>
            </a:r>
            <a:r>
              <a:rPr lang="pl-PL" sz="1800" dirty="0" err="1">
                <a:latin typeface="Palatino Linotype" panose="02040502050505030304" pitchFamily="18" charset="0"/>
              </a:rPr>
              <a:t>sources</a:t>
            </a:r>
            <a:r>
              <a:rPr lang="pl-PL" sz="1800" dirty="0">
                <a:latin typeface="Palatino Linotype" panose="02040502050505030304" pitchFamily="18" charset="0"/>
              </a:rPr>
              <a:t> (S-1550-G-I-20: </a:t>
            </a:r>
            <a:r>
              <a:rPr lang="el-GR" sz="1800" i="1" dirty="0">
                <a:latin typeface="Palatino Linotype" panose="02040502050505030304" pitchFamily="18" charset="0"/>
              </a:rPr>
              <a:t>λ</a:t>
            </a:r>
            <a:r>
              <a:rPr lang="el-GR" sz="1800" dirty="0">
                <a:latin typeface="Palatino Linotype" panose="02040502050505030304" pitchFamily="18" charset="0"/>
              </a:rPr>
              <a:t> = 1550 </a:t>
            </a:r>
            <a:r>
              <a:rPr lang="pl-PL" sz="1800" dirty="0" err="1">
                <a:latin typeface="Palatino Linotype" panose="02040502050505030304" pitchFamily="18" charset="0"/>
              </a:rPr>
              <a:t>nm</a:t>
            </a:r>
            <a:r>
              <a:rPr lang="pl-PL" sz="1800" dirty="0">
                <a:latin typeface="Palatino Linotype" panose="02040502050505030304" pitchFamily="18" charset="0"/>
              </a:rPr>
              <a:t>, </a:t>
            </a:r>
            <a:r>
              <a:rPr lang="el-GR" sz="1800" dirty="0">
                <a:latin typeface="Palatino Linotype" panose="02040502050505030304" pitchFamily="18" charset="0"/>
              </a:rPr>
              <a:t>Δλ</a:t>
            </a:r>
            <a:r>
              <a:rPr lang="pl-PL" sz="1800" baseline="-25000" dirty="0">
                <a:latin typeface="Palatino Linotype" panose="02040502050505030304" pitchFamily="18" charset="0"/>
              </a:rPr>
              <a:t>FWHM</a:t>
            </a:r>
            <a:r>
              <a:rPr lang="pl-PL" sz="1800" dirty="0">
                <a:latin typeface="Palatino Linotype" panose="02040502050505030304" pitchFamily="18" charset="0"/>
              </a:rPr>
              <a:t> = 45 </a:t>
            </a:r>
            <a:r>
              <a:rPr lang="pl-PL" sz="1800" dirty="0" err="1">
                <a:latin typeface="Palatino Linotype" panose="02040502050505030304" pitchFamily="18" charset="0"/>
              </a:rPr>
              <a:t>nm</a:t>
            </a:r>
            <a:r>
              <a:rPr lang="pl-PL" sz="1800" dirty="0">
                <a:latin typeface="Palatino Linotype" panose="02040502050505030304" pitchFamily="18" charset="0"/>
              </a:rPr>
              <a:t> </a:t>
            </a:r>
            <a:r>
              <a:rPr lang="pl-PL" sz="1800" dirty="0" err="1">
                <a:latin typeface="Palatino Linotype" panose="02040502050505030304" pitchFamily="18" charset="0"/>
              </a:rPr>
              <a:t>Superlum</a:t>
            </a:r>
            <a:r>
              <a:rPr lang="pl-PL" sz="1800" dirty="0" smtClean="0">
                <a:latin typeface="Palatino Linotype" panose="02040502050505030304" pitchFamily="18" charset="0"/>
              </a:rPr>
              <a:t>),</a:t>
            </a:r>
          </a:p>
          <a:p>
            <a:pPr lvl="1">
              <a:spcBef>
                <a:spcPts val="1200"/>
              </a:spcBef>
            </a:pPr>
            <a:r>
              <a:rPr lang="pl-PL" sz="1800" dirty="0" smtClean="0">
                <a:latin typeface="Palatino Linotype" panose="02040502050505030304" pitchFamily="18" charset="0"/>
              </a:rPr>
              <a:t>a </a:t>
            </a:r>
            <a:r>
              <a:rPr lang="pl-PL" sz="1800" dirty="0">
                <a:latin typeface="Palatino Linotype" panose="02040502050505030304" pitchFamily="18" charset="0"/>
              </a:rPr>
              <a:t>single-</a:t>
            </a:r>
            <a:r>
              <a:rPr lang="pl-PL" sz="1800" dirty="0" err="1">
                <a:latin typeface="Palatino Linotype" panose="02040502050505030304" pitchFamily="18" charset="0"/>
              </a:rPr>
              <a:t>mode</a:t>
            </a:r>
            <a:r>
              <a:rPr lang="pl-PL" sz="1800" dirty="0">
                <a:latin typeface="Palatino Linotype" panose="02040502050505030304" pitchFamily="18" charset="0"/>
              </a:rPr>
              <a:t> 1 × 2 </a:t>
            </a:r>
            <a:r>
              <a:rPr lang="pl-PL" sz="1800" dirty="0" err="1">
                <a:latin typeface="Palatino Linotype" panose="02040502050505030304" pitchFamily="18" charset="0"/>
              </a:rPr>
              <a:t>coupler</a:t>
            </a:r>
            <a:r>
              <a:rPr lang="pl-PL" sz="1800" dirty="0">
                <a:latin typeface="Palatino Linotype" panose="02040502050505030304" pitchFamily="18" charset="0"/>
              </a:rPr>
              <a:t> with 50: 50 </a:t>
            </a:r>
            <a:r>
              <a:rPr lang="pl-PL" sz="1800" dirty="0" err="1">
                <a:latin typeface="Palatino Linotype" panose="02040502050505030304" pitchFamily="18" charset="0"/>
              </a:rPr>
              <a:t>power</a:t>
            </a:r>
            <a:r>
              <a:rPr lang="pl-PL" sz="1800" dirty="0">
                <a:latin typeface="Palatino Linotype" panose="02040502050505030304" pitchFamily="18" charset="0"/>
              </a:rPr>
              <a:t> </a:t>
            </a:r>
            <a:r>
              <a:rPr lang="pl-PL" sz="1800" dirty="0" err="1">
                <a:latin typeface="Palatino Linotype" panose="02040502050505030304" pitchFamily="18" charset="0"/>
              </a:rPr>
              <a:t>splitting</a:t>
            </a:r>
            <a:r>
              <a:rPr lang="pl-PL" sz="1800" dirty="0">
                <a:latin typeface="Palatino Linotype" panose="02040502050505030304" pitchFamily="18" charset="0"/>
              </a:rPr>
              <a:t> </a:t>
            </a:r>
            <a:r>
              <a:rPr lang="pl-PL" sz="1800" dirty="0" smtClean="0">
                <a:latin typeface="Palatino Linotype" panose="02040502050505030304" pitchFamily="18" charset="0"/>
              </a:rPr>
              <a:t>ratio,</a:t>
            </a:r>
          </a:p>
          <a:p>
            <a:pPr lvl="1">
              <a:spcBef>
                <a:spcPts val="1200"/>
              </a:spcBef>
            </a:pPr>
            <a:r>
              <a:rPr lang="pl-PL" sz="1800" dirty="0">
                <a:latin typeface="Palatino Linotype" panose="02040502050505030304" pitchFamily="18" charset="0"/>
              </a:rPr>
              <a:t>single-</a:t>
            </a:r>
            <a:r>
              <a:rPr lang="pl-PL" sz="1800" dirty="0" err="1">
                <a:latin typeface="Palatino Linotype" panose="02040502050505030304" pitchFamily="18" charset="0"/>
              </a:rPr>
              <a:t>mode</a:t>
            </a:r>
            <a:r>
              <a:rPr lang="pl-PL" sz="1800" dirty="0">
                <a:latin typeface="Palatino Linotype" panose="02040502050505030304" pitchFamily="18" charset="0"/>
              </a:rPr>
              <a:t> </a:t>
            </a:r>
            <a:r>
              <a:rPr lang="pl-PL" sz="1800" dirty="0" err="1">
                <a:latin typeface="Palatino Linotype" panose="02040502050505030304" pitchFamily="18" charset="0"/>
              </a:rPr>
              <a:t>optical</a:t>
            </a:r>
            <a:r>
              <a:rPr lang="pl-PL" sz="1800" dirty="0">
                <a:latin typeface="Palatino Linotype" panose="02040502050505030304" pitchFamily="18" charset="0"/>
              </a:rPr>
              <a:t> </a:t>
            </a:r>
            <a:r>
              <a:rPr lang="pl-PL" sz="1800" dirty="0" err="1">
                <a:latin typeface="Palatino Linotype" panose="02040502050505030304" pitchFamily="18" charset="0"/>
              </a:rPr>
              <a:t>fibers</a:t>
            </a:r>
            <a:r>
              <a:rPr lang="pl-PL" sz="1800" dirty="0">
                <a:latin typeface="Palatino Linotype" panose="02040502050505030304" pitchFamily="18" charset="0"/>
              </a:rPr>
              <a:t> (SMF-28, </a:t>
            </a:r>
            <a:r>
              <a:rPr lang="pl-PL" sz="1800" dirty="0" err="1">
                <a:latin typeface="Palatino Linotype" panose="02040502050505030304" pitchFamily="18" charset="0"/>
              </a:rPr>
              <a:t>Thorlabs</a:t>
            </a:r>
            <a:r>
              <a:rPr lang="pl-PL" sz="1800" dirty="0" smtClean="0">
                <a:latin typeface="Palatino Linotype" panose="02040502050505030304" pitchFamily="18" charset="0"/>
              </a:rPr>
              <a:t>).</a:t>
            </a:r>
            <a:endParaRPr lang="pl-PL" sz="1800" dirty="0">
              <a:latin typeface="Palatino Linotype" panose="02040502050505030304" pitchFamily="18" charset="0"/>
            </a:endParaRPr>
          </a:p>
        </p:txBody>
      </p:sp>
      <p:pic>
        <p:nvPicPr>
          <p:cNvPr id="23" name="Dźwięk 22">
            <a:hlinkClick r:id="" action="ppaction://media"/>
          </p:cNvPr>
          <p:cNvPicPr>
            <a:picLocks noChangeAspect="1"/>
          </p:cNvPicPr>
          <p:nvPr>
            <a:audioFile r:link="rId1"/>
            <p:extLst>
              <p:ext uri="{DAA4B4D4-6D71-4841-9C94-3DE7FCFB9230}">
                <p14:media xmlns:p14="http://schemas.microsoft.com/office/powerpoint/2010/main" r:embed="rId2">
                  <p14:trim st="584"/>
                </p14:media>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86860970"/>
      </p:ext>
    </p:extLst>
  </p:cSld>
  <p:clrMapOvr>
    <a:masterClrMapping/>
  </p:clrMapOvr>
  <mc:AlternateContent xmlns:mc="http://schemas.openxmlformats.org/markup-compatibility/2006">
    <mc:Choice xmlns:p14="http://schemas.microsoft.com/office/powerpoint/2010/main" Requires="p14">
      <p:transition spd="slow" p14:dur="2000" advTm="38388"/>
    </mc:Choice>
    <mc:Fallback>
      <p:transition spd="slow" advTm="38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pl-PL" sz="2400" b="1" dirty="0" err="1" smtClean="0">
                <a:latin typeface="Palatino Linotype" panose="02040502050505030304" pitchFamily="18" charset="0"/>
              </a:rPr>
              <a:t>Methods</a:t>
            </a:r>
            <a:r>
              <a:rPr lang="pl-PL" sz="2400" b="1" dirty="0" smtClean="0">
                <a:latin typeface="Palatino Linotype" panose="02040502050505030304" pitchFamily="18" charset="0"/>
              </a:rPr>
              <a:t> – </a:t>
            </a:r>
            <a:r>
              <a:rPr lang="pl-PL" sz="2400" b="1" dirty="0" err="1" smtClean="0">
                <a:latin typeface="Palatino Linotype" panose="02040502050505030304" pitchFamily="18" charset="0"/>
              </a:rPr>
              <a:t>Measurement</a:t>
            </a:r>
            <a:r>
              <a:rPr lang="pl-PL" sz="2400" b="1" dirty="0" smtClean="0">
                <a:latin typeface="Palatino Linotype" panose="02040502050505030304" pitchFamily="18" charset="0"/>
              </a:rPr>
              <a:t> </a:t>
            </a:r>
            <a:r>
              <a:rPr lang="pl-PL" sz="2400" b="1" dirty="0">
                <a:latin typeface="Palatino Linotype" panose="02040502050505030304" pitchFamily="18" charset="0"/>
              </a:rPr>
              <a:t>Setup</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7</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6" name="pole tekstowe 5"/>
          <p:cNvSpPr txBox="1"/>
          <p:nvPr/>
        </p:nvSpPr>
        <p:spPr>
          <a:xfrm>
            <a:off x="369455" y="5982811"/>
            <a:ext cx="7572278" cy="646331"/>
          </a:xfrm>
          <a:prstGeom prst="rect">
            <a:avLst/>
          </a:prstGeom>
          <a:noFill/>
        </p:spPr>
        <p:txBody>
          <a:bodyPr wrap="square" rtlCol="0">
            <a:spAutoFit/>
          </a:bodyPr>
          <a:lstStyle/>
          <a:p>
            <a:pPr algn="just"/>
            <a:r>
              <a:rPr lang="pl-PL" sz="1200" dirty="0">
                <a:latin typeface="Palatino Linotype" panose="02040502050505030304" pitchFamily="18" charset="0"/>
              </a:rPr>
              <a:t>Kosowska M, Majchrowicz D, </a:t>
            </a:r>
            <a:r>
              <a:rPr lang="pl-PL" sz="1200" dirty="0" err="1">
                <a:latin typeface="Palatino Linotype" panose="02040502050505030304" pitchFamily="18" charset="0"/>
              </a:rPr>
              <a:t>Sankaran</a:t>
            </a:r>
            <a:r>
              <a:rPr lang="pl-PL" sz="1200" dirty="0">
                <a:latin typeface="Palatino Linotype" panose="02040502050505030304" pitchFamily="18" charset="0"/>
              </a:rPr>
              <a:t> KJ, Ficek M, </a:t>
            </a:r>
            <a:r>
              <a:rPr lang="pl-PL" sz="1200" dirty="0" err="1">
                <a:latin typeface="Palatino Linotype" panose="02040502050505030304" pitchFamily="18" charset="0"/>
              </a:rPr>
              <a:t>Haenen</a:t>
            </a:r>
            <a:r>
              <a:rPr lang="pl-PL" sz="1200" dirty="0">
                <a:latin typeface="Palatino Linotype" panose="02040502050505030304" pitchFamily="18" charset="0"/>
              </a:rPr>
              <a:t> K, Szczerska M. Doped </a:t>
            </a:r>
            <a:r>
              <a:rPr lang="pl-PL" sz="1200" dirty="0" err="1">
                <a:latin typeface="Palatino Linotype" panose="02040502050505030304" pitchFamily="18" charset="0"/>
              </a:rPr>
              <a:t>Nanocrystalline</a:t>
            </a:r>
            <a:r>
              <a:rPr lang="pl-PL" sz="1200" dirty="0">
                <a:latin typeface="Palatino Linotype" panose="02040502050505030304" pitchFamily="18" charset="0"/>
              </a:rPr>
              <a:t> </a:t>
            </a:r>
            <a:r>
              <a:rPr lang="pl-PL" sz="1200" dirty="0" err="1">
                <a:latin typeface="Palatino Linotype" panose="02040502050505030304" pitchFamily="18" charset="0"/>
              </a:rPr>
              <a:t>Diamond</a:t>
            </a:r>
            <a:r>
              <a:rPr lang="pl-PL" sz="1200" dirty="0">
                <a:latin typeface="Palatino Linotype" panose="02040502050505030304" pitchFamily="18" charset="0"/>
              </a:rPr>
              <a:t> </a:t>
            </a:r>
            <a:r>
              <a:rPr lang="pl-PL" sz="1200" dirty="0" err="1">
                <a:latin typeface="Palatino Linotype" panose="02040502050505030304" pitchFamily="18" charset="0"/>
              </a:rPr>
              <a:t>Films</a:t>
            </a:r>
            <a:r>
              <a:rPr lang="pl-PL" sz="1200" dirty="0">
                <a:latin typeface="Palatino Linotype" panose="02040502050505030304" pitchFamily="18" charset="0"/>
              </a:rPr>
              <a:t> as </a:t>
            </a:r>
            <a:r>
              <a:rPr lang="pl-PL" sz="1200" dirty="0" err="1">
                <a:latin typeface="Palatino Linotype" panose="02040502050505030304" pitchFamily="18" charset="0"/>
              </a:rPr>
              <a:t>Reflective</a:t>
            </a:r>
            <a:r>
              <a:rPr lang="pl-PL" sz="1200" dirty="0">
                <a:latin typeface="Palatino Linotype" panose="02040502050505030304" pitchFamily="18" charset="0"/>
              </a:rPr>
              <a:t> </a:t>
            </a:r>
            <a:r>
              <a:rPr lang="pl-PL" sz="1200" dirty="0" err="1">
                <a:latin typeface="Palatino Linotype" panose="02040502050505030304" pitchFamily="18" charset="0"/>
              </a:rPr>
              <a:t>Layers</a:t>
            </a:r>
            <a:r>
              <a:rPr lang="pl-PL" sz="1200" dirty="0">
                <a:latin typeface="Palatino Linotype" panose="02040502050505030304" pitchFamily="18" charset="0"/>
              </a:rPr>
              <a:t> for </a:t>
            </a:r>
            <a:r>
              <a:rPr lang="pl-PL" sz="1200" dirty="0" err="1">
                <a:latin typeface="Palatino Linotype" panose="02040502050505030304" pitchFamily="18" charset="0"/>
              </a:rPr>
              <a:t>Fiber-Optic</a:t>
            </a:r>
            <a:r>
              <a:rPr lang="pl-PL" sz="1200" dirty="0">
                <a:latin typeface="Palatino Linotype" panose="02040502050505030304" pitchFamily="18" charset="0"/>
              </a:rPr>
              <a:t> </a:t>
            </a:r>
            <a:r>
              <a:rPr lang="pl-PL" sz="1200" dirty="0" err="1">
                <a:latin typeface="Palatino Linotype" panose="02040502050505030304" pitchFamily="18" charset="0"/>
              </a:rPr>
              <a:t>Sensors</a:t>
            </a:r>
            <a:r>
              <a:rPr lang="pl-PL" sz="1200" dirty="0">
                <a:latin typeface="Palatino Linotype" panose="02040502050505030304" pitchFamily="18" charset="0"/>
              </a:rPr>
              <a:t> of </a:t>
            </a:r>
            <a:r>
              <a:rPr lang="pl-PL" sz="1200" dirty="0" err="1">
                <a:latin typeface="Palatino Linotype" panose="02040502050505030304" pitchFamily="18" charset="0"/>
              </a:rPr>
              <a:t>Refractive</a:t>
            </a:r>
            <a:r>
              <a:rPr lang="pl-PL" sz="1200" dirty="0">
                <a:latin typeface="Palatino Linotype" panose="02040502050505030304" pitchFamily="18" charset="0"/>
              </a:rPr>
              <a:t> Index of </a:t>
            </a:r>
            <a:r>
              <a:rPr lang="pl-PL" sz="1200" dirty="0" err="1">
                <a:latin typeface="Palatino Linotype" panose="02040502050505030304" pitchFamily="18" charset="0"/>
              </a:rPr>
              <a:t>Liquids</a:t>
            </a:r>
            <a:r>
              <a:rPr lang="pl-PL" sz="1200" dirty="0">
                <a:latin typeface="Palatino Linotype" panose="02040502050505030304" pitchFamily="18" charset="0"/>
              </a:rPr>
              <a:t>. </a:t>
            </a:r>
            <a:r>
              <a:rPr lang="pl-PL" sz="1200" i="1" dirty="0">
                <a:latin typeface="Palatino Linotype" panose="02040502050505030304" pitchFamily="18" charset="0"/>
              </a:rPr>
              <a:t>Materials</a:t>
            </a:r>
            <a:r>
              <a:rPr lang="pl-PL" sz="1200" dirty="0">
                <a:latin typeface="Palatino Linotype" panose="02040502050505030304" pitchFamily="18" charset="0"/>
              </a:rPr>
              <a:t>. 2019; 12(13):2124. https://doi.org/10.3390/ma12132124</a:t>
            </a:r>
          </a:p>
        </p:txBody>
      </p:sp>
      <p:pic>
        <p:nvPicPr>
          <p:cNvPr id="7" name="Obraz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93024"/>
            <a:ext cx="9144000" cy="3340762"/>
          </a:xfrm>
          <a:prstGeom prst="rect">
            <a:avLst/>
          </a:prstGeom>
        </p:spPr>
      </p:pic>
      <p:pic>
        <p:nvPicPr>
          <p:cNvPr id="10" name="Dźwięk 9">
            <a:hlinkClick r:id="" action="ppaction://media"/>
          </p:cNvPr>
          <p:cNvPicPr>
            <a:picLocks noChangeAspect="1"/>
          </p:cNvPicPr>
          <p:nvPr>
            <a:audioFile r:link="rId1"/>
            <p:extLst>
              <p:ext uri="{DAA4B4D4-6D71-4841-9C94-3DE7FCFB9230}">
                <p14:media xmlns:p14="http://schemas.microsoft.com/office/powerpoint/2010/main" r:embed="rId2">
                  <p14:trim st="1326" end="418.1111"/>
                </p14:media>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65304643"/>
      </p:ext>
    </p:extLst>
  </p:cSld>
  <p:clrMapOvr>
    <a:masterClrMapping/>
  </p:clrMapOvr>
  <mc:AlternateContent xmlns:mc="http://schemas.openxmlformats.org/markup-compatibility/2006">
    <mc:Choice xmlns:p14="http://schemas.microsoft.com/office/powerpoint/2010/main" Requires="p14">
      <p:transition spd="slow" p14:dur="2000" advTm="20530"/>
    </mc:Choice>
    <mc:Fallback>
      <p:transition spd="slow" advTm="20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pl-PL" sz="2400" b="1" dirty="0" err="1" smtClean="0">
                <a:latin typeface="Palatino Linotype" panose="02040502050505030304" pitchFamily="18" charset="0"/>
              </a:rPr>
              <a:t>Methods</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8</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8" name="Symbol zastępczy zawartości 5"/>
          <p:cNvSpPr>
            <a:spLocks noGrp="1"/>
          </p:cNvSpPr>
          <p:nvPr>
            <p:ph sz="half" idx="1"/>
          </p:nvPr>
        </p:nvSpPr>
        <p:spPr>
          <a:xfrm>
            <a:off x="628650" y="1825625"/>
            <a:ext cx="7886700" cy="4351338"/>
          </a:xfrm>
        </p:spPr>
        <p:txBody>
          <a:bodyPr>
            <a:normAutofit/>
          </a:bodyPr>
          <a:lstStyle/>
          <a:p>
            <a:pPr>
              <a:spcBef>
                <a:spcPts val="1200"/>
              </a:spcBef>
            </a:pPr>
            <a:r>
              <a:rPr lang="pl-PL" sz="1800" smtClean="0">
                <a:latin typeface="Palatino Linotype" panose="02040502050505030304" pitchFamily="18" charset="0"/>
              </a:rPr>
              <a:t>Examined </a:t>
            </a:r>
            <a:r>
              <a:rPr lang="pl-PL" sz="1800" dirty="0" err="1" smtClean="0">
                <a:latin typeface="Palatino Linotype" panose="02040502050505030304" pitchFamily="18" charset="0"/>
              </a:rPr>
              <a:t>parameters</a:t>
            </a:r>
            <a:r>
              <a:rPr lang="pl-PL" sz="1800" dirty="0" smtClean="0">
                <a:latin typeface="Palatino Linotype" panose="02040502050505030304" pitchFamily="18" charset="0"/>
              </a:rPr>
              <a:t> of the </a:t>
            </a:r>
            <a:r>
              <a:rPr lang="pl-PL" sz="1800" dirty="0" err="1" smtClean="0">
                <a:latin typeface="Palatino Linotype" panose="02040502050505030304" pitchFamily="18" charset="0"/>
              </a:rPr>
              <a:t>interference</a:t>
            </a:r>
            <a:r>
              <a:rPr lang="pl-PL" sz="1800" dirty="0" smtClean="0">
                <a:latin typeface="Palatino Linotype" panose="02040502050505030304" pitchFamily="18" charset="0"/>
              </a:rPr>
              <a:t> spectra:</a:t>
            </a:r>
          </a:p>
          <a:p>
            <a:pPr lvl="1">
              <a:lnSpc>
                <a:spcPct val="130000"/>
              </a:lnSpc>
              <a:spcBef>
                <a:spcPts val="1200"/>
              </a:spcBef>
            </a:pPr>
            <a:r>
              <a:rPr lang="en-US" sz="1800" dirty="0">
                <a:latin typeface="Palatino Linotype" panose="02040502050505030304" pitchFamily="18" charset="0"/>
              </a:rPr>
              <a:t>position of the central peak</a:t>
            </a:r>
            <a:r>
              <a:rPr lang="pl-PL" sz="1800" dirty="0">
                <a:latin typeface="Palatino Linotype" panose="02040502050505030304" pitchFamily="18" charset="0"/>
              </a:rPr>
              <a:t> [</a:t>
            </a:r>
            <a:r>
              <a:rPr lang="pl-PL" sz="1800" dirty="0" err="1">
                <a:latin typeface="Palatino Linotype" panose="02040502050505030304" pitchFamily="18" charset="0"/>
              </a:rPr>
              <a:t>nm</a:t>
            </a:r>
            <a:r>
              <a:rPr lang="pl-PL" sz="1800" dirty="0">
                <a:latin typeface="Palatino Linotype" panose="02040502050505030304" pitchFamily="18" charset="0"/>
              </a:rPr>
              <a:t>]</a:t>
            </a:r>
          </a:p>
          <a:p>
            <a:pPr lvl="1">
              <a:lnSpc>
                <a:spcPct val="130000"/>
              </a:lnSpc>
              <a:spcBef>
                <a:spcPts val="1200"/>
              </a:spcBef>
            </a:pPr>
            <a:r>
              <a:rPr lang="en-GB" sz="1800" dirty="0">
                <a:latin typeface="Palatino Linotype" panose="02040502050505030304" pitchFamily="18" charset="0"/>
              </a:rPr>
              <a:t>signal intensity of </a:t>
            </a:r>
            <a:r>
              <a:rPr lang="pl-PL" sz="1800" dirty="0">
                <a:latin typeface="Palatino Linotype" panose="02040502050505030304" pitchFamily="18" charset="0"/>
              </a:rPr>
              <a:t>the </a:t>
            </a:r>
            <a:r>
              <a:rPr lang="en-GB" sz="1800" dirty="0">
                <a:latin typeface="Palatino Linotype" panose="02040502050505030304" pitchFamily="18" charset="0"/>
              </a:rPr>
              <a:t>central peak</a:t>
            </a:r>
            <a:r>
              <a:rPr lang="pl-PL" sz="1800" dirty="0">
                <a:latin typeface="Palatino Linotype" panose="02040502050505030304" pitchFamily="18" charset="0"/>
              </a:rPr>
              <a:t> [</a:t>
            </a:r>
            <a:r>
              <a:rPr lang="el-GR" sz="1800" dirty="0">
                <a:latin typeface="Palatino Linotype" panose="02040502050505030304" pitchFamily="18" charset="0"/>
              </a:rPr>
              <a:t>μ</a:t>
            </a:r>
            <a:r>
              <a:rPr lang="pl-PL" sz="1800" dirty="0">
                <a:latin typeface="Palatino Linotype" panose="02040502050505030304" pitchFamily="18" charset="0"/>
              </a:rPr>
              <a:t>W]</a:t>
            </a:r>
            <a:endParaRPr lang="en-GB" sz="1800" dirty="0">
              <a:latin typeface="Palatino Linotype" panose="02040502050505030304" pitchFamily="18" charset="0"/>
            </a:endParaRPr>
          </a:p>
          <a:p>
            <a:pPr lvl="1">
              <a:lnSpc>
                <a:spcPct val="130000"/>
              </a:lnSpc>
              <a:spcBef>
                <a:spcPts val="1200"/>
              </a:spcBef>
            </a:pPr>
            <a:r>
              <a:rPr lang="en-GB" sz="1800" dirty="0">
                <a:latin typeface="Palatino Linotype" panose="02040502050505030304" pitchFamily="18" charset="0"/>
              </a:rPr>
              <a:t>visibility</a:t>
            </a:r>
            <a:r>
              <a:rPr lang="pl-PL" sz="1800" dirty="0">
                <a:latin typeface="Palatino Linotype" panose="02040502050505030304" pitchFamily="18" charset="0"/>
              </a:rPr>
              <a:t> (V) [</a:t>
            </a:r>
            <a:r>
              <a:rPr lang="pl-PL" sz="1800" dirty="0" err="1">
                <a:latin typeface="Palatino Linotype" panose="02040502050505030304" pitchFamily="18" charset="0"/>
              </a:rPr>
              <a:t>a.u</a:t>
            </a:r>
            <a:r>
              <a:rPr lang="pl-PL" sz="1800" dirty="0">
                <a:latin typeface="Palatino Linotype" panose="02040502050505030304" pitchFamily="18" charset="0"/>
              </a:rPr>
              <a:t>.]</a:t>
            </a:r>
          </a:p>
          <a:p>
            <a:pPr lvl="1">
              <a:lnSpc>
                <a:spcPct val="130000"/>
              </a:lnSpc>
              <a:spcBef>
                <a:spcPts val="1200"/>
              </a:spcBef>
            </a:pPr>
            <a:r>
              <a:rPr lang="pl-PL" sz="1800" dirty="0">
                <a:latin typeface="Palatino Linotype" panose="02040502050505030304" pitchFamily="18" charset="0"/>
              </a:rPr>
              <a:t>a</a:t>
            </a:r>
            <a:r>
              <a:rPr lang="en-GB" sz="1800" dirty="0" err="1">
                <a:latin typeface="Palatino Linotype" panose="02040502050505030304" pitchFamily="18" charset="0"/>
              </a:rPr>
              <a:t>bsorption</a:t>
            </a:r>
            <a:r>
              <a:rPr lang="pl-PL" sz="1800" dirty="0">
                <a:latin typeface="Palatino Linotype" panose="02040502050505030304" pitchFamily="18" charset="0"/>
              </a:rPr>
              <a:t> (</a:t>
            </a:r>
            <a:r>
              <a:rPr lang="pl-PL" sz="1800" dirty="0" err="1">
                <a:latin typeface="Palatino Linotype" panose="02040502050505030304" pitchFamily="18" charset="0"/>
              </a:rPr>
              <a:t>signal</a:t>
            </a:r>
            <a:r>
              <a:rPr lang="pl-PL" sz="1800" dirty="0">
                <a:latin typeface="Palatino Linotype" panose="02040502050505030304" pitchFamily="18" charset="0"/>
              </a:rPr>
              <a:t> </a:t>
            </a:r>
            <a:r>
              <a:rPr lang="pl-PL" sz="1800" dirty="0" err="1">
                <a:latin typeface="Palatino Linotype" panose="02040502050505030304" pitchFamily="18" charset="0"/>
              </a:rPr>
              <a:t>intensity</a:t>
            </a:r>
            <a:r>
              <a:rPr lang="pl-PL" sz="1800" dirty="0">
                <a:latin typeface="Palatino Linotype" panose="02040502050505030304" pitchFamily="18" charset="0"/>
              </a:rPr>
              <a:t> of </a:t>
            </a:r>
            <a:r>
              <a:rPr lang="pl-PL" sz="1800" dirty="0" err="1">
                <a:latin typeface="Palatino Linotype" panose="02040502050505030304" pitchFamily="18" charset="0"/>
              </a:rPr>
              <a:t>I</a:t>
            </a:r>
            <a:r>
              <a:rPr lang="pl-PL" sz="1800" baseline="-25000" dirty="0" err="1">
                <a:latin typeface="Palatino Linotype" panose="02040502050505030304" pitchFamily="18" charset="0"/>
              </a:rPr>
              <a:t>min</a:t>
            </a:r>
            <a:r>
              <a:rPr lang="pl-PL" sz="1800" dirty="0">
                <a:latin typeface="Palatino Linotype" panose="02040502050505030304" pitchFamily="18" charset="0"/>
              </a:rPr>
              <a:t>) [</a:t>
            </a:r>
            <a:r>
              <a:rPr lang="el-GR" sz="1800" dirty="0">
                <a:latin typeface="Palatino Linotype" panose="02040502050505030304" pitchFamily="18" charset="0"/>
              </a:rPr>
              <a:t>μ</a:t>
            </a:r>
            <a:r>
              <a:rPr lang="pl-PL" sz="1800" dirty="0">
                <a:latin typeface="Palatino Linotype" panose="02040502050505030304" pitchFamily="18" charset="0"/>
              </a:rPr>
              <a:t>W</a:t>
            </a:r>
            <a:r>
              <a:rPr lang="pl-PL" sz="1800" dirty="0" smtClean="0">
                <a:latin typeface="Palatino Linotype" panose="02040502050505030304" pitchFamily="18" charset="0"/>
              </a:rPr>
              <a:t>]</a:t>
            </a:r>
            <a:endParaRPr lang="pl-PL" sz="1800" dirty="0">
              <a:latin typeface="Palatino Linotype" panose="02040502050505030304" pitchFamily="18" charset="0"/>
            </a:endParaRPr>
          </a:p>
        </p:txBody>
      </p:sp>
      <p:pic>
        <p:nvPicPr>
          <p:cNvPr id="7" name="Dźwięk 6">
            <a:hlinkClick r:id="" action="ppaction://media"/>
          </p:cNvPr>
          <p:cNvPicPr>
            <a:picLocks noChangeAspect="1"/>
          </p:cNvPicPr>
          <p:nvPr>
            <a:audioFile r:link="rId1"/>
            <p:extLst>
              <p:ext uri="{DAA4B4D4-6D71-4841-9C94-3DE7FCFB9230}">
                <p14:media xmlns:p14="http://schemas.microsoft.com/office/powerpoint/2010/main" r:embed="rId2">
                  <p14:trim st="439" end="451.9909"/>
                </p14:media>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0558835"/>
      </p:ext>
    </p:extLst>
  </p:cSld>
  <p:clrMapOvr>
    <a:masterClrMapping/>
  </p:clrMapOvr>
  <mc:AlternateContent xmlns:mc="http://schemas.openxmlformats.org/markup-compatibility/2006">
    <mc:Choice xmlns:p14="http://schemas.microsoft.com/office/powerpoint/2010/main" Requires="p14">
      <p:transition spd="slow" p14:dur="2000" advTm="10367"/>
    </mc:Choice>
    <mc:Fallback>
      <p:transition spd="slow" advTm="1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9</a:t>
            </a:fld>
            <a:endParaRPr lang="fr-FR">
              <a:latin typeface="Palatino Linotype" panose="02040502050505030304" pitchFamily="18" charset="0"/>
            </a:endParaRPr>
          </a:p>
        </p:txBody>
      </p:sp>
      <p:pic>
        <p:nvPicPr>
          <p:cNvPr id="7" name="Obraz 6"/>
          <p:cNvPicPr>
            <a:picLocks noChangeAspect="1"/>
          </p:cNvPicPr>
          <p:nvPr/>
        </p:nvPicPr>
        <p:blipFill rotWithShape="1">
          <a:blip r:embed="rId5">
            <a:extLst>
              <a:ext uri="{28A0092B-C50C-407E-A947-70E740481C1C}">
                <a14:useLocalDpi xmlns:a14="http://schemas.microsoft.com/office/drawing/2010/main" val="0"/>
              </a:ext>
            </a:extLst>
          </a:blip>
          <a:srcRect l="9429" r="8417"/>
          <a:stretch/>
        </p:blipFill>
        <p:spPr>
          <a:xfrm>
            <a:off x="188843" y="1019700"/>
            <a:ext cx="8875644" cy="5266800"/>
          </a:xfrm>
          <a:prstGeom prst="rect">
            <a:avLst/>
          </a:prstGeom>
        </p:spPr>
      </p:pic>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p:cNvSpPr txBox="1"/>
          <p:nvPr/>
        </p:nvSpPr>
        <p:spPr>
          <a:xfrm>
            <a:off x="609600" y="685800"/>
            <a:ext cx="8153400" cy="461665"/>
          </a:xfrm>
          <a:prstGeom prst="rect">
            <a:avLst/>
          </a:prstGeom>
          <a:noFill/>
        </p:spPr>
        <p:txBody>
          <a:bodyPr wrap="square" rtlCol="0">
            <a:spAutoFit/>
          </a:bodyPr>
          <a:lstStyle/>
          <a:p>
            <a:r>
              <a:rPr lang="pl-PL" sz="2400" b="1" dirty="0" err="1" smtClean="0">
                <a:latin typeface="Palatino Linotype" panose="02040502050505030304" pitchFamily="18" charset="0"/>
              </a:rPr>
              <a:t>Examined</a:t>
            </a:r>
            <a:r>
              <a:rPr lang="pl-PL" sz="2400" b="1" dirty="0" smtClean="0">
                <a:latin typeface="Palatino Linotype" panose="02040502050505030304" pitchFamily="18" charset="0"/>
              </a:rPr>
              <a:t> </a:t>
            </a:r>
            <a:r>
              <a:rPr lang="pl-PL" sz="2400" b="1" dirty="0" err="1" smtClean="0">
                <a:latin typeface="Palatino Linotype" panose="02040502050505030304" pitchFamily="18" charset="0"/>
              </a:rPr>
              <a:t>parameters</a:t>
            </a:r>
            <a:endParaRPr lang="fr-FR" sz="2400" b="1" dirty="0">
              <a:latin typeface="Palatino Linotype" panose="02040502050505030304" pitchFamily="18" charset="0"/>
            </a:endParaRPr>
          </a:p>
        </p:txBody>
      </p:sp>
      <p:pic>
        <p:nvPicPr>
          <p:cNvPr id="11" name="Dźwięk 10">
            <a:hlinkClick r:id="" action="ppaction://media"/>
          </p:cNvPr>
          <p:cNvPicPr>
            <a:picLocks noChangeAspect="1"/>
          </p:cNvPicPr>
          <p:nvPr>
            <a:audioFile r:link="rId1"/>
            <p:extLst>
              <p:ext uri="{DAA4B4D4-6D71-4841-9C94-3DE7FCFB9230}">
                <p14:media xmlns:p14="http://schemas.microsoft.com/office/powerpoint/2010/main" r:embed="rId2">
                  <p14:trim st="754" end="814.619"/>
                </p14:media>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14654097"/>
      </p:ext>
    </p:extLst>
  </p:cSld>
  <p:clrMapOvr>
    <a:masterClrMapping/>
  </p:clrMapOvr>
  <mc:AlternateContent xmlns:mc="http://schemas.openxmlformats.org/markup-compatibility/2006">
    <mc:Choice xmlns:p14="http://schemas.microsoft.com/office/powerpoint/2010/main" Requires="p14">
      <p:transition spd="slow" p14:dur="2000" advTm="6898"/>
    </mc:Choice>
    <mc:Fallback>
      <p:transition spd="slow" advTm="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1740</TotalTime>
  <Words>1526</Words>
  <Application>Microsoft Office PowerPoint</Application>
  <PresentationFormat>Pokaz na ekranie (4:3)</PresentationFormat>
  <Paragraphs>145</Paragraphs>
  <Slides>20</Slides>
  <Notes>15</Notes>
  <HiddenSlides>0</HiddenSlides>
  <MMClips>20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20</vt:i4>
      </vt:variant>
    </vt:vector>
  </HeadingPairs>
  <TitlesOfParts>
    <vt:vector size="25" baseType="lpstr">
      <vt:lpstr>Arial</vt:lpstr>
      <vt:lpstr>Calibri</vt:lpstr>
      <vt:lpstr>Calibri Light</vt:lpstr>
      <vt:lpstr>Palatino Linotype</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MDPI</dc:creator>
  <cp:lastModifiedBy>Anna</cp:lastModifiedBy>
  <cp:revision>119</cp:revision>
  <dcterms:created xsi:type="dcterms:W3CDTF">2017-05-27T02:37:01Z</dcterms:created>
  <dcterms:modified xsi:type="dcterms:W3CDTF">2021-04-07T19:25:28Z</dcterms:modified>
</cp:coreProperties>
</file>