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0"/>
  </p:notesMasterIdLst>
  <p:sldIdLst>
    <p:sldId id="256" r:id="rId2"/>
    <p:sldId id="264" r:id="rId3"/>
    <p:sldId id="258" r:id="rId4"/>
    <p:sldId id="262" r:id="rId5"/>
    <p:sldId id="265" r:id="rId6"/>
    <p:sldId id="266" r:id="rId7"/>
    <p:sldId id="268" r:id="rId8"/>
    <p:sldId id="267" r:id="rId9"/>
    <p:sldId id="269" r:id="rId10"/>
    <p:sldId id="270" r:id="rId11"/>
    <p:sldId id="271" r:id="rId12"/>
    <p:sldId id="272" r:id="rId13"/>
    <p:sldId id="275" r:id="rId14"/>
    <p:sldId id="276" r:id="rId15"/>
    <p:sldId id="274" r:id="rId16"/>
    <p:sldId id="273" r:id="rId17"/>
    <p:sldId id="261" r:id="rId18"/>
    <p:sldId id="263"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7B7C"/>
    <a:srgbClr val="EAEAEA"/>
    <a:srgbClr val="FCFBF2"/>
    <a:srgbClr val="000000"/>
    <a:srgbClr val="EBE4AF"/>
    <a:srgbClr val="EBFFFF"/>
    <a:srgbClr val="073759"/>
    <a:srgbClr val="CCFF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73"/>
    <p:restoredTop sz="94674"/>
  </p:normalViewPr>
  <p:slideViewPr>
    <p:cSldViewPr snapToGrid="0">
      <p:cViewPr>
        <p:scale>
          <a:sx n="73" d="100"/>
          <a:sy n="73" d="100"/>
        </p:scale>
        <p:origin x="1360" y="8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C13272-0BF8-3D4A-9065-B9DB519D9776}" type="datetimeFigureOut">
              <a:rPr lang="es-ES" smtClean="0"/>
              <a:t>5/4/21</a:t>
            </a:fld>
            <a:endParaRPr lang="es-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595F7E-8D9D-3F4F-8F2B-119743B6BDD8}" type="slidenum">
              <a:rPr lang="es-ES" smtClean="0"/>
              <a:t>‹Nº›</a:t>
            </a:fld>
            <a:endParaRPr lang="es-ES"/>
          </a:p>
        </p:txBody>
      </p:sp>
    </p:spTree>
    <p:extLst>
      <p:ext uri="{BB962C8B-B14F-4D97-AF65-F5344CB8AC3E}">
        <p14:creationId xmlns:p14="http://schemas.microsoft.com/office/powerpoint/2010/main" val="2784313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7595F7E-8D9D-3F4F-8F2B-119743B6BDD8}" type="slidenum">
              <a:rPr lang="es-ES" smtClean="0"/>
              <a:t>1</a:t>
            </a:fld>
            <a:endParaRPr lang="es-ES"/>
          </a:p>
        </p:txBody>
      </p:sp>
    </p:spTree>
    <p:extLst>
      <p:ext uri="{BB962C8B-B14F-4D97-AF65-F5344CB8AC3E}">
        <p14:creationId xmlns:p14="http://schemas.microsoft.com/office/powerpoint/2010/main" val="497238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519AEB6-5A5C-4DB2-9D46-98EABA38A501}" type="datetimeFigureOut">
              <a:rPr lang="en-US" smtClean="0"/>
              <a:t>4/5/21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E8413-8B64-46A0-A043-DA7FCA8C4DD3}" type="slidenum">
              <a:rPr lang="en-US" smtClean="0"/>
              <a:t>‹Nº›</a:t>
            </a:fld>
            <a:endParaRPr lang="en-US"/>
          </a:p>
        </p:txBody>
      </p:sp>
    </p:spTree>
    <p:extLst>
      <p:ext uri="{BB962C8B-B14F-4D97-AF65-F5344CB8AC3E}">
        <p14:creationId xmlns:p14="http://schemas.microsoft.com/office/powerpoint/2010/main" val="2396829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19AEB6-5A5C-4DB2-9D46-98EABA38A501}" type="datetimeFigureOut">
              <a:rPr lang="en-US" smtClean="0"/>
              <a:t>4/5/21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E8413-8B64-46A0-A043-DA7FCA8C4DD3}" type="slidenum">
              <a:rPr lang="en-US" smtClean="0"/>
              <a:t>‹Nº›</a:t>
            </a:fld>
            <a:endParaRPr lang="en-US"/>
          </a:p>
        </p:txBody>
      </p:sp>
    </p:spTree>
    <p:extLst>
      <p:ext uri="{BB962C8B-B14F-4D97-AF65-F5344CB8AC3E}">
        <p14:creationId xmlns:p14="http://schemas.microsoft.com/office/powerpoint/2010/main" val="355457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19AEB6-5A5C-4DB2-9D46-98EABA38A501}" type="datetimeFigureOut">
              <a:rPr lang="en-US" smtClean="0"/>
              <a:t>4/5/21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E8413-8B64-46A0-A043-DA7FCA8C4DD3}" type="slidenum">
              <a:rPr lang="en-US" smtClean="0"/>
              <a:t>‹Nº›</a:t>
            </a:fld>
            <a:endParaRPr lang="en-US"/>
          </a:p>
        </p:txBody>
      </p:sp>
    </p:spTree>
    <p:extLst>
      <p:ext uri="{BB962C8B-B14F-4D97-AF65-F5344CB8AC3E}">
        <p14:creationId xmlns:p14="http://schemas.microsoft.com/office/powerpoint/2010/main" val="2058342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19AEB6-5A5C-4DB2-9D46-98EABA38A501}" type="datetimeFigureOut">
              <a:rPr lang="en-US" smtClean="0"/>
              <a:t>4/5/21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E8413-8B64-46A0-A043-DA7FCA8C4DD3}" type="slidenum">
              <a:rPr lang="en-US" smtClean="0"/>
              <a:t>‹Nº›</a:t>
            </a:fld>
            <a:endParaRPr lang="en-US"/>
          </a:p>
        </p:txBody>
      </p:sp>
    </p:spTree>
    <p:extLst>
      <p:ext uri="{BB962C8B-B14F-4D97-AF65-F5344CB8AC3E}">
        <p14:creationId xmlns:p14="http://schemas.microsoft.com/office/powerpoint/2010/main" val="1399348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19AEB6-5A5C-4DB2-9D46-98EABA38A501}" type="datetimeFigureOut">
              <a:rPr lang="en-US" smtClean="0"/>
              <a:t>4/5/21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E8413-8B64-46A0-A043-DA7FCA8C4DD3}" type="slidenum">
              <a:rPr lang="en-US" smtClean="0"/>
              <a:t>‹Nº›</a:t>
            </a:fld>
            <a:endParaRPr lang="en-US"/>
          </a:p>
        </p:txBody>
      </p:sp>
    </p:spTree>
    <p:extLst>
      <p:ext uri="{BB962C8B-B14F-4D97-AF65-F5344CB8AC3E}">
        <p14:creationId xmlns:p14="http://schemas.microsoft.com/office/powerpoint/2010/main" val="625898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19AEB6-5A5C-4DB2-9D46-98EABA38A501}" type="datetimeFigureOut">
              <a:rPr lang="en-US" smtClean="0"/>
              <a:t>4/5/21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E8413-8B64-46A0-A043-DA7FCA8C4DD3}" type="slidenum">
              <a:rPr lang="en-US" smtClean="0"/>
              <a:t>‹Nº›</a:t>
            </a:fld>
            <a:endParaRPr lang="en-US"/>
          </a:p>
        </p:txBody>
      </p:sp>
    </p:spTree>
    <p:extLst>
      <p:ext uri="{BB962C8B-B14F-4D97-AF65-F5344CB8AC3E}">
        <p14:creationId xmlns:p14="http://schemas.microsoft.com/office/powerpoint/2010/main" val="271448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519AEB6-5A5C-4DB2-9D46-98EABA38A501}" type="datetimeFigureOut">
              <a:rPr lang="en-US" smtClean="0"/>
              <a:t>4/5/21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6E8413-8B64-46A0-A043-DA7FCA8C4DD3}" type="slidenum">
              <a:rPr lang="en-US" smtClean="0"/>
              <a:t>‹Nº›</a:t>
            </a:fld>
            <a:endParaRPr lang="en-US"/>
          </a:p>
        </p:txBody>
      </p:sp>
    </p:spTree>
    <p:extLst>
      <p:ext uri="{BB962C8B-B14F-4D97-AF65-F5344CB8AC3E}">
        <p14:creationId xmlns:p14="http://schemas.microsoft.com/office/powerpoint/2010/main" val="4223939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519AEB6-5A5C-4DB2-9D46-98EABA38A501}" type="datetimeFigureOut">
              <a:rPr lang="en-US" smtClean="0"/>
              <a:t>4/5/21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6E8413-8B64-46A0-A043-DA7FCA8C4DD3}" type="slidenum">
              <a:rPr lang="en-US" smtClean="0"/>
              <a:t>‹Nº›</a:t>
            </a:fld>
            <a:endParaRPr lang="en-US"/>
          </a:p>
        </p:txBody>
      </p:sp>
    </p:spTree>
    <p:extLst>
      <p:ext uri="{BB962C8B-B14F-4D97-AF65-F5344CB8AC3E}">
        <p14:creationId xmlns:p14="http://schemas.microsoft.com/office/powerpoint/2010/main" val="3578077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19AEB6-5A5C-4DB2-9D46-98EABA38A501}" type="datetimeFigureOut">
              <a:rPr lang="en-US" smtClean="0"/>
              <a:t>4/5/21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6E8413-8B64-46A0-A043-DA7FCA8C4DD3}" type="slidenum">
              <a:rPr lang="en-US" smtClean="0"/>
              <a:t>‹Nº›</a:t>
            </a:fld>
            <a:endParaRPr lang="en-US"/>
          </a:p>
        </p:txBody>
      </p:sp>
    </p:spTree>
    <p:extLst>
      <p:ext uri="{BB962C8B-B14F-4D97-AF65-F5344CB8AC3E}">
        <p14:creationId xmlns:p14="http://schemas.microsoft.com/office/powerpoint/2010/main" val="1629577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19AEB6-5A5C-4DB2-9D46-98EABA38A501}" type="datetimeFigureOut">
              <a:rPr lang="en-US" smtClean="0"/>
              <a:t>4/5/21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E8413-8B64-46A0-A043-DA7FCA8C4DD3}" type="slidenum">
              <a:rPr lang="en-US" smtClean="0"/>
              <a:t>‹Nº›</a:t>
            </a:fld>
            <a:endParaRPr lang="en-US"/>
          </a:p>
        </p:txBody>
      </p:sp>
    </p:spTree>
    <p:extLst>
      <p:ext uri="{BB962C8B-B14F-4D97-AF65-F5344CB8AC3E}">
        <p14:creationId xmlns:p14="http://schemas.microsoft.com/office/powerpoint/2010/main" val="3145317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19AEB6-5A5C-4DB2-9D46-98EABA38A501}" type="datetimeFigureOut">
              <a:rPr lang="en-US" smtClean="0"/>
              <a:t>4/5/21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E8413-8B64-46A0-A043-DA7FCA8C4DD3}" type="slidenum">
              <a:rPr lang="en-US" smtClean="0"/>
              <a:t>‹Nº›</a:t>
            </a:fld>
            <a:endParaRPr lang="en-US"/>
          </a:p>
        </p:txBody>
      </p:sp>
    </p:spTree>
    <p:extLst>
      <p:ext uri="{BB962C8B-B14F-4D97-AF65-F5344CB8AC3E}">
        <p14:creationId xmlns:p14="http://schemas.microsoft.com/office/powerpoint/2010/main" val="1990405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19AEB6-5A5C-4DB2-9D46-98EABA38A501}" type="datetimeFigureOut">
              <a:rPr lang="en-US" smtClean="0"/>
              <a:t>4/5/21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E8413-8B64-46A0-A043-DA7FCA8C4DD3}" type="slidenum">
              <a:rPr lang="en-US" smtClean="0"/>
              <a:t>‹Nº›</a:t>
            </a:fld>
            <a:endParaRPr lang="en-US"/>
          </a:p>
        </p:txBody>
      </p:sp>
    </p:spTree>
    <p:extLst>
      <p:ext uri="{BB962C8B-B14F-4D97-AF65-F5344CB8AC3E}">
        <p14:creationId xmlns:p14="http://schemas.microsoft.com/office/powerpoint/2010/main" val="7162644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hyperlink" Target="mailto:alberto.escarpa@uah.e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mailto:beatriz.jurado@uah.es" TargetMode="External"/><Relationship Id="rId5" Type="http://schemas.openxmlformats.org/officeDocument/2006/relationships/image" Target="../media/image3.jp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3.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1</a:t>
            </a:fld>
            <a:endParaRPr lang="fr-FR">
              <a:latin typeface="Palatino Linotype" panose="02040502050505030304" pitchFamily="18" charset="0"/>
            </a:endParaRPr>
          </a:p>
        </p:txBody>
      </p:sp>
      <p:pic>
        <p:nvPicPr>
          <p:cNvPr id="7" name="Picture 6">
            <a:extLst>
              <a:ext uri="{FF2B5EF4-FFF2-40B4-BE49-F238E27FC236}">
                <a16:creationId xmlns:a16="http://schemas.microsoft.com/office/drawing/2014/main" id="{C41EF8A0-D7B0-4C16-ADEC-E6757E1D9B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3717036"/>
          </a:xfrm>
          <a:prstGeom prst="rect">
            <a:avLst/>
          </a:prstGeom>
        </p:spPr>
      </p:pic>
      <p:pic>
        <p:nvPicPr>
          <p:cNvPr id="8" name="Picture 2" descr="Universidad de Alcalá (UAH) Madrid">
            <a:extLst>
              <a:ext uri="{FF2B5EF4-FFF2-40B4-BE49-F238E27FC236}">
                <a16:creationId xmlns:a16="http://schemas.microsoft.com/office/drawing/2014/main" id="{C461D050-D83B-A54B-A71A-B697DAED4CAD}"/>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1349" y="6214146"/>
            <a:ext cx="1598664" cy="50902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descr="Imagen que contiene objeto, panal, hombre&#10;&#10;Descripción generada automáticamente">
            <a:extLst>
              <a:ext uri="{FF2B5EF4-FFF2-40B4-BE49-F238E27FC236}">
                <a16:creationId xmlns:a16="http://schemas.microsoft.com/office/drawing/2014/main" id="{5D46EA35-F9C7-F041-B371-BBF17F255C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4171" y="6212455"/>
            <a:ext cx="1308307" cy="512402"/>
          </a:xfrm>
          <a:prstGeom prst="rect">
            <a:avLst/>
          </a:prstGeom>
        </p:spPr>
      </p:pic>
      <p:sp>
        <p:nvSpPr>
          <p:cNvPr id="4" name="TextBox 3"/>
          <p:cNvSpPr txBox="1"/>
          <p:nvPr/>
        </p:nvSpPr>
        <p:spPr>
          <a:xfrm>
            <a:off x="570486" y="3717036"/>
            <a:ext cx="8305800" cy="2431435"/>
          </a:xfrm>
          <a:prstGeom prst="rect">
            <a:avLst/>
          </a:prstGeom>
          <a:noFill/>
        </p:spPr>
        <p:txBody>
          <a:bodyPr wrap="square" rtlCol="0">
            <a:spAutoFit/>
          </a:bodyPr>
          <a:lstStyle/>
          <a:p>
            <a:pPr algn="ctr"/>
            <a:r>
              <a:rPr lang="fr-FR" sz="2400" b="1" dirty="0">
                <a:latin typeface="Palatino Linotype" panose="02040502050505030304" pitchFamily="18" charset="0"/>
              </a:rPr>
              <a:t>Magneto-</a:t>
            </a:r>
            <a:r>
              <a:rPr lang="fr-FR" sz="2400" b="1" dirty="0" err="1">
                <a:latin typeface="Palatino Linotype" panose="02040502050505030304" pitchFamily="18" charset="0"/>
              </a:rPr>
              <a:t>catalytic</a:t>
            </a:r>
            <a:r>
              <a:rPr lang="fr-FR" sz="2400" b="1" dirty="0">
                <a:latin typeface="Palatino Linotype" panose="02040502050505030304" pitchFamily="18" charset="0"/>
              </a:rPr>
              <a:t> Janus </a:t>
            </a:r>
            <a:r>
              <a:rPr lang="fr-FR" sz="2400" b="1" dirty="0" err="1">
                <a:latin typeface="Palatino Linotype" panose="02040502050505030304" pitchFamily="18" charset="0"/>
              </a:rPr>
              <a:t>micromotors</a:t>
            </a:r>
            <a:r>
              <a:rPr lang="fr-FR" sz="2400" b="1" dirty="0">
                <a:latin typeface="Palatino Linotype" panose="02040502050505030304" pitchFamily="18" charset="0"/>
              </a:rPr>
              <a:t> for </a:t>
            </a:r>
            <a:r>
              <a:rPr lang="fr-FR" sz="2400" b="1" dirty="0" err="1">
                <a:latin typeface="Palatino Linotype" panose="02040502050505030304" pitchFamily="18" charset="0"/>
              </a:rPr>
              <a:t>selective</a:t>
            </a:r>
            <a:r>
              <a:rPr lang="fr-FR" sz="2400" b="1" dirty="0">
                <a:latin typeface="Palatino Linotype" panose="02040502050505030304" pitchFamily="18" charset="0"/>
              </a:rPr>
              <a:t> inactivation of </a:t>
            </a:r>
            <a:r>
              <a:rPr lang="fr-FR" sz="2400" b="1" dirty="0" err="1">
                <a:latin typeface="Palatino Linotype" panose="02040502050505030304" pitchFamily="18" charset="0"/>
              </a:rPr>
              <a:t>bacteria</a:t>
            </a:r>
            <a:r>
              <a:rPr lang="fr-FR" sz="2400" b="1" dirty="0">
                <a:latin typeface="Palatino Linotype" panose="02040502050505030304" pitchFamily="18" charset="0"/>
              </a:rPr>
              <a:t> biofilms </a:t>
            </a:r>
          </a:p>
          <a:p>
            <a:pPr algn="ctr"/>
            <a:r>
              <a:rPr lang="it-IT" b="1" dirty="0" err="1">
                <a:latin typeface="Palatino Linotype" panose="02040502050505030304" pitchFamily="18" charset="0"/>
              </a:rPr>
              <a:t>Beatriz</a:t>
            </a:r>
            <a:r>
              <a:rPr lang="it-IT" b="1" dirty="0">
                <a:latin typeface="Palatino Linotype" panose="02040502050505030304" pitchFamily="18" charset="0"/>
              </a:rPr>
              <a:t> </a:t>
            </a:r>
            <a:r>
              <a:rPr lang="it-IT" b="1" dirty="0" err="1">
                <a:latin typeface="Palatino Linotype" panose="02040502050505030304" pitchFamily="18" charset="0"/>
              </a:rPr>
              <a:t>Jurado-Sánchez</a:t>
            </a:r>
            <a:r>
              <a:rPr lang="it-IT" b="1" dirty="0">
                <a:latin typeface="Palatino Linotype" panose="02040502050505030304" pitchFamily="18" charset="0"/>
              </a:rPr>
              <a:t>,* Alberto </a:t>
            </a:r>
            <a:r>
              <a:rPr lang="it-IT" b="1" dirty="0" err="1">
                <a:latin typeface="Palatino Linotype" panose="02040502050505030304" pitchFamily="18" charset="0"/>
              </a:rPr>
              <a:t>Escarpa</a:t>
            </a:r>
            <a:r>
              <a:rPr lang="it-IT" b="1" dirty="0">
                <a:latin typeface="Palatino Linotype" panose="02040502050505030304" pitchFamily="18" charset="0"/>
              </a:rPr>
              <a:t>* and </a:t>
            </a:r>
            <a:r>
              <a:rPr lang="it-IT" b="1" dirty="0" err="1">
                <a:latin typeface="Palatino Linotype" panose="02040502050505030304" pitchFamily="18" charset="0"/>
              </a:rPr>
              <a:t>Kaisong</a:t>
            </a:r>
            <a:r>
              <a:rPr lang="it-IT" b="1" dirty="0">
                <a:latin typeface="Palatino Linotype" panose="02040502050505030304" pitchFamily="18" charset="0"/>
              </a:rPr>
              <a:t> Yuan</a:t>
            </a:r>
            <a:endParaRPr lang="it-IT" b="1" baseline="30000" dirty="0">
              <a:latin typeface="Palatino Linotype" panose="02040502050505030304" pitchFamily="18" charset="0"/>
            </a:endParaRPr>
          </a:p>
          <a:p>
            <a:pPr algn="ctr"/>
            <a:endParaRPr lang="fr-FR" dirty="0">
              <a:latin typeface="Palatino Linotype" panose="02040502050505030304" pitchFamily="18" charset="0"/>
            </a:endParaRPr>
          </a:p>
          <a:p>
            <a:r>
              <a:rPr lang="en-US" baseline="30000" dirty="0">
                <a:latin typeface="Palatino Linotype" panose="02040502050505030304" pitchFamily="18" charset="0"/>
              </a:rPr>
              <a:t>1</a:t>
            </a:r>
            <a:r>
              <a:rPr lang="en-US" dirty="0">
                <a:latin typeface="Palatino Linotype" panose="02040502050505030304" pitchFamily="18" charset="0"/>
              </a:rPr>
              <a:t> Universidad de </a:t>
            </a:r>
            <a:r>
              <a:rPr lang="en-US" dirty="0" err="1">
                <a:latin typeface="Palatino Linotype" panose="02040502050505030304" pitchFamily="18" charset="0"/>
              </a:rPr>
              <a:t>Alcalá</a:t>
            </a:r>
            <a:r>
              <a:rPr lang="en-US" dirty="0">
                <a:latin typeface="Palatino Linotype" panose="02040502050505030304" pitchFamily="18" charset="0"/>
              </a:rPr>
              <a:t>; </a:t>
            </a:r>
            <a:r>
              <a:rPr lang="en-US" dirty="0" err="1">
                <a:latin typeface="Palatino Linotype" panose="02040502050505030304" pitchFamily="18" charset="0"/>
              </a:rPr>
              <a:t>Departamento</a:t>
            </a:r>
            <a:r>
              <a:rPr lang="en-US" dirty="0">
                <a:latin typeface="Palatino Linotype" panose="02040502050505030304" pitchFamily="18" charset="0"/>
              </a:rPr>
              <a:t> de </a:t>
            </a:r>
            <a:r>
              <a:rPr lang="en-US" dirty="0" err="1">
                <a:latin typeface="Palatino Linotype" panose="02040502050505030304" pitchFamily="18" charset="0"/>
              </a:rPr>
              <a:t>Química</a:t>
            </a:r>
            <a:r>
              <a:rPr lang="en-US" dirty="0">
                <a:latin typeface="Palatino Linotype" panose="02040502050505030304" pitchFamily="18" charset="0"/>
              </a:rPr>
              <a:t> </a:t>
            </a:r>
            <a:r>
              <a:rPr lang="en-US" dirty="0" err="1">
                <a:latin typeface="Palatino Linotype" panose="02040502050505030304" pitchFamily="18" charset="0"/>
              </a:rPr>
              <a:t>Analítica</a:t>
            </a:r>
            <a:r>
              <a:rPr lang="en-US" dirty="0">
                <a:latin typeface="Palatino Linotype" panose="02040502050505030304" pitchFamily="18" charset="0"/>
              </a:rPr>
              <a:t>, </a:t>
            </a:r>
            <a:r>
              <a:rPr lang="en-US" dirty="0" err="1">
                <a:latin typeface="Palatino Linotype" panose="02040502050505030304" pitchFamily="18" charset="0"/>
              </a:rPr>
              <a:t>Química</a:t>
            </a:r>
            <a:r>
              <a:rPr lang="en-US" dirty="0">
                <a:latin typeface="Palatino Linotype" panose="02040502050505030304" pitchFamily="18" charset="0"/>
              </a:rPr>
              <a:t> </a:t>
            </a:r>
            <a:r>
              <a:rPr lang="en-US" dirty="0" err="1">
                <a:latin typeface="Palatino Linotype" panose="02040502050505030304" pitchFamily="18" charset="0"/>
              </a:rPr>
              <a:t>Física</a:t>
            </a:r>
            <a:r>
              <a:rPr lang="en-US" dirty="0">
                <a:latin typeface="Palatino Linotype" panose="02040502050505030304" pitchFamily="18" charset="0"/>
              </a:rPr>
              <a:t> e </a:t>
            </a:r>
            <a:r>
              <a:rPr lang="en-US" dirty="0" err="1">
                <a:latin typeface="Palatino Linotype" panose="02040502050505030304" pitchFamily="18" charset="0"/>
              </a:rPr>
              <a:t>Ingeniería</a:t>
            </a:r>
            <a:r>
              <a:rPr lang="en-US" dirty="0">
                <a:latin typeface="Palatino Linotype" panose="02040502050505030304" pitchFamily="18" charset="0"/>
              </a:rPr>
              <a:t> </a:t>
            </a:r>
            <a:r>
              <a:rPr lang="en-US" dirty="0" err="1">
                <a:latin typeface="Palatino Linotype" panose="02040502050505030304" pitchFamily="18" charset="0"/>
              </a:rPr>
              <a:t>Química</a:t>
            </a:r>
            <a:r>
              <a:rPr lang="en-US" dirty="0">
                <a:latin typeface="Palatino Linotype" panose="02040502050505030304" pitchFamily="18" charset="0"/>
              </a:rPr>
              <a:t>; Alcala de Henares, Madrid, Spain  </a:t>
            </a:r>
          </a:p>
          <a:p>
            <a:endParaRPr lang="fr-FR" dirty="0">
              <a:latin typeface="Palatino Linotype" panose="02040502050505030304" pitchFamily="18" charset="0"/>
            </a:endParaRPr>
          </a:p>
          <a:p>
            <a:r>
              <a:rPr lang="en-US" sz="1400" b="1" dirty="0">
                <a:latin typeface="Palatino Linotype" panose="02040502050505030304" pitchFamily="18" charset="0"/>
              </a:rPr>
              <a:t>*</a:t>
            </a:r>
            <a:r>
              <a:rPr lang="en-US" sz="1400" dirty="0">
                <a:latin typeface="Palatino Linotype" panose="02040502050505030304" pitchFamily="18" charset="0"/>
              </a:rPr>
              <a:t> Corresponding author: </a:t>
            </a:r>
            <a:r>
              <a:rPr lang="en-US" sz="1400" dirty="0">
                <a:latin typeface="Palatino Linotype" panose="02040502050505030304" pitchFamily="18" charset="0"/>
                <a:hlinkClick r:id="rId6"/>
              </a:rPr>
              <a:t>beatriz.jurado@uah.es</a:t>
            </a:r>
            <a:r>
              <a:rPr lang="en-US" sz="1400" dirty="0">
                <a:latin typeface="Palatino Linotype" panose="02040502050505030304" pitchFamily="18" charset="0"/>
              </a:rPr>
              <a:t>; </a:t>
            </a:r>
            <a:r>
              <a:rPr lang="en-US" sz="1400" dirty="0">
                <a:latin typeface="Palatino Linotype" panose="02040502050505030304" pitchFamily="18" charset="0"/>
                <a:hlinkClick r:id="rId7"/>
              </a:rPr>
              <a:t>alberto.escarpa@uah.es</a:t>
            </a:r>
            <a:r>
              <a:rPr lang="en-US" sz="1400" dirty="0">
                <a:latin typeface="Palatino Linotype" panose="02040502050505030304" pitchFamily="18" charset="0"/>
              </a:rPr>
              <a:t> </a:t>
            </a:r>
            <a:endParaRPr lang="fr-FR" sz="1400" dirty="0">
              <a:latin typeface="Palatino Linotype" panose="02040502050505030304" pitchFamily="18" charset="0"/>
            </a:endParaRPr>
          </a:p>
        </p:txBody>
      </p:sp>
    </p:spTree>
    <p:extLst>
      <p:ext uri="{BB962C8B-B14F-4D97-AF65-F5344CB8AC3E}">
        <p14:creationId xmlns:p14="http://schemas.microsoft.com/office/powerpoint/2010/main" val="2008605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3">
            <a:extLst>
              <a:ext uri="{FF2B5EF4-FFF2-40B4-BE49-F238E27FC236}">
                <a16:creationId xmlns:a16="http://schemas.microsoft.com/office/drawing/2014/main" id="{8401472E-3CB7-554D-B239-30273512B2D6}"/>
              </a:ext>
            </a:extLst>
          </p:cNvPr>
          <p:cNvSpPr txBox="1"/>
          <p:nvPr/>
        </p:nvSpPr>
        <p:spPr>
          <a:xfrm>
            <a:off x="609600" y="609600"/>
            <a:ext cx="8153400" cy="830997"/>
          </a:xfrm>
          <a:prstGeom prst="rect">
            <a:avLst/>
          </a:prstGeom>
          <a:noFill/>
        </p:spPr>
        <p:txBody>
          <a:bodyPr wrap="square" rtlCol="0">
            <a:spAutoFit/>
          </a:bodyPr>
          <a:lstStyle/>
          <a:p>
            <a:r>
              <a:rPr lang="fr-FR" sz="2400" b="1" dirty="0" err="1">
                <a:latin typeface="Palatino Linotype" panose="02040502050505030304" pitchFamily="18" charset="0"/>
              </a:rPr>
              <a:t>Results</a:t>
            </a:r>
            <a:r>
              <a:rPr lang="fr-FR" sz="2400" b="1" dirty="0">
                <a:latin typeface="Palatino Linotype" panose="02040502050505030304" pitchFamily="18" charset="0"/>
              </a:rPr>
              <a:t> and Discussion</a:t>
            </a:r>
          </a:p>
          <a:p>
            <a:endParaRPr lang="fr-FR" sz="2400" b="1" dirty="0" err="1">
              <a:latin typeface="Palatino Linotype" panose="02040502050505030304" pitchFamily="18" charset="0"/>
            </a:endParaRPr>
          </a:p>
        </p:txBody>
      </p:sp>
      <p:sp>
        <p:nvSpPr>
          <p:cNvPr id="10" name="Rectángulo 2">
            <a:extLst>
              <a:ext uri="{FF2B5EF4-FFF2-40B4-BE49-F238E27FC236}">
                <a16:creationId xmlns:a16="http://schemas.microsoft.com/office/drawing/2014/main" id="{BD94B5D8-1718-D241-999D-BB1A68519179}"/>
              </a:ext>
            </a:extLst>
          </p:cNvPr>
          <p:cNvSpPr/>
          <p:nvPr/>
        </p:nvSpPr>
        <p:spPr>
          <a:xfrm>
            <a:off x="280851" y="1153115"/>
            <a:ext cx="8582297" cy="646331"/>
          </a:xfrm>
          <a:prstGeom prst="rect">
            <a:avLst/>
          </a:prstGeom>
        </p:spPr>
        <p:txBody>
          <a:bodyPr wrap="square">
            <a:spAutoFit/>
          </a:bodyPr>
          <a:lstStyle/>
          <a:p>
            <a:pPr algn="ctr"/>
            <a:endParaRPr lang="en-US" b="1" dirty="0">
              <a:solidFill>
                <a:srgbClr val="FF0000"/>
              </a:solidFill>
              <a:latin typeface="Arial" panose="020B0604020202020204" pitchFamily="34" charset="0"/>
              <a:cs typeface="Arial" panose="020B0604020202020204" pitchFamily="34" charset="0"/>
            </a:endParaRPr>
          </a:p>
          <a:p>
            <a:pPr algn="ctr"/>
            <a:endParaRPr lang="en-US" b="1" dirty="0">
              <a:solidFill>
                <a:srgbClr val="FF0000"/>
              </a:solidFill>
              <a:latin typeface="Arial" panose="020B0604020202020204" pitchFamily="34" charset="0"/>
              <a:cs typeface="Arial" panose="020B0604020202020204" pitchFamily="34" charset="0"/>
            </a:endParaRPr>
          </a:p>
        </p:txBody>
      </p:sp>
      <p:sp>
        <p:nvSpPr>
          <p:cNvPr id="12" name="Rectángulo 2">
            <a:extLst>
              <a:ext uri="{FF2B5EF4-FFF2-40B4-BE49-F238E27FC236}">
                <a16:creationId xmlns:a16="http://schemas.microsoft.com/office/drawing/2014/main" id="{3B7E9F86-FB9D-8D4E-9B8F-CE7A406E3BB4}"/>
              </a:ext>
            </a:extLst>
          </p:cNvPr>
          <p:cNvSpPr/>
          <p:nvPr/>
        </p:nvSpPr>
        <p:spPr>
          <a:xfrm>
            <a:off x="180703" y="1153115"/>
            <a:ext cx="8582297" cy="646331"/>
          </a:xfrm>
          <a:prstGeom prst="rect">
            <a:avLst/>
          </a:prstGeom>
        </p:spPr>
        <p:txBody>
          <a:bodyPr wrap="square">
            <a:spAutoFit/>
          </a:bodyPr>
          <a:lstStyle/>
          <a:p>
            <a:pPr algn="ctr"/>
            <a:r>
              <a:rPr lang="en-US" b="1" dirty="0">
                <a:solidFill>
                  <a:srgbClr val="FF0000"/>
                </a:solidFill>
                <a:latin typeface="Palatino Linotype" panose="02040502050505030304" pitchFamily="18" charset="0"/>
                <a:cs typeface="Arial" panose="020B0604020202020204" pitchFamily="34" charset="0"/>
              </a:rPr>
              <a:t>MICROMOTOR PROPULSION</a:t>
            </a:r>
          </a:p>
          <a:p>
            <a:pPr algn="ctr"/>
            <a:endParaRPr lang="en-US" b="1" dirty="0">
              <a:solidFill>
                <a:srgbClr val="FF0000"/>
              </a:solidFill>
              <a:latin typeface="Palatino Linotype" panose="02040502050505030304" pitchFamily="18" charset="0"/>
              <a:cs typeface="Arial" panose="020B0604020202020204" pitchFamily="34" charset="0"/>
            </a:endParaRPr>
          </a:p>
        </p:txBody>
      </p:sp>
      <p:pic>
        <p:nvPicPr>
          <p:cNvPr id="17" name="Picture 2">
            <a:extLst>
              <a:ext uri="{FF2B5EF4-FFF2-40B4-BE49-F238E27FC236}">
                <a16:creationId xmlns:a16="http://schemas.microsoft.com/office/drawing/2014/main" id="{8D9130CB-6B16-8449-9988-4739507C51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0" y="5734826"/>
            <a:ext cx="1143000" cy="1143000"/>
          </a:xfrm>
          <a:prstGeom prst="rect">
            <a:avLst/>
          </a:prstGeom>
        </p:spPr>
      </p:pic>
      <p:pic>
        <p:nvPicPr>
          <p:cNvPr id="4" name="Imagen 3">
            <a:extLst>
              <a:ext uri="{FF2B5EF4-FFF2-40B4-BE49-F238E27FC236}">
                <a16:creationId xmlns:a16="http://schemas.microsoft.com/office/drawing/2014/main" id="{F82BE67E-8CF8-5648-A13A-3D645846501E}"/>
              </a:ext>
            </a:extLst>
          </p:cNvPr>
          <p:cNvPicPr>
            <a:picLocks noChangeAspect="1"/>
          </p:cNvPicPr>
          <p:nvPr/>
        </p:nvPicPr>
        <p:blipFill>
          <a:blip r:embed="rId3"/>
          <a:stretch>
            <a:fillRect/>
          </a:stretch>
        </p:blipFill>
        <p:spPr>
          <a:xfrm>
            <a:off x="820615" y="1666504"/>
            <a:ext cx="6265985" cy="5033502"/>
          </a:xfrm>
          <a:prstGeom prst="rect">
            <a:avLst/>
          </a:prstGeom>
        </p:spPr>
      </p:pic>
      <p:sp>
        <p:nvSpPr>
          <p:cNvPr id="54" name="Rectángulo 2">
            <a:extLst>
              <a:ext uri="{FF2B5EF4-FFF2-40B4-BE49-F238E27FC236}">
                <a16:creationId xmlns:a16="http://schemas.microsoft.com/office/drawing/2014/main" id="{046CA183-B742-9644-AFD4-58227634E4C8}"/>
              </a:ext>
            </a:extLst>
          </p:cNvPr>
          <p:cNvSpPr/>
          <p:nvPr/>
        </p:nvSpPr>
        <p:spPr>
          <a:xfrm>
            <a:off x="4431575" y="1606281"/>
            <a:ext cx="2379784" cy="646331"/>
          </a:xfrm>
          <a:prstGeom prst="rect">
            <a:avLst/>
          </a:prstGeom>
        </p:spPr>
        <p:txBody>
          <a:bodyPr wrap="square">
            <a:spAutoFit/>
          </a:bodyPr>
          <a:lstStyle/>
          <a:p>
            <a:pPr algn="ctr"/>
            <a:r>
              <a:rPr lang="en-US" b="1" dirty="0">
                <a:solidFill>
                  <a:srgbClr val="FF0000"/>
                </a:solidFill>
                <a:latin typeface="Palatino Linotype" panose="02040502050505030304" pitchFamily="18" charset="0"/>
                <a:cs typeface="Arial" panose="020B0604020202020204" pitchFamily="34" charset="0"/>
              </a:rPr>
              <a:t>MAGNETIC</a:t>
            </a:r>
          </a:p>
          <a:p>
            <a:pPr algn="ctr"/>
            <a:endParaRPr lang="en-US" b="1" dirty="0">
              <a:solidFill>
                <a:srgbClr val="FF0000"/>
              </a:solidFill>
              <a:latin typeface="Palatino Linotype" panose="02040502050505030304" pitchFamily="18" charset="0"/>
              <a:cs typeface="Arial" panose="020B0604020202020204" pitchFamily="34" charset="0"/>
            </a:endParaRPr>
          </a:p>
        </p:txBody>
      </p:sp>
      <p:sp>
        <p:nvSpPr>
          <p:cNvPr id="55" name="Rectángulo 2">
            <a:extLst>
              <a:ext uri="{FF2B5EF4-FFF2-40B4-BE49-F238E27FC236}">
                <a16:creationId xmlns:a16="http://schemas.microsoft.com/office/drawing/2014/main" id="{3B92028A-CA31-8C49-ADEF-0E0558AB1C3E}"/>
              </a:ext>
            </a:extLst>
          </p:cNvPr>
          <p:cNvSpPr/>
          <p:nvPr/>
        </p:nvSpPr>
        <p:spPr>
          <a:xfrm>
            <a:off x="1854674" y="1606281"/>
            <a:ext cx="1961188" cy="646331"/>
          </a:xfrm>
          <a:prstGeom prst="rect">
            <a:avLst/>
          </a:prstGeom>
        </p:spPr>
        <p:txBody>
          <a:bodyPr wrap="square">
            <a:spAutoFit/>
          </a:bodyPr>
          <a:lstStyle/>
          <a:p>
            <a:pPr algn="ctr"/>
            <a:r>
              <a:rPr lang="en-US" b="1" dirty="0">
                <a:solidFill>
                  <a:srgbClr val="FF0000"/>
                </a:solidFill>
                <a:latin typeface="Palatino Linotype" panose="02040502050505030304" pitchFamily="18" charset="0"/>
                <a:cs typeface="Arial" panose="020B0604020202020204" pitchFamily="34" charset="0"/>
              </a:rPr>
              <a:t>BUBBLE MODE</a:t>
            </a:r>
          </a:p>
          <a:p>
            <a:pPr algn="ctr"/>
            <a:endParaRPr lang="en-US" b="1" dirty="0">
              <a:solidFill>
                <a:srgbClr val="FF0000"/>
              </a:solidFill>
              <a:latin typeface="Palatino Linotype" panose="02040502050505030304" pitchFamily="18" charset="0"/>
              <a:cs typeface="Arial" panose="020B0604020202020204" pitchFamily="34" charset="0"/>
            </a:endParaRPr>
          </a:p>
        </p:txBody>
      </p:sp>
    </p:spTree>
    <p:extLst>
      <p:ext uri="{BB962C8B-B14F-4D97-AF65-F5344CB8AC3E}">
        <p14:creationId xmlns:p14="http://schemas.microsoft.com/office/powerpoint/2010/main" val="1064968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3">
            <a:extLst>
              <a:ext uri="{FF2B5EF4-FFF2-40B4-BE49-F238E27FC236}">
                <a16:creationId xmlns:a16="http://schemas.microsoft.com/office/drawing/2014/main" id="{8401472E-3CB7-554D-B239-30273512B2D6}"/>
              </a:ext>
            </a:extLst>
          </p:cNvPr>
          <p:cNvSpPr txBox="1"/>
          <p:nvPr/>
        </p:nvSpPr>
        <p:spPr>
          <a:xfrm>
            <a:off x="609600" y="609600"/>
            <a:ext cx="8153400" cy="830997"/>
          </a:xfrm>
          <a:prstGeom prst="rect">
            <a:avLst/>
          </a:prstGeom>
          <a:noFill/>
        </p:spPr>
        <p:txBody>
          <a:bodyPr wrap="square" rtlCol="0">
            <a:spAutoFit/>
          </a:bodyPr>
          <a:lstStyle/>
          <a:p>
            <a:r>
              <a:rPr lang="fr-FR" sz="2400" b="1" dirty="0" err="1">
                <a:latin typeface="Palatino Linotype" panose="02040502050505030304" pitchFamily="18" charset="0"/>
              </a:rPr>
              <a:t>Results</a:t>
            </a:r>
            <a:r>
              <a:rPr lang="fr-FR" sz="2400" b="1" dirty="0">
                <a:latin typeface="Palatino Linotype" panose="02040502050505030304" pitchFamily="18" charset="0"/>
              </a:rPr>
              <a:t> and Discussion</a:t>
            </a:r>
          </a:p>
          <a:p>
            <a:endParaRPr lang="fr-FR" sz="2400" b="1" dirty="0" err="1">
              <a:latin typeface="Palatino Linotype" panose="02040502050505030304" pitchFamily="18" charset="0"/>
            </a:endParaRPr>
          </a:p>
        </p:txBody>
      </p:sp>
      <p:sp>
        <p:nvSpPr>
          <p:cNvPr id="10" name="Rectángulo 2">
            <a:extLst>
              <a:ext uri="{FF2B5EF4-FFF2-40B4-BE49-F238E27FC236}">
                <a16:creationId xmlns:a16="http://schemas.microsoft.com/office/drawing/2014/main" id="{BD94B5D8-1718-D241-999D-BB1A68519179}"/>
              </a:ext>
            </a:extLst>
          </p:cNvPr>
          <p:cNvSpPr/>
          <p:nvPr/>
        </p:nvSpPr>
        <p:spPr>
          <a:xfrm>
            <a:off x="280851" y="1153115"/>
            <a:ext cx="8582297" cy="646331"/>
          </a:xfrm>
          <a:prstGeom prst="rect">
            <a:avLst/>
          </a:prstGeom>
        </p:spPr>
        <p:txBody>
          <a:bodyPr wrap="square">
            <a:spAutoFit/>
          </a:bodyPr>
          <a:lstStyle/>
          <a:p>
            <a:pPr algn="ctr"/>
            <a:endParaRPr lang="en-US" b="1" dirty="0">
              <a:solidFill>
                <a:srgbClr val="FF0000"/>
              </a:solidFill>
              <a:latin typeface="Arial" panose="020B0604020202020204" pitchFamily="34" charset="0"/>
              <a:cs typeface="Arial" panose="020B0604020202020204" pitchFamily="34" charset="0"/>
            </a:endParaRPr>
          </a:p>
          <a:p>
            <a:pPr algn="ctr"/>
            <a:endParaRPr lang="en-US" b="1" dirty="0">
              <a:solidFill>
                <a:srgbClr val="FF0000"/>
              </a:solidFill>
              <a:latin typeface="Arial" panose="020B0604020202020204" pitchFamily="34" charset="0"/>
              <a:cs typeface="Arial" panose="020B0604020202020204" pitchFamily="34" charset="0"/>
            </a:endParaRPr>
          </a:p>
        </p:txBody>
      </p:sp>
      <p:sp>
        <p:nvSpPr>
          <p:cNvPr id="15" name="CuadroTexto 14">
            <a:extLst>
              <a:ext uri="{FF2B5EF4-FFF2-40B4-BE49-F238E27FC236}">
                <a16:creationId xmlns:a16="http://schemas.microsoft.com/office/drawing/2014/main" id="{BC7BE8DC-BAFB-7345-BB25-CD4B7B238290}"/>
              </a:ext>
            </a:extLst>
          </p:cNvPr>
          <p:cNvSpPr txBox="1"/>
          <p:nvPr/>
        </p:nvSpPr>
        <p:spPr>
          <a:xfrm>
            <a:off x="431738" y="1059278"/>
            <a:ext cx="8478490" cy="369332"/>
          </a:xfrm>
          <a:prstGeom prst="rect">
            <a:avLst/>
          </a:prstGeom>
          <a:noFill/>
        </p:spPr>
        <p:txBody>
          <a:bodyPr wrap="square" rtlCol="0">
            <a:spAutoFit/>
          </a:bodyPr>
          <a:lstStyle/>
          <a:p>
            <a:pPr algn="ctr">
              <a:spcBef>
                <a:spcPts val="600"/>
              </a:spcBef>
              <a:spcAft>
                <a:spcPts val="600"/>
              </a:spcAft>
              <a:buClr>
                <a:srgbClr val="1102D8"/>
              </a:buClr>
            </a:pPr>
            <a:r>
              <a:rPr lang="en-US" b="1" dirty="0">
                <a:solidFill>
                  <a:srgbClr val="3333FF"/>
                </a:solidFill>
                <a:latin typeface="Palatino Linotype" panose="02040502050505030304" pitchFamily="18" charset="0"/>
                <a:ea typeface="Verdana" panose="020B0604030504040204" pitchFamily="34" charset="0"/>
                <a:cs typeface="Arial" panose="020B0604020202020204" pitchFamily="34" charset="0"/>
              </a:rPr>
              <a:t>Enhanced bacteria </a:t>
            </a:r>
            <a:r>
              <a:rPr lang="en-US" b="1" dirty="0">
                <a:solidFill>
                  <a:srgbClr val="FF0000"/>
                </a:solidFill>
                <a:latin typeface="Palatino Linotype" panose="02040502050505030304" pitchFamily="18" charset="0"/>
                <a:ea typeface="Verdana" panose="020B0604030504040204" pitchFamily="34" charset="0"/>
                <a:cs typeface="Arial" panose="020B0604020202020204" pitchFamily="34" charset="0"/>
              </a:rPr>
              <a:t>capture</a:t>
            </a:r>
            <a:r>
              <a:rPr lang="en-US" b="1" dirty="0">
                <a:solidFill>
                  <a:srgbClr val="3333FF"/>
                </a:solidFill>
                <a:latin typeface="Palatino Linotype" panose="02040502050505030304" pitchFamily="18" charset="0"/>
                <a:ea typeface="Verdana" panose="020B0604030504040204" pitchFamily="34" charset="0"/>
                <a:cs typeface="Arial" panose="020B0604020202020204" pitchFamily="34" charset="0"/>
              </a:rPr>
              <a:t> in complex raw media with </a:t>
            </a:r>
            <a:r>
              <a:rPr lang="en-US" b="1" dirty="0">
                <a:solidFill>
                  <a:srgbClr val="FF0000"/>
                </a:solidFill>
                <a:latin typeface="Palatino Linotype" panose="02040502050505030304" pitchFamily="18" charset="0"/>
                <a:ea typeface="Verdana" panose="020B0604030504040204" pitchFamily="34" charset="0"/>
                <a:cs typeface="Arial" panose="020B0604020202020204" pitchFamily="34" charset="0"/>
              </a:rPr>
              <a:t>high efficiency </a:t>
            </a:r>
          </a:p>
        </p:txBody>
      </p:sp>
      <p:pic>
        <p:nvPicPr>
          <p:cNvPr id="16" name="Imagen 15">
            <a:extLst>
              <a:ext uri="{FF2B5EF4-FFF2-40B4-BE49-F238E27FC236}">
                <a16:creationId xmlns:a16="http://schemas.microsoft.com/office/drawing/2014/main" id="{5636746C-3943-024D-B9C0-7931B5F975BE}"/>
              </a:ext>
            </a:extLst>
          </p:cNvPr>
          <p:cNvPicPr>
            <a:picLocks noChangeAspect="1"/>
          </p:cNvPicPr>
          <p:nvPr/>
        </p:nvPicPr>
        <p:blipFill>
          <a:blip r:embed="rId2"/>
          <a:stretch>
            <a:fillRect/>
          </a:stretch>
        </p:blipFill>
        <p:spPr>
          <a:xfrm>
            <a:off x="-1" y="1632472"/>
            <a:ext cx="9144000" cy="2286000"/>
          </a:xfrm>
          <a:prstGeom prst="rect">
            <a:avLst/>
          </a:prstGeom>
        </p:spPr>
      </p:pic>
      <p:pic>
        <p:nvPicPr>
          <p:cNvPr id="17" name="Imagen 16">
            <a:extLst>
              <a:ext uri="{FF2B5EF4-FFF2-40B4-BE49-F238E27FC236}">
                <a16:creationId xmlns:a16="http://schemas.microsoft.com/office/drawing/2014/main" id="{773BD042-9252-084D-9485-1EE76C7A36C9}"/>
              </a:ext>
            </a:extLst>
          </p:cNvPr>
          <p:cNvPicPr>
            <a:picLocks noChangeAspect="1"/>
          </p:cNvPicPr>
          <p:nvPr/>
        </p:nvPicPr>
        <p:blipFill>
          <a:blip r:embed="rId3"/>
          <a:stretch>
            <a:fillRect/>
          </a:stretch>
        </p:blipFill>
        <p:spPr>
          <a:xfrm>
            <a:off x="77132" y="4122334"/>
            <a:ext cx="3785259" cy="2684020"/>
          </a:xfrm>
          <a:prstGeom prst="rect">
            <a:avLst/>
          </a:prstGeom>
        </p:spPr>
      </p:pic>
      <p:pic>
        <p:nvPicPr>
          <p:cNvPr id="18" name="Imagen 17">
            <a:extLst>
              <a:ext uri="{FF2B5EF4-FFF2-40B4-BE49-F238E27FC236}">
                <a16:creationId xmlns:a16="http://schemas.microsoft.com/office/drawing/2014/main" id="{0A8D0974-121E-8B44-BABB-B733CCAB85C6}"/>
              </a:ext>
            </a:extLst>
          </p:cNvPr>
          <p:cNvPicPr>
            <a:picLocks noChangeAspect="1"/>
          </p:cNvPicPr>
          <p:nvPr/>
        </p:nvPicPr>
        <p:blipFill rotWithShape="1">
          <a:blip r:embed="rId4"/>
          <a:srcRect l="50000"/>
          <a:stretch/>
        </p:blipFill>
        <p:spPr>
          <a:xfrm>
            <a:off x="5910025" y="5840328"/>
            <a:ext cx="2993097" cy="874945"/>
          </a:xfrm>
          <a:prstGeom prst="rect">
            <a:avLst/>
          </a:prstGeom>
        </p:spPr>
      </p:pic>
      <p:pic>
        <p:nvPicPr>
          <p:cNvPr id="19" name="Imagen 18">
            <a:extLst>
              <a:ext uri="{FF2B5EF4-FFF2-40B4-BE49-F238E27FC236}">
                <a16:creationId xmlns:a16="http://schemas.microsoft.com/office/drawing/2014/main" id="{A853CEEB-B774-1142-A787-66E264406F77}"/>
              </a:ext>
            </a:extLst>
          </p:cNvPr>
          <p:cNvPicPr>
            <a:picLocks noChangeAspect="1"/>
          </p:cNvPicPr>
          <p:nvPr/>
        </p:nvPicPr>
        <p:blipFill rotWithShape="1">
          <a:blip r:embed="rId4"/>
          <a:srcRect r="50000"/>
          <a:stretch/>
        </p:blipFill>
        <p:spPr>
          <a:xfrm>
            <a:off x="4311645" y="4521989"/>
            <a:ext cx="2993097" cy="874945"/>
          </a:xfrm>
          <a:prstGeom prst="rect">
            <a:avLst/>
          </a:prstGeom>
        </p:spPr>
      </p:pic>
      <p:sp>
        <p:nvSpPr>
          <p:cNvPr id="20" name="CuadroTexto 19">
            <a:extLst>
              <a:ext uri="{FF2B5EF4-FFF2-40B4-BE49-F238E27FC236}">
                <a16:creationId xmlns:a16="http://schemas.microsoft.com/office/drawing/2014/main" id="{26788A72-4E8B-8B44-80BB-2A4E089187A6}"/>
              </a:ext>
            </a:extLst>
          </p:cNvPr>
          <p:cNvSpPr txBox="1"/>
          <p:nvPr/>
        </p:nvSpPr>
        <p:spPr>
          <a:xfrm>
            <a:off x="3431941" y="5572250"/>
            <a:ext cx="2478084" cy="1015663"/>
          </a:xfrm>
          <a:prstGeom prst="rect">
            <a:avLst/>
          </a:prstGeom>
          <a:noFill/>
        </p:spPr>
        <p:txBody>
          <a:bodyPr wrap="square" rtlCol="0">
            <a:spAutoFit/>
          </a:bodyPr>
          <a:lstStyle/>
          <a:p>
            <a:r>
              <a:rPr lang="en-US" sz="1200" b="1" dirty="0">
                <a:latin typeface="Palatino Linotype" panose="02040502050505030304" pitchFamily="18" charset="0"/>
                <a:cs typeface="Arial" panose="020B0604020202020204" pitchFamily="34" charset="0"/>
              </a:rPr>
              <a:t>a) moving (catalytic mode);</a:t>
            </a:r>
          </a:p>
          <a:p>
            <a:r>
              <a:rPr lang="en-US" sz="1200" b="1" dirty="0">
                <a:latin typeface="Palatino Linotype" panose="02040502050505030304" pitchFamily="18" charset="0"/>
                <a:cs typeface="Arial" panose="020B0604020202020204" pitchFamily="34" charset="0"/>
              </a:rPr>
              <a:t>b) static </a:t>
            </a:r>
          </a:p>
          <a:p>
            <a:r>
              <a:rPr lang="en-US" sz="1200" b="1" dirty="0">
                <a:latin typeface="Palatino Linotype" panose="02040502050505030304" pitchFamily="18" charset="0"/>
                <a:cs typeface="Arial" panose="020B0604020202020204" pitchFamily="34" charset="0"/>
              </a:rPr>
              <a:t>c) Unmodified catalytic </a:t>
            </a:r>
          </a:p>
          <a:p>
            <a:r>
              <a:rPr lang="en-US" sz="1200" b="1" dirty="0">
                <a:latin typeface="Palatino Linotype" panose="02040502050505030304" pitchFamily="18" charset="0"/>
                <a:cs typeface="Arial" panose="020B0604020202020204" pitchFamily="34" charset="0"/>
              </a:rPr>
              <a:t>d) unmodified magnetic</a:t>
            </a:r>
          </a:p>
          <a:p>
            <a:r>
              <a:rPr lang="en-US" sz="1200" b="1" dirty="0">
                <a:latin typeface="Palatino Linotype" panose="02040502050505030304" pitchFamily="18" charset="0"/>
                <a:cs typeface="Arial" panose="020B0604020202020204" pitchFamily="34" charset="0"/>
              </a:rPr>
              <a:t>e) moving (magnetic mode)</a:t>
            </a:r>
            <a:r>
              <a:rPr lang="en-US" sz="1200" dirty="0">
                <a:latin typeface="Palatino Linotype" panose="02040502050505030304" pitchFamily="18" charset="0"/>
              </a:rPr>
              <a:t>.</a:t>
            </a:r>
            <a:endParaRPr lang="es-ES" sz="1200" dirty="0">
              <a:latin typeface="Palatino Linotype" panose="02040502050505030304" pitchFamily="18" charset="0"/>
            </a:endParaRPr>
          </a:p>
        </p:txBody>
      </p:sp>
      <p:sp>
        <p:nvSpPr>
          <p:cNvPr id="21" name="CuadroTexto 20">
            <a:extLst>
              <a:ext uri="{FF2B5EF4-FFF2-40B4-BE49-F238E27FC236}">
                <a16:creationId xmlns:a16="http://schemas.microsoft.com/office/drawing/2014/main" id="{60FAB9F7-6C83-E947-871B-6CA0D16F980C}"/>
              </a:ext>
            </a:extLst>
          </p:cNvPr>
          <p:cNvSpPr txBox="1"/>
          <p:nvPr/>
        </p:nvSpPr>
        <p:spPr>
          <a:xfrm>
            <a:off x="4194921" y="4122333"/>
            <a:ext cx="1330283" cy="461665"/>
          </a:xfrm>
          <a:prstGeom prst="rect">
            <a:avLst/>
          </a:prstGeom>
          <a:noFill/>
        </p:spPr>
        <p:txBody>
          <a:bodyPr wrap="square" rtlCol="0">
            <a:spAutoFit/>
          </a:bodyPr>
          <a:lstStyle/>
          <a:p>
            <a:pPr algn="ctr"/>
            <a:r>
              <a:rPr lang="en-US" sz="1200" b="1" dirty="0">
                <a:latin typeface="Palatino Linotype" panose="02040502050505030304" pitchFamily="18" charset="0"/>
                <a:cs typeface="Arial" panose="020B0604020202020204" pitchFamily="34" charset="0"/>
              </a:rPr>
              <a:t>Catalytic</a:t>
            </a:r>
          </a:p>
          <a:p>
            <a:pPr algn="ctr"/>
            <a:r>
              <a:rPr lang="en-US" sz="1200" b="1" dirty="0">
                <a:latin typeface="Palatino Linotype" panose="02040502050505030304" pitchFamily="18" charset="0"/>
                <a:cs typeface="Arial" panose="020B0604020202020204" pitchFamily="34" charset="0"/>
              </a:rPr>
              <a:t>S. Aureus</a:t>
            </a:r>
            <a:endParaRPr lang="es-ES" sz="1200" dirty="0">
              <a:latin typeface="Palatino Linotype" panose="02040502050505030304" pitchFamily="18" charset="0"/>
            </a:endParaRPr>
          </a:p>
        </p:txBody>
      </p:sp>
      <p:sp>
        <p:nvSpPr>
          <p:cNvPr id="22" name="CuadroTexto 21">
            <a:extLst>
              <a:ext uri="{FF2B5EF4-FFF2-40B4-BE49-F238E27FC236}">
                <a16:creationId xmlns:a16="http://schemas.microsoft.com/office/drawing/2014/main" id="{5CD67BE0-E997-CE41-88F6-E45ADFF1D69A}"/>
              </a:ext>
            </a:extLst>
          </p:cNvPr>
          <p:cNvSpPr txBox="1"/>
          <p:nvPr/>
        </p:nvSpPr>
        <p:spPr>
          <a:xfrm>
            <a:off x="6341603" y="4122333"/>
            <a:ext cx="875596" cy="276999"/>
          </a:xfrm>
          <a:prstGeom prst="rect">
            <a:avLst/>
          </a:prstGeom>
          <a:noFill/>
        </p:spPr>
        <p:txBody>
          <a:bodyPr wrap="square" rtlCol="0">
            <a:spAutoFit/>
          </a:bodyPr>
          <a:lstStyle/>
          <a:p>
            <a:pPr algn="ctr"/>
            <a:r>
              <a:rPr lang="en-US" sz="1200" b="1" dirty="0">
                <a:latin typeface="Palatino Linotype" panose="02040502050505030304" pitchFamily="18" charset="0"/>
                <a:cs typeface="Arial" panose="020B0604020202020204" pitchFamily="34" charset="0"/>
              </a:rPr>
              <a:t>Static</a:t>
            </a:r>
            <a:endParaRPr lang="es-ES" sz="1200" dirty="0">
              <a:latin typeface="Palatino Linotype" panose="02040502050505030304" pitchFamily="18" charset="0"/>
            </a:endParaRPr>
          </a:p>
        </p:txBody>
      </p:sp>
      <p:sp>
        <p:nvSpPr>
          <p:cNvPr id="23" name="CuadroTexto 22">
            <a:extLst>
              <a:ext uri="{FF2B5EF4-FFF2-40B4-BE49-F238E27FC236}">
                <a16:creationId xmlns:a16="http://schemas.microsoft.com/office/drawing/2014/main" id="{BBDE181D-7546-0543-8BB6-7EB847491115}"/>
              </a:ext>
            </a:extLst>
          </p:cNvPr>
          <p:cNvSpPr txBox="1"/>
          <p:nvPr/>
        </p:nvSpPr>
        <p:spPr>
          <a:xfrm>
            <a:off x="5364598" y="4122333"/>
            <a:ext cx="875596" cy="461665"/>
          </a:xfrm>
          <a:prstGeom prst="rect">
            <a:avLst/>
          </a:prstGeom>
          <a:noFill/>
        </p:spPr>
        <p:txBody>
          <a:bodyPr wrap="square" rtlCol="0">
            <a:spAutoFit/>
          </a:bodyPr>
          <a:lstStyle/>
          <a:p>
            <a:pPr algn="ctr"/>
            <a:r>
              <a:rPr lang="en-US" sz="1200" b="1" dirty="0">
                <a:latin typeface="Palatino Linotype" panose="02040502050505030304" pitchFamily="18" charset="0"/>
                <a:cs typeface="Arial" panose="020B0604020202020204" pitchFamily="34" charset="0"/>
              </a:rPr>
              <a:t>Catalytic </a:t>
            </a:r>
          </a:p>
          <a:p>
            <a:pPr algn="ctr"/>
            <a:r>
              <a:rPr lang="en-US" sz="1200" b="1" dirty="0">
                <a:latin typeface="Palatino Linotype" panose="02040502050505030304" pitchFamily="18" charset="0"/>
                <a:cs typeface="Arial" panose="020B0604020202020204" pitchFamily="34" charset="0"/>
              </a:rPr>
              <a:t>E. Coli</a:t>
            </a:r>
            <a:endParaRPr lang="es-ES" sz="1200" dirty="0">
              <a:latin typeface="Palatino Linotype" panose="02040502050505030304" pitchFamily="18" charset="0"/>
            </a:endParaRPr>
          </a:p>
        </p:txBody>
      </p:sp>
      <p:sp>
        <p:nvSpPr>
          <p:cNvPr id="24" name="CuadroTexto 23">
            <a:extLst>
              <a:ext uri="{FF2B5EF4-FFF2-40B4-BE49-F238E27FC236}">
                <a16:creationId xmlns:a16="http://schemas.microsoft.com/office/drawing/2014/main" id="{E1A38670-5343-1B44-A958-D8B52D011ED5}"/>
              </a:ext>
            </a:extLst>
          </p:cNvPr>
          <p:cNvSpPr txBox="1"/>
          <p:nvPr/>
        </p:nvSpPr>
        <p:spPr>
          <a:xfrm>
            <a:off x="5739830" y="5563329"/>
            <a:ext cx="1330283" cy="276999"/>
          </a:xfrm>
          <a:prstGeom prst="rect">
            <a:avLst/>
          </a:prstGeom>
          <a:noFill/>
        </p:spPr>
        <p:txBody>
          <a:bodyPr wrap="square" rtlCol="0">
            <a:spAutoFit/>
          </a:bodyPr>
          <a:lstStyle/>
          <a:p>
            <a:pPr algn="ctr"/>
            <a:r>
              <a:rPr lang="en-US" sz="1200" b="1" dirty="0">
                <a:latin typeface="Palatino Linotype" panose="02040502050505030304" pitchFamily="18" charset="0"/>
                <a:cs typeface="Arial" panose="020B0604020202020204" pitchFamily="34" charset="0"/>
              </a:rPr>
              <a:t>Unmodified</a:t>
            </a:r>
            <a:endParaRPr lang="es-ES" sz="1200" dirty="0">
              <a:latin typeface="Palatino Linotype" panose="02040502050505030304" pitchFamily="18" charset="0"/>
            </a:endParaRPr>
          </a:p>
        </p:txBody>
      </p:sp>
      <p:sp>
        <p:nvSpPr>
          <p:cNvPr id="25" name="CuadroTexto 24">
            <a:extLst>
              <a:ext uri="{FF2B5EF4-FFF2-40B4-BE49-F238E27FC236}">
                <a16:creationId xmlns:a16="http://schemas.microsoft.com/office/drawing/2014/main" id="{AF5CABA5-C37D-9F4F-809A-4D03E7881843}"/>
              </a:ext>
            </a:extLst>
          </p:cNvPr>
          <p:cNvSpPr txBox="1"/>
          <p:nvPr/>
        </p:nvSpPr>
        <p:spPr>
          <a:xfrm>
            <a:off x="7950043" y="5425899"/>
            <a:ext cx="875596" cy="461665"/>
          </a:xfrm>
          <a:prstGeom prst="rect">
            <a:avLst/>
          </a:prstGeom>
          <a:noFill/>
        </p:spPr>
        <p:txBody>
          <a:bodyPr wrap="square" rtlCol="0">
            <a:spAutoFit/>
          </a:bodyPr>
          <a:lstStyle/>
          <a:p>
            <a:pPr algn="ctr"/>
            <a:r>
              <a:rPr lang="en-US" sz="1200" b="1" dirty="0">
                <a:latin typeface="Palatino Linotype" panose="02040502050505030304" pitchFamily="18" charset="0"/>
                <a:cs typeface="Arial" panose="020B0604020202020204" pitchFamily="34" charset="0"/>
              </a:rPr>
              <a:t>Magnetic </a:t>
            </a:r>
          </a:p>
          <a:p>
            <a:pPr algn="ctr"/>
            <a:r>
              <a:rPr lang="en-US" sz="1200" b="1" dirty="0">
                <a:latin typeface="Palatino Linotype" panose="02040502050505030304" pitchFamily="18" charset="0"/>
                <a:cs typeface="Arial" panose="020B0604020202020204" pitchFamily="34" charset="0"/>
              </a:rPr>
              <a:t>E. Coli</a:t>
            </a:r>
            <a:endParaRPr lang="es-ES" sz="1200" dirty="0">
              <a:latin typeface="Palatino Linotype" panose="02040502050505030304" pitchFamily="18" charset="0"/>
            </a:endParaRPr>
          </a:p>
        </p:txBody>
      </p:sp>
      <p:sp>
        <p:nvSpPr>
          <p:cNvPr id="26" name="CuadroTexto 25">
            <a:extLst>
              <a:ext uri="{FF2B5EF4-FFF2-40B4-BE49-F238E27FC236}">
                <a16:creationId xmlns:a16="http://schemas.microsoft.com/office/drawing/2014/main" id="{6A0375C6-6FC2-8E43-B659-7EEB8F94E10A}"/>
              </a:ext>
            </a:extLst>
          </p:cNvPr>
          <p:cNvSpPr txBox="1"/>
          <p:nvPr/>
        </p:nvSpPr>
        <p:spPr>
          <a:xfrm>
            <a:off x="6872436" y="5425899"/>
            <a:ext cx="1000125" cy="461665"/>
          </a:xfrm>
          <a:prstGeom prst="rect">
            <a:avLst/>
          </a:prstGeom>
          <a:noFill/>
        </p:spPr>
        <p:txBody>
          <a:bodyPr wrap="square" rtlCol="0">
            <a:spAutoFit/>
          </a:bodyPr>
          <a:lstStyle/>
          <a:p>
            <a:pPr algn="ctr"/>
            <a:r>
              <a:rPr lang="en-US" sz="1200" b="1" dirty="0">
                <a:latin typeface="Palatino Linotype" panose="02040502050505030304" pitchFamily="18" charset="0"/>
                <a:cs typeface="Arial" panose="020B0604020202020204" pitchFamily="34" charset="0"/>
              </a:rPr>
              <a:t>Magnetic </a:t>
            </a:r>
          </a:p>
          <a:p>
            <a:pPr algn="ctr"/>
            <a:r>
              <a:rPr lang="en-US" sz="1200" b="1" dirty="0">
                <a:latin typeface="Palatino Linotype" panose="02040502050505030304" pitchFamily="18" charset="0"/>
                <a:cs typeface="Arial" panose="020B0604020202020204" pitchFamily="34" charset="0"/>
              </a:rPr>
              <a:t>S. Aureus</a:t>
            </a:r>
            <a:endParaRPr lang="es-ES" sz="1200" dirty="0">
              <a:latin typeface="Palatino Linotype" panose="02040502050505030304" pitchFamily="18" charset="0"/>
            </a:endParaRPr>
          </a:p>
        </p:txBody>
      </p:sp>
      <p:sp>
        <p:nvSpPr>
          <p:cNvPr id="27" name="TextBox 2">
            <a:extLst>
              <a:ext uri="{FF2B5EF4-FFF2-40B4-BE49-F238E27FC236}">
                <a16:creationId xmlns:a16="http://schemas.microsoft.com/office/drawing/2014/main" id="{BB9ABFAB-B386-A640-A260-6B4C21CF1FA0}"/>
              </a:ext>
            </a:extLst>
          </p:cNvPr>
          <p:cNvSpPr txBox="1"/>
          <p:nvPr/>
        </p:nvSpPr>
        <p:spPr>
          <a:xfrm>
            <a:off x="53108" y="1428610"/>
            <a:ext cx="378630" cy="477054"/>
          </a:xfrm>
          <a:prstGeom prst="rect">
            <a:avLst/>
          </a:prstGeom>
          <a:noFill/>
        </p:spPr>
        <p:txBody>
          <a:bodyPr wrap="none" rtlCol="0">
            <a:spAutoFit/>
          </a:bodyPr>
          <a:lstStyle/>
          <a:p>
            <a:r>
              <a:rPr lang="en-US" altLang="zh-CN" sz="2500" b="1" dirty="0">
                <a:solidFill>
                  <a:srgbClr val="FF0000"/>
                </a:solidFill>
              </a:rPr>
              <a:t>A</a:t>
            </a:r>
            <a:endParaRPr lang="zh-CN" altLang="en-US" sz="2500" b="1" dirty="0">
              <a:solidFill>
                <a:srgbClr val="FF0000"/>
              </a:solidFill>
            </a:endParaRPr>
          </a:p>
        </p:txBody>
      </p:sp>
      <p:sp>
        <p:nvSpPr>
          <p:cNvPr id="28" name="TextBox 21">
            <a:extLst>
              <a:ext uri="{FF2B5EF4-FFF2-40B4-BE49-F238E27FC236}">
                <a16:creationId xmlns:a16="http://schemas.microsoft.com/office/drawing/2014/main" id="{625324C8-534E-C247-9876-797D7A9B9FBF}"/>
              </a:ext>
            </a:extLst>
          </p:cNvPr>
          <p:cNvSpPr txBox="1"/>
          <p:nvPr/>
        </p:nvSpPr>
        <p:spPr>
          <a:xfrm>
            <a:off x="91208" y="4173505"/>
            <a:ext cx="378630" cy="477054"/>
          </a:xfrm>
          <a:prstGeom prst="rect">
            <a:avLst/>
          </a:prstGeom>
          <a:noFill/>
        </p:spPr>
        <p:txBody>
          <a:bodyPr wrap="none" rtlCol="0">
            <a:spAutoFit/>
          </a:bodyPr>
          <a:lstStyle/>
          <a:p>
            <a:r>
              <a:rPr lang="en-US" altLang="zh-CN" sz="2500" b="1" dirty="0">
                <a:solidFill>
                  <a:srgbClr val="FF0000"/>
                </a:solidFill>
              </a:rPr>
              <a:t>B</a:t>
            </a:r>
            <a:endParaRPr lang="zh-CN" altLang="en-US" sz="2500" b="1" dirty="0">
              <a:solidFill>
                <a:srgbClr val="FF0000"/>
              </a:solidFill>
            </a:endParaRPr>
          </a:p>
        </p:txBody>
      </p:sp>
      <p:sp>
        <p:nvSpPr>
          <p:cNvPr id="29" name="矩形 3">
            <a:extLst>
              <a:ext uri="{FF2B5EF4-FFF2-40B4-BE49-F238E27FC236}">
                <a16:creationId xmlns:a16="http://schemas.microsoft.com/office/drawing/2014/main" id="{1FF63A80-62C3-B54B-B230-20750E5D5092}"/>
              </a:ext>
            </a:extLst>
          </p:cNvPr>
          <p:cNvSpPr/>
          <p:nvPr/>
        </p:nvSpPr>
        <p:spPr>
          <a:xfrm>
            <a:off x="698500" y="4583999"/>
            <a:ext cx="584200" cy="18558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24">
            <a:extLst>
              <a:ext uri="{FF2B5EF4-FFF2-40B4-BE49-F238E27FC236}">
                <a16:creationId xmlns:a16="http://schemas.microsoft.com/office/drawing/2014/main" id="{9AF0B86A-760A-7245-B386-85812A6CDE52}"/>
              </a:ext>
            </a:extLst>
          </p:cNvPr>
          <p:cNvSpPr/>
          <p:nvPr/>
        </p:nvSpPr>
        <p:spPr>
          <a:xfrm>
            <a:off x="2755900" y="4583999"/>
            <a:ext cx="584200" cy="18558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25">
            <a:extLst>
              <a:ext uri="{FF2B5EF4-FFF2-40B4-BE49-F238E27FC236}">
                <a16:creationId xmlns:a16="http://schemas.microsoft.com/office/drawing/2014/main" id="{6DA4A705-A18D-3246-9A17-C8EA87B230E0}"/>
              </a:ext>
            </a:extLst>
          </p:cNvPr>
          <p:cNvSpPr/>
          <p:nvPr/>
        </p:nvSpPr>
        <p:spPr>
          <a:xfrm>
            <a:off x="1295400" y="5464344"/>
            <a:ext cx="584200" cy="9755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a:t>
            </a:r>
            <a:endParaRPr lang="zh-CN" altLang="en-US" dirty="0"/>
          </a:p>
        </p:txBody>
      </p:sp>
    </p:spTree>
    <p:extLst>
      <p:ext uri="{BB962C8B-B14F-4D97-AF65-F5344CB8AC3E}">
        <p14:creationId xmlns:p14="http://schemas.microsoft.com/office/powerpoint/2010/main" val="332681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3">
            <a:extLst>
              <a:ext uri="{FF2B5EF4-FFF2-40B4-BE49-F238E27FC236}">
                <a16:creationId xmlns:a16="http://schemas.microsoft.com/office/drawing/2014/main" id="{8401472E-3CB7-554D-B239-30273512B2D6}"/>
              </a:ext>
            </a:extLst>
          </p:cNvPr>
          <p:cNvSpPr txBox="1"/>
          <p:nvPr/>
        </p:nvSpPr>
        <p:spPr>
          <a:xfrm>
            <a:off x="609600" y="609600"/>
            <a:ext cx="8153400" cy="830997"/>
          </a:xfrm>
          <a:prstGeom prst="rect">
            <a:avLst/>
          </a:prstGeom>
          <a:noFill/>
        </p:spPr>
        <p:txBody>
          <a:bodyPr wrap="square" rtlCol="0">
            <a:spAutoFit/>
          </a:bodyPr>
          <a:lstStyle/>
          <a:p>
            <a:r>
              <a:rPr lang="fr-FR" sz="2400" b="1" dirty="0" err="1">
                <a:latin typeface="Palatino Linotype" panose="02040502050505030304" pitchFamily="18" charset="0"/>
              </a:rPr>
              <a:t>Results</a:t>
            </a:r>
            <a:r>
              <a:rPr lang="fr-FR" sz="2400" b="1" dirty="0">
                <a:latin typeface="Palatino Linotype" panose="02040502050505030304" pitchFamily="18" charset="0"/>
              </a:rPr>
              <a:t> and Discussion</a:t>
            </a:r>
          </a:p>
          <a:p>
            <a:endParaRPr lang="fr-FR" sz="2400" b="1" dirty="0" err="1">
              <a:latin typeface="Palatino Linotype" panose="02040502050505030304" pitchFamily="18" charset="0"/>
            </a:endParaRPr>
          </a:p>
        </p:txBody>
      </p:sp>
      <p:sp>
        <p:nvSpPr>
          <p:cNvPr id="10" name="Rectángulo 2">
            <a:extLst>
              <a:ext uri="{FF2B5EF4-FFF2-40B4-BE49-F238E27FC236}">
                <a16:creationId xmlns:a16="http://schemas.microsoft.com/office/drawing/2014/main" id="{BD94B5D8-1718-D241-999D-BB1A68519179}"/>
              </a:ext>
            </a:extLst>
          </p:cNvPr>
          <p:cNvSpPr/>
          <p:nvPr/>
        </p:nvSpPr>
        <p:spPr>
          <a:xfrm>
            <a:off x="280851" y="1153115"/>
            <a:ext cx="8582297" cy="646331"/>
          </a:xfrm>
          <a:prstGeom prst="rect">
            <a:avLst/>
          </a:prstGeom>
        </p:spPr>
        <p:txBody>
          <a:bodyPr wrap="square">
            <a:spAutoFit/>
          </a:bodyPr>
          <a:lstStyle/>
          <a:p>
            <a:pPr algn="ctr"/>
            <a:endParaRPr lang="en-US" b="1" dirty="0">
              <a:solidFill>
                <a:srgbClr val="FF0000"/>
              </a:solidFill>
              <a:latin typeface="Arial" panose="020B0604020202020204" pitchFamily="34" charset="0"/>
              <a:cs typeface="Arial" panose="020B0604020202020204" pitchFamily="34" charset="0"/>
            </a:endParaRPr>
          </a:p>
          <a:p>
            <a:pPr algn="ctr"/>
            <a:endParaRPr lang="en-US" b="1" dirty="0">
              <a:solidFill>
                <a:srgbClr val="FF0000"/>
              </a:solidFill>
              <a:latin typeface="Arial" panose="020B0604020202020204" pitchFamily="34" charset="0"/>
              <a:cs typeface="Arial" panose="020B0604020202020204" pitchFamily="34" charset="0"/>
            </a:endParaRPr>
          </a:p>
        </p:txBody>
      </p:sp>
      <p:sp>
        <p:nvSpPr>
          <p:cNvPr id="33" name="CuadroTexto 32">
            <a:extLst>
              <a:ext uri="{FF2B5EF4-FFF2-40B4-BE49-F238E27FC236}">
                <a16:creationId xmlns:a16="http://schemas.microsoft.com/office/drawing/2014/main" id="{83E6041D-9004-7141-B8F0-C90D26928A52}"/>
              </a:ext>
            </a:extLst>
          </p:cNvPr>
          <p:cNvSpPr txBox="1"/>
          <p:nvPr/>
        </p:nvSpPr>
        <p:spPr>
          <a:xfrm>
            <a:off x="554831" y="1153115"/>
            <a:ext cx="8478490" cy="646331"/>
          </a:xfrm>
          <a:prstGeom prst="rect">
            <a:avLst/>
          </a:prstGeom>
          <a:noFill/>
        </p:spPr>
        <p:txBody>
          <a:bodyPr wrap="square" rtlCol="0">
            <a:spAutoFit/>
          </a:bodyPr>
          <a:lstStyle/>
          <a:p>
            <a:pPr algn="ctr">
              <a:spcBef>
                <a:spcPts val="600"/>
              </a:spcBef>
              <a:spcAft>
                <a:spcPts val="600"/>
              </a:spcAft>
              <a:buClr>
                <a:srgbClr val="1102D8"/>
              </a:buClr>
            </a:pPr>
            <a:r>
              <a:rPr lang="en-US" b="1" dirty="0">
                <a:solidFill>
                  <a:srgbClr val="3333FF"/>
                </a:solidFill>
                <a:latin typeface="Palatino Linotype" panose="02040502050505030304" pitchFamily="18" charset="0"/>
                <a:ea typeface="Verdana" panose="020B0604030504040204" pitchFamily="34" charset="0"/>
                <a:cs typeface="Arial" panose="020B0604020202020204" pitchFamily="34" charset="0"/>
              </a:rPr>
              <a:t>Biocompatibility and efficient movement against blood flows </a:t>
            </a:r>
            <a:r>
              <a:rPr lang="en-US" b="1" dirty="0">
                <a:solidFill>
                  <a:srgbClr val="FF0000"/>
                </a:solidFill>
                <a:latin typeface="Palatino Linotype" panose="02040502050505030304" pitchFamily="18" charset="0"/>
                <a:ea typeface="Verdana" panose="020B0604030504040204" pitchFamily="34" charset="0"/>
                <a:cs typeface="Arial" panose="020B0604020202020204" pitchFamily="34" charset="0"/>
              </a:rPr>
              <a:t>in magnetic mode</a:t>
            </a:r>
            <a:r>
              <a:rPr lang="en-US" b="1" dirty="0">
                <a:solidFill>
                  <a:srgbClr val="3333FF"/>
                </a:solidFill>
                <a:latin typeface="Palatino Linotype" panose="02040502050505030304" pitchFamily="18" charset="0"/>
                <a:ea typeface="Verdana" panose="020B0604030504040204" pitchFamily="34" charset="0"/>
                <a:cs typeface="Arial" panose="020B0604020202020204" pitchFamily="34" charset="0"/>
              </a:rPr>
              <a:t>: great potential for in-vivo applications</a:t>
            </a:r>
          </a:p>
        </p:txBody>
      </p:sp>
      <p:pic>
        <p:nvPicPr>
          <p:cNvPr id="34" name="Imagen 33">
            <a:extLst>
              <a:ext uri="{FF2B5EF4-FFF2-40B4-BE49-F238E27FC236}">
                <a16:creationId xmlns:a16="http://schemas.microsoft.com/office/drawing/2014/main" id="{FEAF8CB6-CBBE-FB4D-A83B-90C5D6700669}"/>
              </a:ext>
            </a:extLst>
          </p:cNvPr>
          <p:cNvPicPr>
            <a:picLocks noChangeAspect="1"/>
          </p:cNvPicPr>
          <p:nvPr/>
        </p:nvPicPr>
        <p:blipFill>
          <a:blip r:embed="rId2"/>
          <a:stretch>
            <a:fillRect/>
          </a:stretch>
        </p:blipFill>
        <p:spPr>
          <a:xfrm>
            <a:off x="135793" y="2297768"/>
            <a:ext cx="3761558" cy="4115157"/>
          </a:xfrm>
          <a:prstGeom prst="rect">
            <a:avLst/>
          </a:prstGeom>
        </p:spPr>
      </p:pic>
      <p:sp>
        <p:nvSpPr>
          <p:cNvPr id="35" name="CuadroTexto 34">
            <a:extLst>
              <a:ext uri="{FF2B5EF4-FFF2-40B4-BE49-F238E27FC236}">
                <a16:creationId xmlns:a16="http://schemas.microsoft.com/office/drawing/2014/main" id="{2F45E950-9A12-B743-8222-85578D6FD4AA}"/>
              </a:ext>
            </a:extLst>
          </p:cNvPr>
          <p:cNvSpPr txBox="1"/>
          <p:nvPr/>
        </p:nvSpPr>
        <p:spPr>
          <a:xfrm>
            <a:off x="554831" y="1879330"/>
            <a:ext cx="3307679" cy="338554"/>
          </a:xfrm>
          <a:prstGeom prst="rect">
            <a:avLst/>
          </a:prstGeom>
          <a:noFill/>
        </p:spPr>
        <p:txBody>
          <a:bodyPr wrap="square" rtlCol="0">
            <a:spAutoFit/>
          </a:bodyPr>
          <a:lstStyle/>
          <a:p>
            <a:pPr algn="ctr">
              <a:buClr>
                <a:srgbClr val="1102D8"/>
              </a:buClr>
            </a:pPr>
            <a:r>
              <a:rPr lang="en-US" sz="1600" b="1" dirty="0">
                <a:solidFill>
                  <a:srgbClr val="FF0000"/>
                </a:solidFill>
                <a:latin typeface="Palatino Linotype" panose="02040502050505030304" pitchFamily="18" charset="0"/>
                <a:ea typeface="Verdana" panose="020B0604030504040204" pitchFamily="34" charset="0"/>
                <a:cs typeface="Arial" panose="020B0604020202020204" pitchFamily="34" charset="0"/>
              </a:rPr>
              <a:t>Hemocompatibility</a:t>
            </a:r>
          </a:p>
        </p:txBody>
      </p:sp>
      <p:pic>
        <p:nvPicPr>
          <p:cNvPr id="36" name="Imagen 35">
            <a:extLst>
              <a:ext uri="{FF2B5EF4-FFF2-40B4-BE49-F238E27FC236}">
                <a16:creationId xmlns:a16="http://schemas.microsoft.com/office/drawing/2014/main" id="{96A0F23D-F627-7246-B88F-A9A4298E5E61}"/>
              </a:ext>
            </a:extLst>
          </p:cNvPr>
          <p:cNvPicPr>
            <a:picLocks noChangeAspect="1"/>
          </p:cNvPicPr>
          <p:nvPr/>
        </p:nvPicPr>
        <p:blipFill>
          <a:blip r:embed="rId3"/>
          <a:stretch>
            <a:fillRect/>
          </a:stretch>
        </p:blipFill>
        <p:spPr>
          <a:xfrm>
            <a:off x="4339493" y="2096380"/>
            <a:ext cx="4029301" cy="3088608"/>
          </a:xfrm>
          <a:prstGeom prst="rect">
            <a:avLst/>
          </a:prstGeom>
        </p:spPr>
      </p:pic>
      <p:sp>
        <p:nvSpPr>
          <p:cNvPr id="37" name="CuadroTexto 36">
            <a:extLst>
              <a:ext uri="{FF2B5EF4-FFF2-40B4-BE49-F238E27FC236}">
                <a16:creationId xmlns:a16="http://schemas.microsoft.com/office/drawing/2014/main" id="{A0505494-2A3B-D740-B9F2-1E16671486FE}"/>
              </a:ext>
            </a:extLst>
          </p:cNvPr>
          <p:cNvSpPr txBox="1"/>
          <p:nvPr/>
        </p:nvSpPr>
        <p:spPr>
          <a:xfrm>
            <a:off x="5251045" y="1905189"/>
            <a:ext cx="2206196" cy="338554"/>
          </a:xfrm>
          <a:prstGeom prst="rect">
            <a:avLst/>
          </a:prstGeom>
          <a:noFill/>
        </p:spPr>
        <p:txBody>
          <a:bodyPr wrap="square" rtlCol="0">
            <a:spAutoFit/>
          </a:bodyPr>
          <a:lstStyle/>
          <a:p>
            <a:pPr algn="ctr">
              <a:buClr>
                <a:srgbClr val="1102D8"/>
              </a:buClr>
            </a:pPr>
            <a:r>
              <a:rPr lang="en-US" sz="1600" b="1" dirty="0">
                <a:solidFill>
                  <a:srgbClr val="FF0000"/>
                </a:solidFill>
                <a:latin typeface="Palatino Linotype" panose="02040502050505030304" pitchFamily="18" charset="0"/>
                <a:ea typeface="Verdana" panose="020B0604030504040204" pitchFamily="34" charset="0"/>
                <a:cs typeface="Arial" panose="020B0604020202020204" pitchFamily="34" charset="0"/>
              </a:rPr>
              <a:t>MTT</a:t>
            </a:r>
          </a:p>
        </p:txBody>
      </p:sp>
      <p:sp>
        <p:nvSpPr>
          <p:cNvPr id="38" name="矩形 5">
            <a:extLst>
              <a:ext uri="{FF2B5EF4-FFF2-40B4-BE49-F238E27FC236}">
                <a16:creationId xmlns:a16="http://schemas.microsoft.com/office/drawing/2014/main" id="{299701C0-FF37-4A49-ACA6-14834BE9BD5E}"/>
              </a:ext>
            </a:extLst>
          </p:cNvPr>
          <p:cNvSpPr/>
          <p:nvPr/>
        </p:nvSpPr>
        <p:spPr>
          <a:xfrm>
            <a:off x="3633910" y="5048071"/>
            <a:ext cx="5867400" cy="1200329"/>
          </a:xfrm>
          <a:prstGeom prst="rect">
            <a:avLst/>
          </a:prstGeom>
        </p:spPr>
        <p:txBody>
          <a:bodyPr wrap="square">
            <a:spAutoFit/>
          </a:bodyPr>
          <a:lstStyle/>
          <a:p>
            <a:r>
              <a:rPr lang="en-US" altLang="zh-CN" b="1" dirty="0">
                <a:latin typeface="Palatino Linotype" panose="02040502050505030304" pitchFamily="18" charset="0"/>
              </a:rPr>
              <a:t>1)control ; 2)20µm PS-Au; 3)20µm </a:t>
            </a:r>
            <a:r>
              <a:rPr lang="en-US" altLang="zh-CN" b="1" dirty="0" err="1">
                <a:latin typeface="Palatino Linotype" panose="02040502050505030304" pitchFamily="18" charset="0"/>
              </a:rPr>
              <a:t>Nisin</a:t>
            </a:r>
            <a:r>
              <a:rPr lang="en-US" altLang="zh-CN" b="1" dirty="0">
                <a:latin typeface="Palatino Linotype" panose="02040502050505030304" pitchFamily="18" charset="0"/>
              </a:rPr>
              <a:t> </a:t>
            </a:r>
            <a:r>
              <a:rPr lang="en-US" altLang="zh-CN" b="1" dirty="0" err="1">
                <a:latin typeface="Palatino Linotype" panose="02040502050505030304" pitchFamily="18" charset="0"/>
              </a:rPr>
              <a:t>Pt</a:t>
            </a:r>
            <a:r>
              <a:rPr lang="en-US" altLang="zh-CN" b="1" dirty="0">
                <a:latin typeface="Palatino Linotype" panose="02040502050505030304" pitchFamily="18" charset="0"/>
              </a:rPr>
              <a:t> motor; </a:t>
            </a:r>
          </a:p>
          <a:p>
            <a:r>
              <a:rPr lang="en-US" altLang="zh-CN" b="1" dirty="0">
                <a:latin typeface="Palatino Linotype" panose="02040502050505030304" pitchFamily="18" charset="0"/>
              </a:rPr>
              <a:t>4)20µm </a:t>
            </a:r>
            <a:r>
              <a:rPr lang="en-US" altLang="zh-CN" b="1" dirty="0" err="1">
                <a:latin typeface="Palatino Linotype" panose="02040502050505030304" pitchFamily="18" charset="0"/>
              </a:rPr>
              <a:t>Nisin</a:t>
            </a:r>
            <a:r>
              <a:rPr lang="en-US" altLang="zh-CN" b="1" dirty="0">
                <a:latin typeface="Palatino Linotype" panose="02040502050505030304" pitchFamily="18" charset="0"/>
              </a:rPr>
              <a:t> Fe</a:t>
            </a:r>
            <a:r>
              <a:rPr lang="en-US" altLang="zh-CN" sz="1000" b="1" dirty="0">
                <a:latin typeface="Palatino Linotype" panose="02040502050505030304" pitchFamily="18" charset="0"/>
              </a:rPr>
              <a:t>2</a:t>
            </a:r>
            <a:r>
              <a:rPr lang="en-US" altLang="zh-CN" b="1" dirty="0">
                <a:latin typeface="Palatino Linotype" panose="02040502050505030304" pitchFamily="18" charset="0"/>
              </a:rPr>
              <a:t>O</a:t>
            </a:r>
            <a:r>
              <a:rPr lang="en-US" altLang="zh-CN" sz="1000" b="1" dirty="0">
                <a:latin typeface="Palatino Linotype" panose="02040502050505030304" pitchFamily="18" charset="0"/>
              </a:rPr>
              <a:t>3</a:t>
            </a:r>
            <a:r>
              <a:rPr lang="en-US" altLang="zh-CN" b="1" dirty="0">
                <a:latin typeface="Palatino Linotype" panose="02040502050505030304" pitchFamily="18" charset="0"/>
              </a:rPr>
              <a:t> motors ; 5)5 µm </a:t>
            </a:r>
            <a:r>
              <a:rPr lang="en-US" altLang="zh-CN" b="1" dirty="0" err="1">
                <a:latin typeface="Palatino Linotype" panose="02040502050505030304" pitchFamily="18" charset="0"/>
              </a:rPr>
              <a:t>Nisin</a:t>
            </a:r>
            <a:r>
              <a:rPr lang="en-US" altLang="zh-CN" b="1" dirty="0">
                <a:latin typeface="Palatino Linotype" panose="02040502050505030304" pitchFamily="18" charset="0"/>
              </a:rPr>
              <a:t> modified </a:t>
            </a:r>
          </a:p>
          <a:p>
            <a:r>
              <a:rPr lang="en-US" altLang="zh-CN" b="1" dirty="0">
                <a:latin typeface="Palatino Linotype" panose="02040502050505030304" pitchFamily="18" charset="0"/>
              </a:rPr>
              <a:t>Fe</a:t>
            </a:r>
            <a:r>
              <a:rPr lang="en-US" altLang="zh-CN" sz="1000" b="1" dirty="0">
                <a:latin typeface="Palatino Linotype" panose="02040502050505030304" pitchFamily="18" charset="0"/>
              </a:rPr>
              <a:t>2</a:t>
            </a:r>
            <a:r>
              <a:rPr lang="en-US" altLang="zh-CN" b="1" dirty="0">
                <a:latin typeface="Palatino Linotype" panose="02040502050505030304" pitchFamily="18" charset="0"/>
              </a:rPr>
              <a:t>O</a:t>
            </a:r>
            <a:r>
              <a:rPr lang="en-US" altLang="zh-CN" sz="1000" b="1" dirty="0">
                <a:latin typeface="Palatino Linotype" panose="02040502050505030304" pitchFamily="18" charset="0"/>
              </a:rPr>
              <a:t>3</a:t>
            </a:r>
            <a:r>
              <a:rPr lang="en-US" altLang="zh-CN" b="1" dirty="0">
                <a:latin typeface="Palatino Linotype" panose="02040502050505030304" pitchFamily="18" charset="0"/>
              </a:rPr>
              <a:t> motors</a:t>
            </a:r>
            <a:br>
              <a:rPr lang="en-US" altLang="zh-CN" b="1" dirty="0">
                <a:latin typeface="Palatino Linotype" panose="02040502050505030304" pitchFamily="18" charset="0"/>
              </a:rPr>
            </a:br>
            <a:endParaRPr lang="zh-CN" altLang="en-US" b="1" dirty="0">
              <a:latin typeface="Palatino Linotype" panose="02040502050505030304" pitchFamily="18" charset="0"/>
            </a:endParaRPr>
          </a:p>
        </p:txBody>
      </p:sp>
      <p:pic>
        <p:nvPicPr>
          <p:cNvPr id="39" name="Picture 2">
            <a:extLst>
              <a:ext uri="{FF2B5EF4-FFF2-40B4-BE49-F238E27FC236}">
                <a16:creationId xmlns:a16="http://schemas.microsoft.com/office/drawing/2014/main" id="{42FD294A-4BB8-674B-95C9-DCF9EA7E4F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00" y="5734826"/>
            <a:ext cx="1143000" cy="1143000"/>
          </a:xfrm>
          <a:prstGeom prst="rect">
            <a:avLst/>
          </a:prstGeom>
        </p:spPr>
      </p:pic>
    </p:spTree>
    <p:extLst>
      <p:ext uri="{BB962C8B-B14F-4D97-AF65-F5344CB8AC3E}">
        <p14:creationId xmlns:p14="http://schemas.microsoft.com/office/powerpoint/2010/main" val="913708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3">
            <a:extLst>
              <a:ext uri="{FF2B5EF4-FFF2-40B4-BE49-F238E27FC236}">
                <a16:creationId xmlns:a16="http://schemas.microsoft.com/office/drawing/2014/main" id="{8401472E-3CB7-554D-B239-30273512B2D6}"/>
              </a:ext>
            </a:extLst>
          </p:cNvPr>
          <p:cNvSpPr txBox="1"/>
          <p:nvPr/>
        </p:nvSpPr>
        <p:spPr>
          <a:xfrm>
            <a:off x="609600" y="609600"/>
            <a:ext cx="8153400" cy="830997"/>
          </a:xfrm>
          <a:prstGeom prst="rect">
            <a:avLst/>
          </a:prstGeom>
          <a:noFill/>
        </p:spPr>
        <p:txBody>
          <a:bodyPr wrap="square" rtlCol="0">
            <a:spAutoFit/>
          </a:bodyPr>
          <a:lstStyle/>
          <a:p>
            <a:r>
              <a:rPr lang="fr-FR" sz="2400" b="1" dirty="0" err="1">
                <a:latin typeface="Palatino Linotype" panose="02040502050505030304" pitchFamily="18" charset="0"/>
              </a:rPr>
              <a:t>Results</a:t>
            </a:r>
            <a:r>
              <a:rPr lang="fr-FR" sz="2400" b="1" dirty="0">
                <a:latin typeface="Palatino Linotype" panose="02040502050505030304" pitchFamily="18" charset="0"/>
              </a:rPr>
              <a:t> and Discussion</a:t>
            </a:r>
          </a:p>
          <a:p>
            <a:endParaRPr lang="fr-FR" sz="2400" b="1" dirty="0" err="1">
              <a:latin typeface="Palatino Linotype" panose="02040502050505030304" pitchFamily="18" charset="0"/>
            </a:endParaRPr>
          </a:p>
        </p:txBody>
      </p:sp>
      <p:sp>
        <p:nvSpPr>
          <p:cNvPr id="10" name="Rectángulo 2">
            <a:extLst>
              <a:ext uri="{FF2B5EF4-FFF2-40B4-BE49-F238E27FC236}">
                <a16:creationId xmlns:a16="http://schemas.microsoft.com/office/drawing/2014/main" id="{BD94B5D8-1718-D241-999D-BB1A68519179}"/>
              </a:ext>
            </a:extLst>
          </p:cNvPr>
          <p:cNvSpPr/>
          <p:nvPr/>
        </p:nvSpPr>
        <p:spPr>
          <a:xfrm>
            <a:off x="280851" y="1153115"/>
            <a:ext cx="8582297" cy="646331"/>
          </a:xfrm>
          <a:prstGeom prst="rect">
            <a:avLst/>
          </a:prstGeom>
        </p:spPr>
        <p:txBody>
          <a:bodyPr wrap="square">
            <a:spAutoFit/>
          </a:bodyPr>
          <a:lstStyle/>
          <a:p>
            <a:pPr algn="ctr"/>
            <a:endParaRPr lang="en-US" b="1" dirty="0">
              <a:solidFill>
                <a:srgbClr val="FF0000"/>
              </a:solidFill>
              <a:latin typeface="Arial" panose="020B0604020202020204" pitchFamily="34" charset="0"/>
              <a:cs typeface="Arial" panose="020B0604020202020204" pitchFamily="34" charset="0"/>
            </a:endParaRPr>
          </a:p>
          <a:p>
            <a:pPr algn="ctr"/>
            <a:endParaRPr lang="en-US" b="1" dirty="0">
              <a:solidFill>
                <a:srgbClr val="FF0000"/>
              </a:solidFill>
              <a:latin typeface="Arial" panose="020B0604020202020204" pitchFamily="34" charset="0"/>
              <a:cs typeface="Arial" panose="020B0604020202020204" pitchFamily="34" charset="0"/>
            </a:endParaRPr>
          </a:p>
        </p:txBody>
      </p:sp>
      <p:sp>
        <p:nvSpPr>
          <p:cNvPr id="33" name="CuadroTexto 32">
            <a:extLst>
              <a:ext uri="{FF2B5EF4-FFF2-40B4-BE49-F238E27FC236}">
                <a16:creationId xmlns:a16="http://schemas.microsoft.com/office/drawing/2014/main" id="{83E6041D-9004-7141-B8F0-C90D26928A52}"/>
              </a:ext>
            </a:extLst>
          </p:cNvPr>
          <p:cNvSpPr txBox="1"/>
          <p:nvPr/>
        </p:nvSpPr>
        <p:spPr>
          <a:xfrm>
            <a:off x="554831" y="1153115"/>
            <a:ext cx="8478490" cy="369332"/>
          </a:xfrm>
          <a:prstGeom prst="rect">
            <a:avLst/>
          </a:prstGeom>
          <a:noFill/>
        </p:spPr>
        <p:txBody>
          <a:bodyPr wrap="square" rtlCol="0">
            <a:spAutoFit/>
          </a:bodyPr>
          <a:lstStyle/>
          <a:p>
            <a:pPr algn="ctr">
              <a:spcBef>
                <a:spcPts val="600"/>
              </a:spcBef>
              <a:spcAft>
                <a:spcPts val="600"/>
              </a:spcAft>
              <a:buClr>
                <a:srgbClr val="1102D8"/>
              </a:buClr>
            </a:pPr>
            <a:r>
              <a:rPr lang="en-US" b="1" dirty="0">
                <a:solidFill>
                  <a:srgbClr val="3333FF"/>
                </a:solidFill>
                <a:latin typeface="Palatino Linotype" panose="02040502050505030304" pitchFamily="18" charset="0"/>
                <a:ea typeface="Verdana" panose="020B0604030504040204" pitchFamily="34" charset="0"/>
                <a:cs typeface="Arial" panose="020B0604020202020204" pitchFamily="34" charset="0"/>
              </a:rPr>
              <a:t>Movement in blood and against blood flood in magnetic mode</a:t>
            </a:r>
          </a:p>
        </p:txBody>
      </p:sp>
      <p:pic>
        <p:nvPicPr>
          <p:cNvPr id="39" name="Picture 2">
            <a:extLst>
              <a:ext uri="{FF2B5EF4-FFF2-40B4-BE49-F238E27FC236}">
                <a16:creationId xmlns:a16="http://schemas.microsoft.com/office/drawing/2014/main" id="{42FD294A-4BB8-674B-95C9-DCF9EA7E4F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0" y="5734826"/>
            <a:ext cx="1143000" cy="1143000"/>
          </a:xfrm>
          <a:prstGeom prst="rect">
            <a:avLst/>
          </a:prstGeom>
        </p:spPr>
      </p:pic>
      <p:pic>
        <p:nvPicPr>
          <p:cNvPr id="2" name="Imagen 1">
            <a:extLst>
              <a:ext uri="{FF2B5EF4-FFF2-40B4-BE49-F238E27FC236}">
                <a16:creationId xmlns:a16="http://schemas.microsoft.com/office/drawing/2014/main" id="{F250FAAB-2AC3-994C-B74E-F0C3EFD1A4A1}"/>
              </a:ext>
            </a:extLst>
          </p:cNvPr>
          <p:cNvPicPr>
            <a:picLocks noChangeAspect="1"/>
          </p:cNvPicPr>
          <p:nvPr/>
        </p:nvPicPr>
        <p:blipFill>
          <a:blip r:embed="rId3"/>
          <a:stretch>
            <a:fillRect/>
          </a:stretch>
        </p:blipFill>
        <p:spPr>
          <a:xfrm>
            <a:off x="641845" y="1799446"/>
            <a:ext cx="7860310" cy="2413352"/>
          </a:xfrm>
          <a:prstGeom prst="rect">
            <a:avLst/>
          </a:prstGeom>
        </p:spPr>
      </p:pic>
      <p:pic>
        <p:nvPicPr>
          <p:cNvPr id="14" name="Imagen 13">
            <a:extLst>
              <a:ext uri="{FF2B5EF4-FFF2-40B4-BE49-F238E27FC236}">
                <a16:creationId xmlns:a16="http://schemas.microsoft.com/office/drawing/2014/main" id="{27AEDEEE-AD8A-2644-AB75-E4CE1D67621B}"/>
              </a:ext>
            </a:extLst>
          </p:cNvPr>
          <p:cNvPicPr>
            <a:picLocks noChangeAspect="1"/>
          </p:cNvPicPr>
          <p:nvPr/>
        </p:nvPicPr>
        <p:blipFill>
          <a:blip r:embed="rId4"/>
          <a:stretch>
            <a:fillRect/>
          </a:stretch>
        </p:blipFill>
        <p:spPr>
          <a:xfrm>
            <a:off x="3636830" y="4212798"/>
            <a:ext cx="2314492" cy="2413352"/>
          </a:xfrm>
          <a:prstGeom prst="rect">
            <a:avLst/>
          </a:prstGeom>
        </p:spPr>
      </p:pic>
    </p:spTree>
    <p:extLst>
      <p:ext uri="{BB962C8B-B14F-4D97-AF65-F5344CB8AC3E}">
        <p14:creationId xmlns:p14="http://schemas.microsoft.com/office/powerpoint/2010/main" val="4090357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3">
            <a:extLst>
              <a:ext uri="{FF2B5EF4-FFF2-40B4-BE49-F238E27FC236}">
                <a16:creationId xmlns:a16="http://schemas.microsoft.com/office/drawing/2014/main" id="{8401472E-3CB7-554D-B239-30273512B2D6}"/>
              </a:ext>
            </a:extLst>
          </p:cNvPr>
          <p:cNvSpPr txBox="1"/>
          <p:nvPr/>
        </p:nvSpPr>
        <p:spPr>
          <a:xfrm>
            <a:off x="609600" y="609600"/>
            <a:ext cx="8153400" cy="830997"/>
          </a:xfrm>
          <a:prstGeom prst="rect">
            <a:avLst/>
          </a:prstGeom>
          <a:noFill/>
        </p:spPr>
        <p:txBody>
          <a:bodyPr wrap="square" rtlCol="0">
            <a:spAutoFit/>
          </a:bodyPr>
          <a:lstStyle/>
          <a:p>
            <a:r>
              <a:rPr lang="fr-FR" sz="2400" b="1" dirty="0" err="1">
                <a:latin typeface="Palatino Linotype" panose="02040502050505030304" pitchFamily="18" charset="0"/>
              </a:rPr>
              <a:t>Results</a:t>
            </a:r>
            <a:r>
              <a:rPr lang="fr-FR" sz="2400" b="1" dirty="0">
                <a:latin typeface="Palatino Linotype" panose="02040502050505030304" pitchFamily="18" charset="0"/>
              </a:rPr>
              <a:t> and Discussion</a:t>
            </a:r>
          </a:p>
          <a:p>
            <a:endParaRPr lang="fr-FR" sz="2400" b="1" dirty="0" err="1">
              <a:latin typeface="Palatino Linotype" panose="02040502050505030304" pitchFamily="18" charset="0"/>
            </a:endParaRPr>
          </a:p>
        </p:txBody>
      </p:sp>
      <p:pic>
        <p:nvPicPr>
          <p:cNvPr id="11" name="Picture 2">
            <a:extLst>
              <a:ext uri="{FF2B5EF4-FFF2-40B4-BE49-F238E27FC236}">
                <a16:creationId xmlns:a16="http://schemas.microsoft.com/office/drawing/2014/main" id="{DFF1DD4E-C2DE-854B-9EBA-9581A30D9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0" y="5734826"/>
            <a:ext cx="1143000" cy="1143000"/>
          </a:xfrm>
          <a:prstGeom prst="rect">
            <a:avLst/>
          </a:prstGeom>
        </p:spPr>
      </p:pic>
      <p:sp>
        <p:nvSpPr>
          <p:cNvPr id="9" name="CuadroTexto 8">
            <a:extLst>
              <a:ext uri="{FF2B5EF4-FFF2-40B4-BE49-F238E27FC236}">
                <a16:creationId xmlns:a16="http://schemas.microsoft.com/office/drawing/2014/main" id="{6F145ACE-2649-A447-8954-44C4A6F94ED2}"/>
              </a:ext>
            </a:extLst>
          </p:cNvPr>
          <p:cNvSpPr txBox="1"/>
          <p:nvPr/>
        </p:nvSpPr>
        <p:spPr>
          <a:xfrm>
            <a:off x="243202" y="1062554"/>
            <a:ext cx="8478490" cy="369332"/>
          </a:xfrm>
          <a:prstGeom prst="rect">
            <a:avLst/>
          </a:prstGeom>
          <a:noFill/>
        </p:spPr>
        <p:txBody>
          <a:bodyPr wrap="square" rtlCol="0">
            <a:spAutoFit/>
          </a:bodyPr>
          <a:lstStyle/>
          <a:p>
            <a:pPr algn="ctr">
              <a:spcBef>
                <a:spcPts val="600"/>
              </a:spcBef>
              <a:spcAft>
                <a:spcPts val="600"/>
              </a:spcAft>
              <a:buClr>
                <a:srgbClr val="1102D8"/>
              </a:buClr>
            </a:pPr>
            <a:r>
              <a:rPr lang="en-US" b="1" dirty="0">
                <a:solidFill>
                  <a:srgbClr val="3333FF"/>
                </a:solidFill>
                <a:latin typeface="Palatino Linotype" panose="02040502050505030304" pitchFamily="18" charset="0"/>
                <a:ea typeface="Verdana" panose="020B0604030504040204" pitchFamily="34" charset="0"/>
                <a:cs typeface="Arial" panose="020B0604020202020204" pitchFamily="34" charset="0"/>
              </a:rPr>
              <a:t>Selective inactivation of biofilms</a:t>
            </a:r>
          </a:p>
        </p:txBody>
      </p:sp>
      <p:pic>
        <p:nvPicPr>
          <p:cNvPr id="10" name="Imagen 9">
            <a:extLst>
              <a:ext uri="{FF2B5EF4-FFF2-40B4-BE49-F238E27FC236}">
                <a16:creationId xmlns:a16="http://schemas.microsoft.com/office/drawing/2014/main" id="{26B6F426-67B4-7445-BCDE-11DAA891CCD5}"/>
              </a:ext>
            </a:extLst>
          </p:cNvPr>
          <p:cNvPicPr>
            <a:picLocks noChangeAspect="1"/>
          </p:cNvPicPr>
          <p:nvPr/>
        </p:nvPicPr>
        <p:blipFill>
          <a:blip r:embed="rId3"/>
          <a:stretch>
            <a:fillRect/>
          </a:stretch>
        </p:blipFill>
        <p:spPr>
          <a:xfrm>
            <a:off x="0" y="1612994"/>
            <a:ext cx="8405993" cy="4366153"/>
          </a:xfrm>
          <a:prstGeom prst="rect">
            <a:avLst/>
          </a:prstGeom>
        </p:spPr>
      </p:pic>
      <p:sp>
        <p:nvSpPr>
          <p:cNvPr id="12" name="TextBox 2">
            <a:extLst>
              <a:ext uri="{FF2B5EF4-FFF2-40B4-BE49-F238E27FC236}">
                <a16:creationId xmlns:a16="http://schemas.microsoft.com/office/drawing/2014/main" id="{B9F65645-A0E2-224D-83D0-13CC8AA00F14}"/>
              </a:ext>
            </a:extLst>
          </p:cNvPr>
          <p:cNvSpPr txBox="1"/>
          <p:nvPr/>
        </p:nvSpPr>
        <p:spPr>
          <a:xfrm>
            <a:off x="243202" y="6199594"/>
            <a:ext cx="7540288" cy="584775"/>
          </a:xfrm>
          <a:prstGeom prst="rect">
            <a:avLst/>
          </a:prstGeom>
          <a:noFill/>
        </p:spPr>
        <p:txBody>
          <a:bodyPr wrap="square" rtlCol="0">
            <a:spAutoFit/>
          </a:bodyPr>
          <a:lstStyle/>
          <a:p>
            <a:pPr algn="ctr"/>
            <a:r>
              <a:rPr lang="en-US" altLang="zh-CN" sz="1600" b="1" dirty="0">
                <a:latin typeface="Palatino Linotype" panose="02040502050505030304" pitchFamily="18" charset="0"/>
                <a:cs typeface="Arial" panose="020B0604020202020204" pitchFamily="34" charset="0"/>
              </a:rPr>
              <a:t>a) Initial; b) unmodified moving; c) static modified motor; d) modified moving motor   </a:t>
            </a:r>
            <a:endParaRPr lang="zh-CN" altLang="en-US" sz="1600" b="1" dirty="0">
              <a:latin typeface="Palatino Linotype" panose="02040502050505030304" pitchFamily="18" charset="0"/>
              <a:cs typeface="Arial" panose="020B0604020202020204" pitchFamily="34" charset="0"/>
            </a:endParaRPr>
          </a:p>
        </p:txBody>
      </p:sp>
      <p:sp>
        <p:nvSpPr>
          <p:cNvPr id="13" name="TextBox 3">
            <a:extLst>
              <a:ext uri="{FF2B5EF4-FFF2-40B4-BE49-F238E27FC236}">
                <a16:creationId xmlns:a16="http://schemas.microsoft.com/office/drawing/2014/main" id="{80679CFA-C8A9-F54D-BFA5-5224A3DB42EA}"/>
              </a:ext>
            </a:extLst>
          </p:cNvPr>
          <p:cNvSpPr txBox="1"/>
          <p:nvPr/>
        </p:nvSpPr>
        <p:spPr>
          <a:xfrm>
            <a:off x="387893" y="3426390"/>
            <a:ext cx="1383712" cy="369332"/>
          </a:xfrm>
          <a:prstGeom prst="rect">
            <a:avLst/>
          </a:prstGeom>
          <a:noFill/>
        </p:spPr>
        <p:txBody>
          <a:bodyPr wrap="none" rtlCol="0">
            <a:spAutoFit/>
          </a:bodyPr>
          <a:lstStyle/>
          <a:p>
            <a:r>
              <a:rPr lang="en-US" altLang="zh-CN" b="1" dirty="0">
                <a:latin typeface="Palatino Linotype" panose="02040502050505030304" pitchFamily="18" charset="0"/>
              </a:rPr>
              <a:t>Fast killing</a:t>
            </a:r>
            <a:endParaRPr lang="zh-CN" altLang="en-US" b="1" dirty="0">
              <a:latin typeface="Palatino Linotype" panose="02040502050505030304" pitchFamily="18" charset="0"/>
            </a:endParaRPr>
          </a:p>
        </p:txBody>
      </p:sp>
      <p:sp>
        <p:nvSpPr>
          <p:cNvPr id="14" name="TextBox 8">
            <a:extLst>
              <a:ext uri="{FF2B5EF4-FFF2-40B4-BE49-F238E27FC236}">
                <a16:creationId xmlns:a16="http://schemas.microsoft.com/office/drawing/2014/main" id="{8B40A4D7-8E3D-B147-BE37-28F2E7E15DB0}"/>
              </a:ext>
            </a:extLst>
          </p:cNvPr>
          <p:cNvSpPr txBox="1"/>
          <p:nvPr/>
        </p:nvSpPr>
        <p:spPr>
          <a:xfrm>
            <a:off x="387893" y="5471089"/>
            <a:ext cx="1441420" cy="646331"/>
          </a:xfrm>
          <a:prstGeom prst="rect">
            <a:avLst/>
          </a:prstGeom>
          <a:noFill/>
        </p:spPr>
        <p:txBody>
          <a:bodyPr wrap="none" rtlCol="0">
            <a:spAutoFit/>
          </a:bodyPr>
          <a:lstStyle/>
          <a:p>
            <a:r>
              <a:rPr lang="en-US" altLang="zh-CN" b="1" dirty="0">
                <a:latin typeface="Palatino Linotype" panose="02040502050505030304" pitchFamily="18" charset="0"/>
              </a:rPr>
              <a:t>Long-term </a:t>
            </a:r>
          </a:p>
          <a:p>
            <a:r>
              <a:rPr lang="en-US" altLang="zh-CN" b="1" dirty="0">
                <a:latin typeface="Palatino Linotype" panose="02040502050505030304" pitchFamily="18" charset="0"/>
              </a:rPr>
              <a:t>inactivation</a:t>
            </a:r>
            <a:endParaRPr lang="zh-CN" altLang="en-US" b="1" dirty="0">
              <a:latin typeface="Palatino Linotype" panose="02040502050505030304" pitchFamily="18" charset="0"/>
            </a:endParaRPr>
          </a:p>
        </p:txBody>
      </p:sp>
    </p:spTree>
    <p:extLst>
      <p:ext uri="{BB962C8B-B14F-4D97-AF65-F5344CB8AC3E}">
        <p14:creationId xmlns:p14="http://schemas.microsoft.com/office/powerpoint/2010/main" val="3851661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3">
            <a:extLst>
              <a:ext uri="{FF2B5EF4-FFF2-40B4-BE49-F238E27FC236}">
                <a16:creationId xmlns:a16="http://schemas.microsoft.com/office/drawing/2014/main" id="{8401472E-3CB7-554D-B239-30273512B2D6}"/>
              </a:ext>
            </a:extLst>
          </p:cNvPr>
          <p:cNvSpPr txBox="1"/>
          <p:nvPr/>
        </p:nvSpPr>
        <p:spPr>
          <a:xfrm>
            <a:off x="609600" y="609600"/>
            <a:ext cx="8153400" cy="830997"/>
          </a:xfrm>
          <a:prstGeom prst="rect">
            <a:avLst/>
          </a:prstGeom>
          <a:noFill/>
        </p:spPr>
        <p:txBody>
          <a:bodyPr wrap="square" rtlCol="0">
            <a:spAutoFit/>
          </a:bodyPr>
          <a:lstStyle/>
          <a:p>
            <a:r>
              <a:rPr lang="fr-FR" sz="2400" b="1" dirty="0" err="1">
                <a:latin typeface="Palatino Linotype" panose="02040502050505030304" pitchFamily="18" charset="0"/>
              </a:rPr>
              <a:t>Results</a:t>
            </a:r>
            <a:r>
              <a:rPr lang="fr-FR" sz="2400" b="1" dirty="0">
                <a:latin typeface="Palatino Linotype" panose="02040502050505030304" pitchFamily="18" charset="0"/>
              </a:rPr>
              <a:t> and Discussion</a:t>
            </a:r>
          </a:p>
          <a:p>
            <a:endParaRPr lang="fr-FR" sz="2400" b="1" dirty="0" err="1">
              <a:latin typeface="Palatino Linotype" panose="02040502050505030304" pitchFamily="18" charset="0"/>
            </a:endParaRPr>
          </a:p>
        </p:txBody>
      </p:sp>
      <p:pic>
        <p:nvPicPr>
          <p:cNvPr id="11" name="Picture 2">
            <a:extLst>
              <a:ext uri="{FF2B5EF4-FFF2-40B4-BE49-F238E27FC236}">
                <a16:creationId xmlns:a16="http://schemas.microsoft.com/office/drawing/2014/main" id="{DFF1DD4E-C2DE-854B-9EBA-9581A30D9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0" y="5734826"/>
            <a:ext cx="1143000" cy="1143000"/>
          </a:xfrm>
          <a:prstGeom prst="rect">
            <a:avLst/>
          </a:prstGeom>
        </p:spPr>
      </p:pic>
      <p:sp>
        <p:nvSpPr>
          <p:cNvPr id="4" name="CuadroTexto 3">
            <a:extLst>
              <a:ext uri="{FF2B5EF4-FFF2-40B4-BE49-F238E27FC236}">
                <a16:creationId xmlns:a16="http://schemas.microsoft.com/office/drawing/2014/main" id="{3D97E690-4A34-C747-AB0A-99573C4082D0}"/>
              </a:ext>
            </a:extLst>
          </p:cNvPr>
          <p:cNvSpPr txBox="1"/>
          <p:nvPr/>
        </p:nvSpPr>
        <p:spPr>
          <a:xfrm>
            <a:off x="442603" y="1025098"/>
            <a:ext cx="8478490" cy="369332"/>
          </a:xfrm>
          <a:prstGeom prst="rect">
            <a:avLst/>
          </a:prstGeom>
          <a:noFill/>
        </p:spPr>
        <p:txBody>
          <a:bodyPr wrap="square" rtlCol="0">
            <a:spAutoFit/>
          </a:bodyPr>
          <a:lstStyle/>
          <a:p>
            <a:pPr algn="ctr">
              <a:spcBef>
                <a:spcPts val="600"/>
              </a:spcBef>
              <a:spcAft>
                <a:spcPts val="600"/>
              </a:spcAft>
              <a:buClr>
                <a:srgbClr val="1102D8"/>
              </a:buClr>
            </a:pPr>
            <a:r>
              <a:rPr lang="en-US" b="1" dirty="0">
                <a:solidFill>
                  <a:srgbClr val="3333FF"/>
                </a:solidFill>
                <a:latin typeface="Palatino Linotype" panose="02040502050505030304" pitchFamily="18" charset="0"/>
                <a:ea typeface="Verdana" panose="020B0604030504040204" pitchFamily="34" charset="0"/>
                <a:cs typeface="Arial" panose="020B0604020202020204" pitchFamily="34" charset="0"/>
              </a:rPr>
              <a:t>Selective bacteria inactivation (magnetic mode)</a:t>
            </a:r>
          </a:p>
        </p:txBody>
      </p:sp>
      <p:pic>
        <p:nvPicPr>
          <p:cNvPr id="5" name="Imagen 4">
            <a:extLst>
              <a:ext uri="{FF2B5EF4-FFF2-40B4-BE49-F238E27FC236}">
                <a16:creationId xmlns:a16="http://schemas.microsoft.com/office/drawing/2014/main" id="{E3EC8745-5888-174B-A570-B0136B9C12D7}"/>
              </a:ext>
            </a:extLst>
          </p:cNvPr>
          <p:cNvPicPr>
            <a:picLocks noChangeAspect="1"/>
          </p:cNvPicPr>
          <p:nvPr/>
        </p:nvPicPr>
        <p:blipFill>
          <a:blip r:embed="rId3"/>
          <a:stretch>
            <a:fillRect/>
          </a:stretch>
        </p:blipFill>
        <p:spPr>
          <a:xfrm>
            <a:off x="272392" y="1427435"/>
            <a:ext cx="8648701" cy="4563242"/>
          </a:xfrm>
          <a:prstGeom prst="rect">
            <a:avLst/>
          </a:prstGeom>
        </p:spPr>
      </p:pic>
      <p:sp>
        <p:nvSpPr>
          <p:cNvPr id="6" name="矩形 3">
            <a:extLst>
              <a:ext uri="{FF2B5EF4-FFF2-40B4-BE49-F238E27FC236}">
                <a16:creationId xmlns:a16="http://schemas.microsoft.com/office/drawing/2014/main" id="{80E3B18E-D451-E04C-82B2-EA41D1CB61E8}"/>
              </a:ext>
            </a:extLst>
          </p:cNvPr>
          <p:cNvSpPr/>
          <p:nvPr/>
        </p:nvSpPr>
        <p:spPr>
          <a:xfrm>
            <a:off x="49485" y="5984495"/>
            <a:ext cx="7859372" cy="923330"/>
          </a:xfrm>
          <a:prstGeom prst="rect">
            <a:avLst/>
          </a:prstGeom>
        </p:spPr>
        <p:txBody>
          <a:bodyPr wrap="square">
            <a:spAutoFit/>
          </a:bodyPr>
          <a:lstStyle/>
          <a:p>
            <a:r>
              <a:rPr lang="en-US" altLang="zh-CN" b="1" dirty="0">
                <a:latin typeface="Palatino Linotype" panose="02040502050505030304" pitchFamily="18" charset="0"/>
              </a:rPr>
              <a:t>a)initial; b) unmodified moving motor, c) unmodified motors with free peptide, d) static modified motors, e) moving modified motor </a:t>
            </a:r>
            <a:br>
              <a:rPr lang="en-US" altLang="zh-CN" dirty="0">
                <a:latin typeface="Palatino Linotype" panose="02040502050505030304" pitchFamily="18" charset="0"/>
              </a:rPr>
            </a:br>
            <a:endParaRPr lang="zh-CN" altLang="en-US" dirty="0">
              <a:latin typeface="Palatino Linotype" panose="02040502050505030304" pitchFamily="18" charset="0"/>
            </a:endParaRPr>
          </a:p>
        </p:txBody>
      </p:sp>
      <p:sp>
        <p:nvSpPr>
          <p:cNvPr id="7" name="TextBox 5">
            <a:extLst>
              <a:ext uri="{FF2B5EF4-FFF2-40B4-BE49-F238E27FC236}">
                <a16:creationId xmlns:a16="http://schemas.microsoft.com/office/drawing/2014/main" id="{8EBCC0EF-B64F-8C41-82A9-F429B40A4E5B}"/>
              </a:ext>
            </a:extLst>
          </p:cNvPr>
          <p:cNvSpPr txBox="1"/>
          <p:nvPr/>
        </p:nvSpPr>
        <p:spPr>
          <a:xfrm>
            <a:off x="0" y="2336765"/>
            <a:ext cx="461665" cy="1054135"/>
          </a:xfrm>
          <a:prstGeom prst="rect">
            <a:avLst/>
          </a:prstGeom>
          <a:noFill/>
        </p:spPr>
        <p:txBody>
          <a:bodyPr vert="vert270" wrap="none" rtlCol="0">
            <a:spAutoFit/>
          </a:bodyPr>
          <a:lstStyle/>
          <a:p>
            <a:r>
              <a:rPr lang="en-US" altLang="zh-CN" b="1" dirty="0">
                <a:latin typeface="Palatino Linotype" panose="02040502050505030304" pitchFamily="18" charset="0"/>
                <a:cs typeface="Arial" panose="020B0604020202020204" pitchFamily="34" charset="0"/>
              </a:rPr>
              <a:t>S. </a:t>
            </a:r>
            <a:r>
              <a:rPr lang="en-US" altLang="zh-CN" b="1" dirty="0" err="1">
                <a:latin typeface="Palatino Linotype" panose="02040502050505030304" pitchFamily="18" charset="0"/>
                <a:cs typeface="Arial" panose="020B0604020202020204" pitchFamily="34" charset="0"/>
              </a:rPr>
              <a:t>aureus</a:t>
            </a:r>
            <a:endParaRPr lang="zh-CN" altLang="en-US" b="1" dirty="0">
              <a:latin typeface="Palatino Linotype" panose="02040502050505030304" pitchFamily="18" charset="0"/>
              <a:cs typeface="Arial" panose="020B0604020202020204" pitchFamily="34" charset="0"/>
            </a:endParaRPr>
          </a:p>
        </p:txBody>
      </p:sp>
      <p:sp>
        <p:nvSpPr>
          <p:cNvPr id="8" name="TextBox 8">
            <a:extLst>
              <a:ext uri="{FF2B5EF4-FFF2-40B4-BE49-F238E27FC236}">
                <a16:creationId xmlns:a16="http://schemas.microsoft.com/office/drawing/2014/main" id="{B01FE608-A969-CF44-B336-E424A6220671}"/>
              </a:ext>
            </a:extLst>
          </p:cNvPr>
          <p:cNvSpPr txBox="1"/>
          <p:nvPr/>
        </p:nvSpPr>
        <p:spPr>
          <a:xfrm>
            <a:off x="-2" y="4428632"/>
            <a:ext cx="461665" cy="731932"/>
          </a:xfrm>
          <a:prstGeom prst="rect">
            <a:avLst/>
          </a:prstGeom>
          <a:noFill/>
        </p:spPr>
        <p:txBody>
          <a:bodyPr vert="vert270" wrap="none" rtlCol="0">
            <a:spAutoFit/>
          </a:bodyPr>
          <a:lstStyle/>
          <a:p>
            <a:r>
              <a:rPr lang="en-US" altLang="zh-CN" b="1" dirty="0">
                <a:latin typeface="Palatino Linotype" panose="02040502050505030304" pitchFamily="18" charset="0"/>
                <a:cs typeface="Arial" panose="020B0604020202020204" pitchFamily="34" charset="0"/>
              </a:rPr>
              <a:t>E. coli</a:t>
            </a:r>
            <a:endParaRPr lang="zh-CN" altLang="en-US" b="1" dirty="0">
              <a:latin typeface="Palatino Linotype" panose="02040502050505030304" pitchFamily="18" charset="0"/>
              <a:cs typeface="Arial" panose="020B0604020202020204" pitchFamily="34" charset="0"/>
            </a:endParaRPr>
          </a:p>
        </p:txBody>
      </p:sp>
    </p:spTree>
    <p:extLst>
      <p:ext uri="{BB962C8B-B14F-4D97-AF65-F5344CB8AC3E}">
        <p14:creationId xmlns:p14="http://schemas.microsoft.com/office/powerpoint/2010/main" val="375199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3">
            <a:extLst>
              <a:ext uri="{FF2B5EF4-FFF2-40B4-BE49-F238E27FC236}">
                <a16:creationId xmlns:a16="http://schemas.microsoft.com/office/drawing/2014/main" id="{8401472E-3CB7-554D-B239-30273512B2D6}"/>
              </a:ext>
            </a:extLst>
          </p:cNvPr>
          <p:cNvSpPr txBox="1"/>
          <p:nvPr/>
        </p:nvSpPr>
        <p:spPr>
          <a:xfrm>
            <a:off x="609600" y="609600"/>
            <a:ext cx="8153400" cy="830997"/>
          </a:xfrm>
          <a:prstGeom prst="rect">
            <a:avLst/>
          </a:prstGeom>
          <a:noFill/>
        </p:spPr>
        <p:txBody>
          <a:bodyPr wrap="square" rtlCol="0">
            <a:spAutoFit/>
          </a:bodyPr>
          <a:lstStyle/>
          <a:p>
            <a:r>
              <a:rPr lang="fr-FR" sz="2400" b="1" dirty="0" err="1">
                <a:latin typeface="Palatino Linotype" panose="02040502050505030304" pitchFamily="18" charset="0"/>
              </a:rPr>
              <a:t>Results</a:t>
            </a:r>
            <a:r>
              <a:rPr lang="fr-FR" sz="2400" b="1" dirty="0">
                <a:latin typeface="Palatino Linotype" panose="02040502050505030304" pitchFamily="18" charset="0"/>
              </a:rPr>
              <a:t> and Discussion</a:t>
            </a:r>
          </a:p>
          <a:p>
            <a:endParaRPr lang="fr-FR" sz="2400" b="1" dirty="0" err="1">
              <a:latin typeface="Palatino Linotype" panose="02040502050505030304" pitchFamily="18" charset="0"/>
            </a:endParaRPr>
          </a:p>
        </p:txBody>
      </p:sp>
      <p:pic>
        <p:nvPicPr>
          <p:cNvPr id="11" name="Picture 2">
            <a:extLst>
              <a:ext uri="{FF2B5EF4-FFF2-40B4-BE49-F238E27FC236}">
                <a16:creationId xmlns:a16="http://schemas.microsoft.com/office/drawing/2014/main" id="{DFF1DD4E-C2DE-854B-9EBA-9581A30D9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0" y="5734826"/>
            <a:ext cx="1143000" cy="1143000"/>
          </a:xfrm>
          <a:prstGeom prst="rect">
            <a:avLst/>
          </a:prstGeom>
        </p:spPr>
      </p:pic>
      <p:pic>
        <p:nvPicPr>
          <p:cNvPr id="2" name="Imagen 1">
            <a:extLst>
              <a:ext uri="{FF2B5EF4-FFF2-40B4-BE49-F238E27FC236}">
                <a16:creationId xmlns:a16="http://schemas.microsoft.com/office/drawing/2014/main" id="{AFC2D276-16EF-E84F-AAA3-42CBE29DBFEE}"/>
              </a:ext>
            </a:extLst>
          </p:cNvPr>
          <p:cNvPicPr>
            <a:picLocks noChangeAspect="1"/>
          </p:cNvPicPr>
          <p:nvPr/>
        </p:nvPicPr>
        <p:blipFill>
          <a:blip r:embed="rId3"/>
          <a:stretch>
            <a:fillRect/>
          </a:stretch>
        </p:blipFill>
        <p:spPr>
          <a:xfrm>
            <a:off x="1759927" y="1440597"/>
            <a:ext cx="5624146" cy="5249203"/>
          </a:xfrm>
          <a:prstGeom prst="rect">
            <a:avLst/>
          </a:prstGeom>
        </p:spPr>
      </p:pic>
      <p:sp>
        <p:nvSpPr>
          <p:cNvPr id="12" name="CuadroTexto 11">
            <a:extLst>
              <a:ext uri="{FF2B5EF4-FFF2-40B4-BE49-F238E27FC236}">
                <a16:creationId xmlns:a16="http://schemas.microsoft.com/office/drawing/2014/main" id="{E1E7EA7F-1058-1E40-B1E3-B3539608709A}"/>
              </a:ext>
            </a:extLst>
          </p:cNvPr>
          <p:cNvSpPr txBox="1"/>
          <p:nvPr/>
        </p:nvSpPr>
        <p:spPr>
          <a:xfrm>
            <a:off x="442603" y="1025098"/>
            <a:ext cx="8478490" cy="369332"/>
          </a:xfrm>
          <a:prstGeom prst="rect">
            <a:avLst/>
          </a:prstGeom>
          <a:noFill/>
        </p:spPr>
        <p:txBody>
          <a:bodyPr wrap="square" rtlCol="0">
            <a:spAutoFit/>
          </a:bodyPr>
          <a:lstStyle/>
          <a:p>
            <a:pPr algn="ctr">
              <a:spcBef>
                <a:spcPts val="600"/>
              </a:spcBef>
              <a:spcAft>
                <a:spcPts val="600"/>
              </a:spcAft>
              <a:buClr>
                <a:srgbClr val="1102D8"/>
              </a:buClr>
            </a:pPr>
            <a:r>
              <a:rPr lang="en-US" b="1" dirty="0">
                <a:solidFill>
                  <a:srgbClr val="3333FF"/>
                </a:solidFill>
                <a:latin typeface="Palatino Linotype" panose="02040502050505030304" pitchFamily="18" charset="0"/>
                <a:ea typeface="Verdana" panose="020B0604030504040204" pitchFamily="34" charset="0"/>
                <a:cs typeface="Arial" panose="020B0604020202020204" pitchFamily="34" charset="0"/>
              </a:rPr>
              <a:t>Selective extracellular polymeric substances (biofilm) deactivation</a:t>
            </a:r>
          </a:p>
        </p:txBody>
      </p:sp>
    </p:spTree>
    <p:extLst>
      <p:ext uri="{BB962C8B-B14F-4D97-AF65-F5344CB8AC3E}">
        <p14:creationId xmlns:p14="http://schemas.microsoft.com/office/powerpoint/2010/main" val="3303707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17</a:t>
            </a:fld>
            <a:endParaRPr lang="fr-FR">
              <a:latin typeface="Palatino Linotype" panose="02040502050505030304" pitchFamily="18" charset="0"/>
            </a:endParaRPr>
          </a:p>
        </p:txBody>
      </p:sp>
      <p:sp>
        <p:nvSpPr>
          <p:cNvPr id="7" name="TextBox 6"/>
          <p:cNvSpPr txBox="1"/>
          <p:nvPr/>
        </p:nvSpPr>
        <p:spPr>
          <a:xfrm>
            <a:off x="609600" y="235970"/>
            <a:ext cx="8153400" cy="461665"/>
          </a:xfrm>
          <a:prstGeom prst="rect">
            <a:avLst/>
          </a:prstGeom>
          <a:noFill/>
        </p:spPr>
        <p:txBody>
          <a:bodyPr wrap="square" rtlCol="0">
            <a:spAutoFit/>
          </a:bodyPr>
          <a:lstStyle/>
          <a:p>
            <a:r>
              <a:rPr lang="fr-FR" sz="2400" b="1" dirty="0">
                <a:latin typeface="Palatino Linotype" panose="02040502050505030304" pitchFamily="18" charset="0"/>
              </a:rPr>
              <a:t>Conclusions</a:t>
            </a:r>
          </a:p>
        </p:txBody>
      </p:sp>
      <p:pic>
        <p:nvPicPr>
          <p:cNvPr id="3" name="Picture 2">
            <a:extLst>
              <a:ext uri="{FF2B5EF4-FFF2-40B4-BE49-F238E27FC236}">
                <a16:creationId xmlns:a16="http://schemas.microsoft.com/office/drawing/2014/main" id="{69CDC435-5B62-47B0-ADE2-76347C00AC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sp>
        <p:nvSpPr>
          <p:cNvPr id="6" name="TextBox 3">
            <a:extLst>
              <a:ext uri="{FF2B5EF4-FFF2-40B4-BE49-F238E27FC236}">
                <a16:creationId xmlns:a16="http://schemas.microsoft.com/office/drawing/2014/main" id="{4E9F4919-62F2-A544-A8DD-30994A9ED86A}"/>
              </a:ext>
            </a:extLst>
          </p:cNvPr>
          <p:cNvSpPr txBox="1"/>
          <p:nvPr/>
        </p:nvSpPr>
        <p:spPr>
          <a:xfrm>
            <a:off x="609600" y="826683"/>
            <a:ext cx="7924800" cy="4801314"/>
          </a:xfrm>
          <a:prstGeom prst="rect">
            <a:avLst/>
          </a:prstGeom>
          <a:noFill/>
        </p:spPr>
        <p:txBody>
          <a:bodyPr wrap="square" rtlCol="0">
            <a:spAutoFit/>
          </a:bodyPr>
          <a:lstStyle/>
          <a:p>
            <a:pPr marL="285750" indent="-285750" algn="just">
              <a:buFont typeface="Wingdings" pitchFamily="2" charset="2"/>
              <a:buChar char="Ø"/>
            </a:pPr>
            <a:r>
              <a:rPr lang="fr-FR" dirty="0">
                <a:latin typeface="Palatino Linotype" panose="02040502050505030304" pitchFamily="18" charset="0"/>
              </a:rPr>
              <a:t>First </a:t>
            </a:r>
            <a:r>
              <a:rPr lang="fr-FR" dirty="0" err="1">
                <a:latin typeface="Palatino Linotype" panose="02040502050505030304" pitchFamily="18" charset="0"/>
              </a:rPr>
              <a:t>combination</a:t>
            </a:r>
            <a:r>
              <a:rPr lang="fr-FR" dirty="0">
                <a:latin typeface="Palatino Linotype" panose="02040502050505030304" pitchFamily="18" charset="0"/>
              </a:rPr>
              <a:t> of self-</a:t>
            </a:r>
            <a:r>
              <a:rPr lang="fr-FR" dirty="0" err="1">
                <a:latin typeface="Palatino Linotype" panose="02040502050505030304" pitchFamily="18" charset="0"/>
              </a:rPr>
              <a:t>propelled</a:t>
            </a:r>
            <a:r>
              <a:rPr lang="fr-FR" dirty="0">
                <a:latin typeface="Palatino Linotype" panose="02040502050505030304" pitchFamily="18" charset="0"/>
              </a:rPr>
              <a:t> </a:t>
            </a:r>
            <a:r>
              <a:rPr lang="fr-FR" dirty="0" err="1">
                <a:latin typeface="Palatino Linotype" panose="02040502050505030304" pitchFamily="18" charset="0"/>
              </a:rPr>
              <a:t>micromotors</a:t>
            </a:r>
            <a:r>
              <a:rPr lang="fr-FR" dirty="0">
                <a:latin typeface="Palatino Linotype" panose="02040502050505030304" pitchFamily="18" charset="0"/>
              </a:rPr>
              <a:t> </a:t>
            </a:r>
            <a:r>
              <a:rPr lang="fr-FR" dirty="0" err="1">
                <a:latin typeface="Palatino Linotype" panose="02040502050505030304" pitchFamily="18" charset="0"/>
              </a:rPr>
              <a:t>with</a:t>
            </a:r>
            <a:r>
              <a:rPr lang="fr-FR" dirty="0">
                <a:latin typeface="Palatino Linotype" panose="02040502050505030304" pitchFamily="18" charset="0"/>
              </a:rPr>
              <a:t> </a:t>
            </a:r>
            <a:r>
              <a:rPr lang="fr-FR" dirty="0" err="1">
                <a:latin typeface="Palatino Linotype" panose="02040502050505030304" pitchFamily="18" charset="0"/>
              </a:rPr>
              <a:t>lanbiotics</a:t>
            </a:r>
            <a:r>
              <a:rPr lang="fr-FR" dirty="0">
                <a:latin typeface="Palatino Linotype" panose="02040502050505030304" pitchFamily="18" charset="0"/>
              </a:rPr>
              <a:t>.</a:t>
            </a:r>
          </a:p>
          <a:p>
            <a:pPr algn="just"/>
            <a:endParaRPr lang="fr-FR" dirty="0">
              <a:latin typeface="Palatino Linotype" panose="02040502050505030304" pitchFamily="18" charset="0"/>
            </a:endParaRPr>
          </a:p>
          <a:p>
            <a:pPr marL="285750" indent="-285750" algn="just">
              <a:buFont typeface="Wingdings" pitchFamily="2" charset="2"/>
              <a:buChar char="Ø"/>
            </a:pPr>
            <a:r>
              <a:rPr lang="fr-FR" dirty="0" err="1">
                <a:latin typeface="Palatino Linotype" panose="02040502050505030304" pitchFamily="18" charset="0"/>
              </a:rPr>
              <a:t>Specific</a:t>
            </a:r>
            <a:r>
              <a:rPr lang="fr-FR" dirty="0">
                <a:latin typeface="Palatino Linotype" panose="02040502050505030304" pitchFamily="18" charset="0"/>
              </a:rPr>
              <a:t> interaction of amine groups in </a:t>
            </a:r>
            <a:r>
              <a:rPr lang="fr-FR" dirty="0" err="1">
                <a:latin typeface="Palatino Linotype" panose="02040502050505030304" pitchFamily="18" charset="0"/>
              </a:rPr>
              <a:t>Nisin</a:t>
            </a:r>
            <a:r>
              <a:rPr lang="fr-FR" dirty="0">
                <a:latin typeface="Palatino Linotype" panose="02040502050505030304" pitchFamily="18" charset="0"/>
              </a:rPr>
              <a:t> </a:t>
            </a:r>
            <a:r>
              <a:rPr lang="fr-FR" dirty="0" err="1">
                <a:latin typeface="Palatino Linotype" panose="02040502050505030304" pitchFamily="18" charset="0"/>
              </a:rPr>
              <a:t>molecule</a:t>
            </a:r>
            <a:r>
              <a:rPr lang="fr-FR" dirty="0">
                <a:latin typeface="Palatino Linotype" panose="02040502050505030304" pitchFamily="18" charset="0"/>
              </a:rPr>
              <a:t> </a:t>
            </a:r>
            <a:r>
              <a:rPr lang="fr-FR" dirty="0" err="1">
                <a:latin typeface="Palatino Linotype" panose="02040502050505030304" pitchFamily="18" charset="0"/>
              </a:rPr>
              <a:t>with</a:t>
            </a:r>
            <a:r>
              <a:rPr lang="fr-FR" dirty="0">
                <a:latin typeface="Palatino Linotype" panose="02040502050505030304" pitchFamily="18" charset="0"/>
              </a:rPr>
              <a:t> the pyrophosphate groups of the </a:t>
            </a:r>
            <a:r>
              <a:rPr lang="fr-FR" dirty="0" err="1">
                <a:latin typeface="Palatino Linotype" panose="02040502050505030304" pitchFamily="18" charset="0"/>
              </a:rPr>
              <a:t>lipid</a:t>
            </a:r>
            <a:r>
              <a:rPr lang="fr-FR" dirty="0">
                <a:latin typeface="Palatino Linotype" panose="02040502050505030304" pitchFamily="18" charset="0"/>
              </a:rPr>
              <a:t> II </a:t>
            </a:r>
            <a:r>
              <a:rPr lang="fr-FR" dirty="0" err="1">
                <a:latin typeface="Palatino Linotype" panose="02040502050505030304" pitchFamily="18" charset="0"/>
              </a:rPr>
              <a:t>molecules</a:t>
            </a:r>
            <a:r>
              <a:rPr lang="fr-FR" dirty="0">
                <a:latin typeface="Palatino Linotype" panose="02040502050505030304" pitchFamily="18" charset="0"/>
              </a:rPr>
              <a:t> in the membrane of gram-positive </a:t>
            </a:r>
            <a:r>
              <a:rPr lang="fr-FR" dirty="0" err="1">
                <a:latin typeface="Palatino Linotype" panose="02040502050505030304" pitchFamily="18" charset="0"/>
              </a:rPr>
              <a:t>bacteria</a:t>
            </a:r>
            <a:r>
              <a:rPr lang="fr-FR" dirty="0">
                <a:latin typeface="Palatino Linotype" panose="02040502050505030304" pitchFamily="18" charset="0"/>
              </a:rPr>
              <a:t> </a:t>
            </a:r>
            <a:r>
              <a:rPr lang="fr-FR" dirty="0" err="1">
                <a:latin typeface="Palatino Linotype" panose="02040502050505030304" pitchFamily="18" charset="0"/>
              </a:rPr>
              <a:t>result</a:t>
            </a:r>
            <a:r>
              <a:rPr lang="fr-FR" dirty="0">
                <a:latin typeface="Palatino Linotype" panose="02040502050505030304" pitchFamily="18" charset="0"/>
              </a:rPr>
              <a:t> in a damage and </a:t>
            </a:r>
            <a:r>
              <a:rPr lang="fr-FR" dirty="0" err="1">
                <a:latin typeface="Palatino Linotype" panose="02040502050505030304" pitchFamily="18" charset="0"/>
              </a:rPr>
              <a:t>killing</a:t>
            </a:r>
            <a:r>
              <a:rPr lang="fr-FR" dirty="0">
                <a:latin typeface="Palatino Linotype" panose="02040502050505030304" pitchFamily="18" charset="0"/>
              </a:rPr>
              <a:t>. </a:t>
            </a:r>
          </a:p>
          <a:p>
            <a:pPr marL="285750" indent="-285750" algn="just">
              <a:buFont typeface="Wingdings" pitchFamily="2" charset="2"/>
              <a:buChar char="Ø"/>
            </a:pPr>
            <a:endParaRPr lang="fr-FR" dirty="0">
              <a:latin typeface="Palatino Linotype" panose="02040502050505030304" pitchFamily="18" charset="0"/>
            </a:endParaRPr>
          </a:p>
          <a:p>
            <a:pPr marL="285750" indent="-285750" algn="just">
              <a:buFont typeface="Wingdings" pitchFamily="2" charset="2"/>
              <a:buChar char="Ø"/>
            </a:pPr>
            <a:r>
              <a:rPr lang="fr-FR" dirty="0">
                <a:latin typeface="Palatino Linotype" panose="02040502050505030304" pitchFamily="18" charset="0"/>
              </a:rPr>
              <a:t>The </a:t>
            </a:r>
            <a:r>
              <a:rPr lang="fr-FR" dirty="0" err="1">
                <a:latin typeface="Palatino Linotype" panose="02040502050505030304" pitchFamily="18" charset="0"/>
              </a:rPr>
              <a:t>strategy</a:t>
            </a:r>
            <a:r>
              <a:rPr lang="fr-FR" dirty="0">
                <a:latin typeface="Palatino Linotype" panose="02040502050505030304" pitchFamily="18" charset="0"/>
              </a:rPr>
              <a:t> </a:t>
            </a:r>
            <a:r>
              <a:rPr lang="fr-FR" dirty="0" err="1">
                <a:latin typeface="Palatino Linotype" panose="02040502050505030304" pitchFamily="18" charset="0"/>
              </a:rPr>
              <a:t>does</a:t>
            </a:r>
            <a:r>
              <a:rPr lang="fr-FR" dirty="0">
                <a:latin typeface="Palatino Linotype" panose="02040502050505030304" pitchFamily="18" charset="0"/>
              </a:rPr>
              <a:t> not </a:t>
            </a:r>
            <a:r>
              <a:rPr lang="fr-FR" dirty="0" err="1">
                <a:latin typeface="Palatino Linotype" panose="02040502050505030304" pitchFamily="18" charset="0"/>
              </a:rPr>
              <a:t>require</a:t>
            </a:r>
            <a:r>
              <a:rPr lang="fr-FR" dirty="0">
                <a:latin typeface="Palatino Linotype" panose="02040502050505030304" pitchFamily="18" charset="0"/>
              </a:rPr>
              <a:t> </a:t>
            </a:r>
            <a:r>
              <a:rPr lang="fr-FR" dirty="0" err="1">
                <a:latin typeface="Palatino Linotype" panose="02040502050505030304" pitchFamily="18" charset="0"/>
              </a:rPr>
              <a:t>additional</a:t>
            </a:r>
            <a:r>
              <a:rPr lang="fr-FR" dirty="0">
                <a:latin typeface="Palatino Linotype" panose="02040502050505030304" pitchFamily="18" charset="0"/>
              </a:rPr>
              <a:t> </a:t>
            </a:r>
            <a:r>
              <a:rPr lang="fr-FR" dirty="0" err="1">
                <a:latin typeface="Palatino Linotype" panose="02040502050505030304" pitchFamily="18" charset="0"/>
              </a:rPr>
              <a:t>pre-treatment</a:t>
            </a:r>
            <a:r>
              <a:rPr lang="fr-FR" dirty="0">
                <a:latin typeface="Palatino Linotype" panose="02040502050505030304" pitchFamily="18" charset="0"/>
              </a:rPr>
              <a:t> of the </a:t>
            </a:r>
            <a:r>
              <a:rPr lang="fr-FR" dirty="0" err="1">
                <a:latin typeface="Palatino Linotype" panose="02040502050505030304" pitchFamily="18" charset="0"/>
              </a:rPr>
              <a:t>bacteria</a:t>
            </a:r>
            <a:r>
              <a:rPr lang="fr-FR" dirty="0">
                <a:latin typeface="Palatino Linotype" panose="02040502050505030304" pitchFamily="18" charset="0"/>
              </a:rPr>
              <a:t> or </a:t>
            </a:r>
            <a:r>
              <a:rPr lang="fr-FR" dirty="0" err="1">
                <a:latin typeface="Palatino Linotype" panose="02040502050505030304" pitchFamily="18" charset="0"/>
              </a:rPr>
              <a:t>sample</a:t>
            </a:r>
            <a:r>
              <a:rPr lang="fr-FR" dirty="0">
                <a:latin typeface="Palatino Linotype" panose="02040502050505030304" pitchFamily="18" charset="0"/>
              </a:rPr>
              <a:t> purification, </a:t>
            </a:r>
            <a:r>
              <a:rPr lang="fr-FR" dirty="0" err="1">
                <a:latin typeface="Palatino Linotype" panose="02040502050505030304" pitchFamily="18" charset="0"/>
              </a:rPr>
              <a:t>allowing</a:t>
            </a:r>
            <a:r>
              <a:rPr lang="fr-FR" dirty="0">
                <a:latin typeface="Palatino Linotype" panose="02040502050505030304" pitchFamily="18" charset="0"/>
              </a:rPr>
              <a:t> for </a:t>
            </a:r>
            <a:r>
              <a:rPr lang="fr-FR" dirty="0" err="1">
                <a:latin typeface="Palatino Linotype" panose="02040502050505030304" pitchFamily="18" charset="0"/>
              </a:rPr>
              <a:t>its</a:t>
            </a:r>
            <a:r>
              <a:rPr lang="fr-FR" dirty="0">
                <a:latin typeface="Palatino Linotype" panose="02040502050505030304" pitchFamily="18" charset="0"/>
              </a:rPr>
              <a:t> usage in </a:t>
            </a:r>
            <a:r>
              <a:rPr lang="fr-FR" dirty="0" err="1">
                <a:latin typeface="Palatino Linotype" panose="02040502050505030304" pitchFamily="18" charset="0"/>
              </a:rPr>
              <a:t>raw</a:t>
            </a:r>
            <a:r>
              <a:rPr lang="fr-FR" dirty="0">
                <a:latin typeface="Palatino Linotype" panose="02040502050505030304" pitchFamily="18" charset="0"/>
              </a:rPr>
              <a:t> </a:t>
            </a:r>
            <a:r>
              <a:rPr lang="fr-FR" dirty="0" err="1">
                <a:latin typeface="Palatino Linotype" panose="02040502050505030304" pitchFamily="18" charset="0"/>
              </a:rPr>
              <a:t>complex</a:t>
            </a:r>
            <a:r>
              <a:rPr lang="fr-FR" dirty="0">
                <a:latin typeface="Palatino Linotype" panose="02040502050505030304" pitchFamily="18" charset="0"/>
              </a:rPr>
              <a:t> </a:t>
            </a:r>
            <a:r>
              <a:rPr lang="fr-FR" dirty="0" err="1">
                <a:latin typeface="Palatino Linotype" panose="02040502050505030304" pitchFamily="18" charset="0"/>
              </a:rPr>
              <a:t>samples</a:t>
            </a:r>
            <a:r>
              <a:rPr lang="fr-FR" dirty="0">
                <a:latin typeface="Palatino Linotype" panose="02040502050505030304" pitchFamily="18" charset="0"/>
              </a:rPr>
              <a:t>, </a:t>
            </a:r>
            <a:r>
              <a:rPr lang="fr-FR" dirty="0" err="1">
                <a:latin typeface="Palatino Linotype" panose="02040502050505030304" pitchFamily="18" charset="0"/>
              </a:rPr>
              <a:t>which</a:t>
            </a:r>
            <a:r>
              <a:rPr lang="fr-FR" dirty="0">
                <a:latin typeface="Palatino Linotype" panose="02040502050505030304" pitchFamily="18" charset="0"/>
              </a:rPr>
              <a:t> </a:t>
            </a:r>
            <a:r>
              <a:rPr lang="fr-FR" dirty="0" err="1">
                <a:latin typeface="Palatino Linotype" panose="02040502050505030304" pitchFamily="18" charset="0"/>
              </a:rPr>
              <a:t>is</a:t>
            </a:r>
            <a:r>
              <a:rPr lang="fr-FR" dirty="0">
                <a:latin typeface="Palatino Linotype" panose="02040502050505030304" pitchFamily="18" charset="0"/>
              </a:rPr>
              <a:t> a major </a:t>
            </a:r>
            <a:r>
              <a:rPr lang="fr-FR" dirty="0" err="1">
                <a:latin typeface="Palatino Linotype" panose="02040502050505030304" pitchFamily="18" charset="0"/>
              </a:rPr>
              <a:t>advantage</a:t>
            </a:r>
            <a:r>
              <a:rPr lang="fr-FR" dirty="0">
                <a:latin typeface="Palatino Linotype" panose="02040502050505030304" pitchFamily="18" charset="0"/>
              </a:rPr>
              <a:t> over </a:t>
            </a:r>
            <a:r>
              <a:rPr lang="fr-FR" dirty="0" err="1">
                <a:latin typeface="Palatino Linotype" panose="02040502050505030304" pitchFamily="18" charset="0"/>
              </a:rPr>
              <a:t>other</a:t>
            </a:r>
            <a:r>
              <a:rPr lang="fr-FR" dirty="0">
                <a:latin typeface="Palatino Linotype" panose="02040502050505030304" pitchFamily="18" charset="0"/>
              </a:rPr>
              <a:t> </a:t>
            </a:r>
            <a:r>
              <a:rPr lang="fr-FR" dirty="0" err="1">
                <a:latin typeface="Palatino Linotype" panose="02040502050505030304" pitchFamily="18" charset="0"/>
              </a:rPr>
              <a:t>micromotors</a:t>
            </a:r>
            <a:r>
              <a:rPr lang="fr-FR" dirty="0">
                <a:latin typeface="Palatino Linotype" panose="02040502050505030304" pitchFamily="18" charset="0"/>
              </a:rPr>
              <a:t> </a:t>
            </a:r>
            <a:r>
              <a:rPr lang="fr-FR" dirty="0" err="1">
                <a:latin typeface="Palatino Linotype" panose="02040502050505030304" pitchFamily="18" charset="0"/>
              </a:rPr>
              <a:t>strategies</a:t>
            </a:r>
            <a:r>
              <a:rPr lang="fr-FR" dirty="0">
                <a:latin typeface="Palatino Linotype" panose="02040502050505030304" pitchFamily="18" charset="0"/>
              </a:rPr>
              <a:t> </a:t>
            </a:r>
            <a:r>
              <a:rPr lang="fr-FR" dirty="0" err="1">
                <a:latin typeface="Palatino Linotype" panose="02040502050505030304" pitchFamily="18" charset="0"/>
              </a:rPr>
              <a:t>based</a:t>
            </a:r>
            <a:r>
              <a:rPr lang="fr-FR" dirty="0">
                <a:latin typeface="Palatino Linotype" panose="02040502050505030304" pitchFamily="18" charset="0"/>
              </a:rPr>
              <a:t> on labile </a:t>
            </a:r>
            <a:r>
              <a:rPr lang="fr-FR" dirty="0" err="1">
                <a:latin typeface="Palatino Linotype" panose="02040502050505030304" pitchFamily="18" charset="0"/>
              </a:rPr>
              <a:t>receptors</a:t>
            </a:r>
            <a:r>
              <a:rPr lang="fr-FR" dirty="0">
                <a:latin typeface="Palatino Linotype" panose="02040502050505030304" pitchFamily="18" charset="0"/>
              </a:rPr>
              <a:t> (</a:t>
            </a:r>
            <a:r>
              <a:rPr lang="fr-FR" dirty="0" err="1">
                <a:latin typeface="Palatino Linotype" panose="02040502050505030304" pitchFamily="18" charset="0"/>
              </a:rPr>
              <a:t>such</a:t>
            </a:r>
            <a:r>
              <a:rPr lang="fr-FR" dirty="0">
                <a:latin typeface="Palatino Linotype" panose="02040502050505030304" pitchFamily="18" charset="0"/>
              </a:rPr>
              <a:t> as </a:t>
            </a:r>
            <a:r>
              <a:rPr lang="fr-FR" dirty="0" err="1">
                <a:latin typeface="Palatino Linotype" panose="02040502050505030304" pitchFamily="18" charset="0"/>
              </a:rPr>
              <a:t>antibiotics</a:t>
            </a:r>
            <a:r>
              <a:rPr lang="fr-FR" dirty="0">
                <a:latin typeface="Palatino Linotype" panose="02040502050505030304" pitchFamily="18" charset="0"/>
              </a:rPr>
              <a:t> or </a:t>
            </a:r>
            <a:r>
              <a:rPr lang="fr-FR" dirty="0" err="1">
                <a:latin typeface="Palatino Linotype" panose="02040502050505030304" pitchFamily="18" charset="0"/>
              </a:rPr>
              <a:t>biological</a:t>
            </a:r>
            <a:r>
              <a:rPr lang="fr-FR" dirty="0">
                <a:latin typeface="Palatino Linotype" panose="02040502050505030304" pitchFamily="18" charset="0"/>
              </a:rPr>
              <a:t> components). </a:t>
            </a:r>
          </a:p>
          <a:p>
            <a:pPr marL="285750" indent="-285750" algn="just">
              <a:buFont typeface="Wingdings" pitchFamily="2" charset="2"/>
              <a:buChar char="Ø"/>
            </a:pPr>
            <a:endParaRPr lang="fr-FR" dirty="0">
              <a:latin typeface="Palatino Linotype" panose="02040502050505030304" pitchFamily="18" charset="0"/>
            </a:endParaRPr>
          </a:p>
          <a:p>
            <a:pPr marL="285750" indent="-285750" algn="just">
              <a:buFont typeface="Wingdings" pitchFamily="2" charset="2"/>
              <a:buChar char="Ø"/>
            </a:pPr>
            <a:r>
              <a:rPr lang="fr-FR" dirty="0">
                <a:latin typeface="Palatino Linotype" panose="02040502050505030304" pitchFamily="18" charset="0"/>
              </a:rPr>
              <a:t>The </a:t>
            </a:r>
            <a:r>
              <a:rPr lang="fr-FR" dirty="0" err="1">
                <a:latin typeface="Palatino Linotype" panose="02040502050505030304" pitchFamily="18" charset="0"/>
              </a:rPr>
              <a:t>presence</a:t>
            </a:r>
            <a:r>
              <a:rPr lang="fr-FR" dirty="0">
                <a:latin typeface="Palatino Linotype" panose="02040502050505030304" pitchFamily="18" charset="0"/>
              </a:rPr>
              <a:t> of </a:t>
            </a:r>
            <a:r>
              <a:rPr lang="fr-FR" dirty="0" err="1">
                <a:latin typeface="Palatino Linotype" panose="02040502050505030304" pitchFamily="18" charset="0"/>
              </a:rPr>
              <a:t>two</a:t>
            </a:r>
            <a:r>
              <a:rPr lang="fr-FR" dirty="0">
                <a:latin typeface="Palatino Linotype" panose="02040502050505030304" pitchFamily="18" charset="0"/>
              </a:rPr>
              <a:t> </a:t>
            </a:r>
            <a:r>
              <a:rPr lang="fr-FR" dirty="0" err="1">
                <a:latin typeface="Palatino Linotype" panose="02040502050505030304" pitchFamily="18" charset="0"/>
              </a:rPr>
              <a:t>engines</a:t>
            </a:r>
            <a:r>
              <a:rPr lang="fr-FR" dirty="0">
                <a:latin typeface="Palatino Linotype" panose="02040502050505030304" pitchFamily="18" charset="0"/>
              </a:rPr>
              <a:t> (</a:t>
            </a:r>
            <a:r>
              <a:rPr lang="fr-FR" dirty="0" err="1">
                <a:latin typeface="Palatino Linotype" panose="02040502050505030304" pitchFamily="18" charset="0"/>
              </a:rPr>
              <a:t>catalytic</a:t>
            </a:r>
            <a:r>
              <a:rPr lang="fr-FR" dirty="0">
                <a:latin typeface="Palatino Linotype" panose="02040502050505030304" pitchFamily="18" charset="0"/>
              </a:rPr>
              <a:t> and </a:t>
            </a:r>
            <a:r>
              <a:rPr lang="fr-FR" dirty="0" err="1">
                <a:latin typeface="Palatino Linotype" panose="02040502050505030304" pitchFamily="18" charset="0"/>
              </a:rPr>
              <a:t>magnetic</a:t>
            </a:r>
            <a:r>
              <a:rPr lang="fr-FR" dirty="0">
                <a:latin typeface="Palatino Linotype" panose="02040502050505030304" pitchFamily="18" charset="0"/>
              </a:rPr>
              <a:t>) in the </a:t>
            </a:r>
            <a:r>
              <a:rPr lang="fr-FR" dirty="0" err="1">
                <a:latin typeface="Palatino Linotype" panose="02040502050505030304" pitchFamily="18" charset="0"/>
              </a:rPr>
              <a:t>micromotors</a:t>
            </a:r>
            <a:r>
              <a:rPr lang="fr-FR" dirty="0">
                <a:latin typeface="Palatino Linotype" panose="02040502050505030304" pitchFamily="18" charset="0"/>
              </a:rPr>
              <a:t> </a:t>
            </a:r>
            <a:r>
              <a:rPr lang="fr-FR" dirty="0" err="1">
                <a:latin typeface="Palatino Linotype" panose="02040502050505030304" pitchFamily="18" charset="0"/>
              </a:rPr>
              <a:t>allow</a:t>
            </a:r>
            <a:r>
              <a:rPr lang="fr-FR" dirty="0">
                <a:latin typeface="Palatino Linotype" panose="02040502050505030304" pitchFamily="18" charset="0"/>
              </a:rPr>
              <a:t> for an adaptative </a:t>
            </a:r>
            <a:r>
              <a:rPr lang="fr-FR" dirty="0" err="1">
                <a:latin typeface="Palatino Linotype" panose="02040502050505030304" pitchFamily="18" charset="0"/>
              </a:rPr>
              <a:t>behavior</a:t>
            </a:r>
            <a:r>
              <a:rPr lang="fr-FR" dirty="0">
                <a:latin typeface="Palatino Linotype" panose="02040502050505030304" pitchFamily="18" charset="0"/>
              </a:rPr>
              <a:t> to </a:t>
            </a:r>
            <a:r>
              <a:rPr lang="fr-FR" dirty="0" err="1">
                <a:latin typeface="Palatino Linotype" panose="02040502050505030304" pitchFamily="18" charset="0"/>
              </a:rPr>
              <a:t>tailor</a:t>
            </a:r>
            <a:r>
              <a:rPr lang="fr-FR" dirty="0">
                <a:latin typeface="Palatino Linotype" panose="02040502050505030304" pitchFamily="18" charset="0"/>
              </a:rPr>
              <a:t> </a:t>
            </a:r>
            <a:r>
              <a:rPr lang="fr-FR" dirty="0" err="1">
                <a:latin typeface="Palatino Linotype" panose="02040502050505030304" pitchFamily="18" charset="0"/>
              </a:rPr>
              <a:t>each</a:t>
            </a:r>
            <a:r>
              <a:rPr lang="fr-FR" dirty="0">
                <a:latin typeface="Palatino Linotype" panose="02040502050505030304" pitchFamily="18" charset="0"/>
              </a:rPr>
              <a:t> application. </a:t>
            </a:r>
          </a:p>
          <a:p>
            <a:pPr marL="285750" indent="-285750" algn="just">
              <a:buFont typeface="Wingdings" pitchFamily="2" charset="2"/>
              <a:buChar char="Ø"/>
            </a:pPr>
            <a:endParaRPr lang="fr-FR" dirty="0">
              <a:latin typeface="Palatino Linotype" panose="02040502050505030304" pitchFamily="18" charset="0"/>
            </a:endParaRPr>
          </a:p>
          <a:p>
            <a:pPr marL="285750" indent="-285750" algn="just">
              <a:buFont typeface="Wingdings" pitchFamily="2" charset="2"/>
              <a:buChar char="Ø"/>
            </a:pPr>
            <a:r>
              <a:rPr lang="fr-FR" dirty="0" err="1">
                <a:latin typeface="Palatino Linotype" panose="02040502050505030304" pitchFamily="18" charset="0"/>
              </a:rPr>
              <a:t>Accelerated</a:t>
            </a:r>
            <a:r>
              <a:rPr lang="fr-FR" dirty="0">
                <a:latin typeface="Palatino Linotype" panose="02040502050505030304" pitchFamily="18" charset="0"/>
              </a:rPr>
              <a:t> </a:t>
            </a:r>
            <a:r>
              <a:rPr lang="fr-FR" dirty="0" err="1">
                <a:latin typeface="Palatino Linotype" panose="02040502050505030304" pitchFamily="18" charset="0"/>
              </a:rPr>
              <a:t>kinetics</a:t>
            </a:r>
            <a:r>
              <a:rPr lang="fr-FR" dirty="0">
                <a:latin typeface="Palatino Linotype" panose="02040502050505030304" pitchFamily="18" charset="0"/>
              </a:rPr>
              <a:t> for </a:t>
            </a:r>
            <a:r>
              <a:rPr lang="fr-FR" dirty="0" err="1">
                <a:latin typeface="Palatino Linotype" panose="02040502050505030304" pitchFamily="18" charset="0"/>
              </a:rPr>
              <a:t>improved</a:t>
            </a:r>
            <a:r>
              <a:rPr lang="fr-FR" dirty="0">
                <a:latin typeface="Palatino Linotype" panose="02040502050505030304" pitchFamily="18" charset="0"/>
              </a:rPr>
              <a:t> capture (as </a:t>
            </a:r>
            <a:r>
              <a:rPr lang="fr-FR" dirty="0" err="1">
                <a:latin typeface="Palatino Linotype" panose="02040502050505030304" pitchFamily="18" charset="0"/>
              </a:rPr>
              <a:t>reflected</a:t>
            </a:r>
            <a:r>
              <a:rPr lang="fr-FR" dirty="0">
                <a:latin typeface="Palatino Linotype" panose="02040502050505030304" pitchFamily="18" charset="0"/>
              </a:rPr>
              <a:t> by the 83% capture </a:t>
            </a:r>
            <a:r>
              <a:rPr lang="fr-FR" dirty="0" err="1">
                <a:latin typeface="Palatino Linotype" panose="02040502050505030304" pitchFamily="18" charset="0"/>
              </a:rPr>
              <a:t>efficiency</a:t>
            </a:r>
            <a:r>
              <a:rPr lang="fr-FR" dirty="0">
                <a:latin typeface="Palatino Linotype" panose="02040502050505030304" pitchFamily="18" charset="0"/>
              </a:rPr>
              <a:t> </a:t>
            </a:r>
            <a:r>
              <a:rPr lang="fr-FR" dirty="0" err="1">
                <a:latin typeface="Palatino Linotype" panose="02040502050505030304" pitchFamily="18" charset="0"/>
              </a:rPr>
              <a:t>percentages</a:t>
            </a:r>
            <a:r>
              <a:rPr lang="fr-FR" dirty="0">
                <a:latin typeface="Palatino Linotype" panose="02040502050505030304" pitchFamily="18" charset="0"/>
              </a:rPr>
              <a:t> of </a:t>
            </a:r>
            <a:r>
              <a:rPr lang="fr-FR" dirty="0" err="1">
                <a:latin typeface="Palatino Linotype" panose="02040502050505030304" pitchFamily="18" charset="0"/>
              </a:rPr>
              <a:t>moving</a:t>
            </a:r>
            <a:r>
              <a:rPr lang="fr-FR" dirty="0">
                <a:latin typeface="Palatino Linotype" panose="02040502050505030304" pitchFamily="18" charset="0"/>
              </a:rPr>
              <a:t> </a:t>
            </a:r>
            <a:r>
              <a:rPr lang="fr-FR" dirty="0" err="1">
                <a:latin typeface="Palatino Linotype" panose="02040502050505030304" pitchFamily="18" charset="0"/>
              </a:rPr>
              <a:t>micromotors</a:t>
            </a:r>
            <a:r>
              <a:rPr lang="fr-FR" dirty="0">
                <a:latin typeface="Palatino Linotype" panose="02040502050505030304" pitchFamily="18" charset="0"/>
              </a:rPr>
              <a:t> </a:t>
            </a:r>
            <a:r>
              <a:rPr lang="fr-FR" dirty="0" err="1">
                <a:latin typeface="Palatino Linotype" panose="02040502050505030304" pitchFamily="18" charset="0"/>
              </a:rPr>
              <a:t>towards</a:t>
            </a:r>
            <a:r>
              <a:rPr lang="fr-FR" dirty="0">
                <a:latin typeface="Palatino Linotype" panose="02040502050505030304" pitchFamily="18" charset="0"/>
              </a:rPr>
              <a:t> Staphylococcus Aureus) and </a:t>
            </a:r>
            <a:r>
              <a:rPr lang="fr-FR" dirty="0" err="1">
                <a:latin typeface="Palatino Linotype" panose="02040502050505030304" pitchFamily="18" charset="0"/>
              </a:rPr>
              <a:t>prolonged</a:t>
            </a:r>
            <a:r>
              <a:rPr lang="fr-FR" dirty="0">
                <a:latin typeface="Palatino Linotype" panose="02040502050505030304" pitchFamily="18" charset="0"/>
              </a:rPr>
              <a:t> contact for </a:t>
            </a:r>
            <a:r>
              <a:rPr lang="fr-FR" dirty="0" err="1">
                <a:latin typeface="Palatino Linotype" panose="02040502050505030304" pitchFamily="18" charset="0"/>
              </a:rPr>
              <a:t>fast</a:t>
            </a:r>
            <a:r>
              <a:rPr lang="fr-FR" dirty="0">
                <a:latin typeface="Palatino Linotype" panose="02040502050505030304" pitchFamily="18" charset="0"/>
              </a:rPr>
              <a:t> inactivation. </a:t>
            </a:r>
          </a:p>
        </p:txBody>
      </p:sp>
    </p:spTree>
    <p:extLst>
      <p:ext uri="{BB962C8B-B14F-4D97-AF65-F5344CB8AC3E}">
        <p14:creationId xmlns:p14="http://schemas.microsoft.com/office/powerpoint/2010/main" val="885618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609600"/>
            <a:ext cx="8153400" cy="830997"/>
          </a:xfrm>
          <a:prstGeom prst="rect">
            <a:avLst/>
          </a:prstGeom>
          <a:noFill/>
        </p:spPr>
        <p:txBody>
          <a:bodyPr wrap="square" rtlCol="0">
            <a:spAutoFit/>
          </a:bodyPr>
          <a:lstStyle/>
          <a:p>
            <a:r>
              <a:rPr lang="fr-FR" sz="2400" b="1" dirty="0" err="1">
                <a:latin typeface="Palatino Linotype" panose="02040502050505030304" pitchFamily="18" charset="0"/>
              </a:rPr>
              <a:t>Acknowledgments</a:t>
            </a:r>
            <a:endParaRPr lang="fr-FR" sz="2400" b="1" dirty="0">
              <a:latin typeface="Palatino Linotype" panose="02040502050505030304" pitchFamily="18" charset="0"/>
            </a:endParaRPr>
          </a:p>
          <a:p>
            <a:endParaRPr lang="fr-FR" sz="2400" b="1" dirty="0">
              <a:latin typeface="Palatino Linotype" panose="02040502050505030304" pitchFamily="18" charset="0"/>
            </a:endParaRPr>
          </a:p>
        </p:txBody>
      </p:sp>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18</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FDACA830-67CA-4EF6-8A35-12214F7DFE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pic>
        <p:nvPicPr>
          <p:cNvPr id="6" name="Picture 8">
            <a:extLst>
              <a:ext uri="{FF2B5EF4-FFF2-40B4-BE49-F238E27FC236}">
                <a16:creationId xmlns:a16="http://schemas.microsoft.com/office/drawing/2014/main" id="{91FCD5C9-2D69-8E4F-9578-D1A60C6641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098" y="1725544"/>
            <a:ext cx="4158000" cy="17707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8" name="Grupo 7">
            <a:extLst>
              <a:ext uri="{FF2B5EF4-FFF2-40B4-BE49-F238E27FC236}">
                <a16:creationId xmlns:a16="http://schemas.microsoft.com/office/drawing/2014/main" id="{63CE5E6E-BCA9-774D-9784-3FEB01377D8C}"/>
              </a:ext>
            </a:extLst>
          </p:cNvPr>
          <p:cNvGrpSpPr/>
          <p:nvPr/>
        </p:nvGrpSpPr>
        <p:grpSpPr>
          <a:xfrm>
            <a:off x="793597" y="5266552"/>
            <a:ext cx="4680903" cy="896896"/>
            <a:chOff x="251520" y="1201504"/>
            <a:chExt cx="6241204" cy="1195861"/>
          </a:xfrm>
        </p:grpSpPr>
        <p:pic>
          <p:nvPicPr>
            <p:cNvPr id="9" name="Imagen 8">
              <a:extLst>
                <a:ext uri="{FF2B5EF4-FFF2-40B4-BE49-F238E27FC236}">
                  <a16:creationId xmlns:a16="http://schemas.microsoft.com/office/drawing/2014/main" id="{807E027B-2283-E348-A388-45AA4FE859F1}"/>
                </a:ext>
              </a:extLst>
            </p:cNvPr>
            <p:cNvPicPr>
              <a:picLocks noChangeAspect="1"/>
            </p:cNvPicPr>
            <p:nvPr/>
          </p:nvPicPr>
          <p:blipFill>
            <a:blip r:embed="rId4"/>
            <a:stretch>
              <a:fillRect/>
            </a:stretch>
          </p:blipFill>
          <p:spPr>
            <a:xfrm>
              <a:off x="251520" y="1217165"/>
              <a:ext cx="4536504" cy="1180200"/>
            </a:xfrm>
            <a:prstGeom prst="rect">
              <a:avLst/>
            </a:prstGeom>
          </p:spPr>
        </p:pic>
        <p:pic>
          <p:nvPicPr>
            <p:cNvPr id="10" name="Imagen 9">
              <a:extLst>
                <a:ext uri="{FF2B5EF4-FFF2-40B4-BE49-F238E27FC236}">
                  <a16:creationId xmlns:a16="http://schemas.microsoft.com/office/drawing/2014/main" id="{847FAB3C-4584-EB46-8613-9F988FD9A6BF}"/>
                </a:ext>
              </a:extLst>
            </p:cNvPr>
            <p:cNvPicPr>
              <a:picLocks noChangeAspect="1"/>
            </p:cNvPicPr>
            <p:nvPr/>
          </p:nvPicPr>
          <p:blipFill rotWithShape="1">
            <a:blip r:embed="rId5"/>
            <a:srcRect r="59459" b="15009"/>
            <a:stretch/>
          </p:blipFill>
          <p:spPr>
            <a:xfrm>
              <a:off x="4788024" y="1201504"/>
              <a:ext cx="1704700" cy="1195861"/>
            </a:xfrm>
            <a:prstGeom prst="rect">
              <a:avLst/>
            </a:prstGeom>
          </p:spPr>
        </p:pic>
      </p:grpSp>
      <p:pic>
        <p:nvPicPr>
          <p:cNvPr id="11" name="Imagen 10">
            <a:extLst>
              <a:ext uri="{FF2B5EF4-FFF2-40B4-BE49-F238E27FC236}">
                <a16:creationId xmlns:a16="http://schemas.microsoft.com/office/drawing/2014/main" id="{DB12EB75-FA28-224B-A8B2-0666CD5FE715}"/>
              </a:ext>
            </a:extLst>
          </p:cNvPr>
          <p:cNvPicPr>
            <a:picLocks noChangeAspect="1"/>
          </p:cNvPicPr>
          <p:nvPr/>
        </p:nvPicPr>
        <p:blipFill>
          <a:blip r:embed="rId6"/>
          <a:stretch>
            <a:fillRect/>
          </a:stretch>
        </p:blipFill>
        <p:spPr>
          <a:xfrm>
            <a:off x="1098183" y="3920670"/>
            <a:ext cx="2793206" cy="921544"/>
          </a:xfrm>
          <a:prstGeom prst="rect">
            <a:avLst/>
          </a:prstGeom>
        </p:spPr>
      </p:pic>
      <p:pic>
        <p:nvPicPr>
          <p:cNvPr id="12" name="Imagen 11" descr="Imagen que contiene objeto, panal, hombre&#10;&#10;Descripción generada automáticamente">
            <a:extLst>
              <a:ext uri="{FF2B5EF4-FFF2-40B4-BE49-F238E27FC236}">
                <a16:creationId xmlns:a16="http://schemas.microsoft.com/office/drawing/2014/main" id="{C120EAB7-9E45-7941-8901-5C33F72B29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5642" y="2494863"/>
            <a:ext cx="3827358" cy="1498997"/>
          </a:xfrm>
          <a:prstGeom prst="rect">
            <a:avLst/>
          </a:prstGeom>
        </p:spPr>
      </p:pic>
    </p:spTree>
    <p:extLst>
      <p:ext uri="{BB962C8B-B14F-4D97-AF65-F5344CB8AC3E}">
        <p14:creationId xmlns:p14="http://schemas.microsoft.com/office/powerpoint/2010/main" val="3592982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2</a:t>
            </a:fld>
            <a:endParaRPr lang="fr-FR">
              <a:latin typeface="Palatino Linotype" panose="02040502050505030304" pitchFamily="18" charset="0"/>
            </a:endParaRPr>
          </a:p>
        </p:txBody>
      </p:sp>
      <p:sp>
        <p:nvSpPr>
          <p:cNvPr id="4" name="TextBox 3"/>
          <p:cNvSpPr txBox="1"/>
          <p:nvPr/>
        </p:nvSpPr>
        <p:spPr>
          <a:xfrm>
            <a:off x="520382" y="360061"/>
            <a:ext cx="8305800" cy="1661993"/>
          </a:xfrm>
          <a:prstGeom prst="rect">
            <a:avLst/>
          </a:prstGeom>
          <a:noFill/>
        </p:spPr>
        <p:txBody>
          <a:bodyPr wrap="square" rtlCol="0">
            <a:spAutoFit/>
          </a:bodyPr>
          <a:lstStyle/>
          <a:p>
            <a:pPr algn="ctr"/>
            <a:r>
              <a:rPr lang="fr-FR" sz="2400" b="1" dirty="0">
                <a:latin typeface="Palatino Linotype" panose="02040502050505030304" pitchFamily="18" charset="0"/>
              </a:rPr>
              <a:t>Magneto-</a:t>
            </a:r>
            <a:r>
              <a:rPr lang="fr-FR" sz="2400" b="1" dirty="0" err="1">
                <a:latin typeface="Palatino Linotype" panose="02040502050505030304" pitchFamily="18" charset="0"/>
              </a:rPr>
              <a:t>catalytic</a:t>
            </a:r>
            <a:r>
              <a:rPr lang="fr-FR" sz="2400" b="1" dirty="0">
                <a:latin typeface="Palatino Linotype" panose="02040502050505030304" pitchFamily="18" charset="0"/>
              </a:rPr>
              <a:t> Janus </a:t>
            </a:r>
            <a:r>
              <a:rPr lang="fr-FR" sz="2400" b="1" dirty="0" err="1">
                <a:latin typeface="Palatino Linotype" panose="02040502050505030304" pitchFamily="18" charset="0"/>
              </a:rPr>
              <a:t>micromotors</a:t>
            </a:r>
            <a:r>
              <a:rPr lang="fr-FR" sz="2400" b="1" dirty="0">
                <a:latin typeface="Palatino Linotype" panose="02040502050505030304" pitchFamily="18" charset="0"/>
              </a:rPr>
              <a:t> for </a:t>
            </a:r>
            <a:r>
              <a:rPr lang="fr-FR" sz="2400" b="1" dirty="0" err="1">
                <a:latin typeface="Palatino Linotype" panose="02040502050505030304" pitchFamily="18" charset="0"/>
              </a:rPr>
              <a:t>selective</a:t>
            </a:r>
            <a:r>
              <a:rPr lang="fr-FR" sz="2400" b="1" dirty="0">
                <a:latin typeface="Palatino Linotype" panose="02040502050505030304" pitchFamily="18" charset="0"/>
              </a:rPr>
              <a:t> inactivation of </a:t>
            </a:r>
            <a:r>
              <a:rPr lang="fr-FR" sz="2400" b="1" dirty="0" err="1">
                <a:latin typeface="Palatino Linotype" panose="02040502050505030304" pitchFamily="18" charset="0"/>
              </a:rPr>
              <a:t>bacteria</a:t>
            </a:r>
            <a:r>
              <a:rPr lang="fr-FR" sz="2400" b="1" dirty="0">
                <a:latin typeface="Palatino Linotype" panose="02040502050505030304" pitchFamily="18" charset="0"/>
              </a:rPr>
              <a:t> biofilms </a:t>
            </a:r>
          </a:p>
          <a:p>
            <a:pPr algn="ctr"/>
            <a:endParaRPr lang="fr-FR" dirty="0">
              <a:latin typeface="Palatino Linotype" panose="02040502050505030304" pitchFamily="18" charset="0"/>
            </a:endParaRPr>
          </a:p>
          <a:p>
            <a:pPr algn="ctr"/>
            <a:endParaRPr lang="fr-FR" dirty="0">
              <a:latin typeface="Palatino Linotype" panose="02040502050505030304" pitchFamily="18" charset="0"/>
            </a:endParaRPr>
          </a:p>
          <a:p>
            <a:pPr algn="ctr"/>
            <a:endParaRPr lang="fr-FR" dirty="0">
              <a:latin typeface="Palatino Linotype" panose="02040502050505030304" pitchFamily="18" charset="0"/>
            </a:endParaRPr>
          </a:p>
        </p:txBody>
      </p:sp>
      <p:pic>
        <p:nvPicPr>
          <p:cNvPr id="3" name="Imagen 2" descr="Diagrama, Esquemático&#10;&#10;Descripción generada automáticamente">
            <a:extLst>
              <a:ext uri="{FF2B5EF4-FFF2-40B4-BE49-F238E27FC236}">
                <a16:creationId xmlns:a16="http://schemas.microsoft.com/office/drawing/2014/main" id="{EFE283C7-8783-FF49-B2A0-C182711D1C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162" y="1554311"/>
            <a:ext cx="7183676" cy="4139746"/>
          </a:xfrm>
          <a:prstGeom prst="rect">
            <a:avLst/>
          </a:prstGeom>
        </p:spPr>
      </p:pic>
      <p:sp>
        <p:nvSpPr>
          <p:cNvPr id="5" name="Rectángulo 4">
            <a:extLst>
              <a:ext uri="{FF2B5EF4-FFF2-40B4-BE49-F238E27FC236}">
                <a16:creationId xmlns:a16="http://schemas.microsoft.com/office/drawing/2014/main" id="{2A9B4C9D-86F3-CE45-97F5-EEA8C03FF66A}"/>
              </a:ext>
            </a:extLst>
          </p:cNvPr>
          <p:cNvSpPr/>
          <p:nvPr/>
        </p:nvSpPr>
        <p:spPr>
          <a:xfrm>
            <a:off x="1056830" y="5987018"/>
            <a:ext cx="6729727" cy="369332"/>
          </a:xfrm>
          <a:prstGeom prst="rect">
            <a:avLst/>
          </a:prstGeom>
        </p:spPr>
        <p:txBody>
          <a:bodyPr wrap="none">
            <a:spAutoFit/>
          </a:bodyPr>
          <a:lstStyle/>
          <a:p>
            <a:pPr algn="just"/>
            <a:r>
              <a:rPr lang="es-ES" b="1" dirty="0" err="1">
                <a:latin typeface="Palatino Linotype" panose="02040502050505030304" pitchFamily="18" charset="0"/>
              </a:rPr>
              <a:t>Angewandte</a:t>
            </a:r>
            <a:r>
              <a:rPr lang="es-ES" b="1" dirty="0">
                <a:latin typeface="Palatino Linotype" panose="02040502050505030304" pitchFamily="18" charset="0"/>
              </a:rPr>
              <a:t> </a:t>
            </a:r>
            <a:r>
              <a:rPr lang="es-ES" b="1" dirty="0" err="1">
                <a:latin typeface="Palatino Linotype" panose="02040502050505030304" pitchFamily="18" charset="0"/>
              </a:rPr>
              <a:t>Chemie</a:t>
            </a:r>
            <a:r>
              <a:rPr lang="es-ES" b="1" dirty="0">
                <a:latin typeface="Palatino Linotype" panose="02040502050505030304" pitchFamily="18" charset="0"/>
              </a:rPr>
              <a:t> International </a:t>
            </a:r>
            <a:r>
              <a:rPr lang="es-ES" b="1" dirty="0" err="1">
                <a:latin typeface="Palatino Linotype" panose="02040502050505030304" pitchFamily="18" charset="0"/>
              </a:rPr>
              <a:t>Edition</a:t>
            </a:r>
            <a:r>
              <a:rPr lang="es-ES" b="1" dirty="0">
                <a:latin typeface="Palatino Linotype" panose="02040502050505030304" pitchFamily="18" charset="0"/>
              </a:rPr>
              <a:t>, 60, 2021, 4915-4924</a:t>
            </a:r>
            <a:endParaRPr lang="fr-FR" b="1" dirty="0">
              <a:latin typeface="Palatino Linotype" panose="02040502050505030304" pitchFamily="18" charset="0"/>
            </a:endParaRPr>
          </a:p>
        </p:txBody>
      </p:sp>
    </p:spTree>
    <p:extLst>
      <p:ext uri="{BB962C8B-B14F-4D97-AF65-F5344CB8AC3E}">
        <p14:creationId xmlns:p14="http://schemas.microsoft.com/office/powerpoint/2010/main" val="738262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377190"/>
            <a:ext cx="7924800" cy="5909310"/>
          </a:xfrm>
          <a:prstGeom prst="rect">
            <a:avLst/>
          </a:prstGeom>
          <a:noFill/>
        </p:spPr>
        <p:txBody>
          <a:bodyPr wrap="square" rtlCol="0">
            <a:spAutoFit/>
          </a:bodyPr>
          <a:lstStyle/>
          <a:p>
            <a:pPr algn="just"/>
            <a:r>
              <a:rPr lang="fr-FR" b="1" dirty="0">
                <a:latin typeface="Palatino Linotype" panose="02040502050505030304" pitchFamily="18" charset="0"/>
              </a:rPr>
              <a:t>Abstract:</a:t>
            </a:r>
            <a:r>
              <a:rPr lang="fr-FR" dirty="0">
                <a:latin typeface="Palatino Linotype" panose="02040502050505030304" pitchFamily="18" charset="0"/>
              </a:rPr>
              <a:t>. </a:t>
            </a:r>
            <a:r>
              <a:rPr lang="en-US" dirty="0">
                <a:latin typeface="Palatino Linotype" panose="02040502050505030304" pitchFamily="18" charset="0"/>
              </a:rPr>
              <a:t>Herein we will describe the preparation of graphene oxide (GO)/</a:t>
            </a:r>
            <a:r>
              <a:rPr lang="en-US" dirty="0" err="1">
                <a:latin typeface="Palatino Linotype" panose="02040502050505030304" pitchFamily="18" charset="0"/>
              </a:rPr>
              <a:t>PtNPs</a:t>
            </a:r>
            <a:r>
              <a:rPr lang="en-US" dirty="0">
                <a:latin typeface="Palatino Linotype" panose="02040502050505030304" pitchFamily="18" charset="0"/>
              </a:rPr>
              <a:t>/Fe</a:t>
            </a:r>
            <a:r>
              <a:rPr lang="en-US" baseline="-25000" dirty="0">
                <a:latin typeface="Palatino Linotype" panose="02040502050505030304" pitchFamily="18" charset="0"/>
              </a:rPr>
              <a:t>2</a:t>
            </a:r>
            <a:r>
              <a:rPr lang="en-US" dirty="0">
                <a:latin typeface="Palatino Linotype" panose="02040502050505030304" pitchFamily="18" charset="0"/>
              </a:rPr>
              <a:t>O</a:t>
            </a:r>
            <a:r>
              <a:rPr lang="en-US" baseline="-25000" dirty="0">
                <a:latin typeface="Palatino Linotype" panose="02040502050505030304" pitchFamily="18" charset="0"/>
              </a:rPr>
              <a:t>3</a:t>
            </a:r>
            <a:r>
              <a:rPr lang="en-US" dirty="0">
                <a:latin typeface="Palatino Linotype" panose="02040502050505030304" pitchFamily="18" charset="0"/>
              </a:rPr>
              <a:t>) Janus micromotors for highly selective capture/inactivation of gram-positive bacteria units and biofilms. The strategy is based on the combination of a </a:t>
            </a:r>
            <a:r>
              <a:rPr lang="en-US" dirty="0" err="1">
                <a:latin typeface="Palatino Linotype" panose="02040502050505030304" pitchFamily="18" charset="0"/>
              </a:rPr>
              <a:t>lanbiotic</a:t>
            </a:r>
            <a:r>
              <a:rPr lang="en-US" dirty="0">
                <a:latin typeface="Palatino Linotype" panose="02040502050505030304" pitchFamily="18" charset="0"/>
              </a:rPr>
              <a:t> (Nisin) with Janus micromotors. Such peptide can bind to lipid II unit of the bacteria membranes, damaging its morphology and releasing its contents. The micromotors possess adaptative propulsion mechanisms, including catalytic mode (</a:t>
            </a:r>
            <a:r>
              <a:rPr lang="en-US" dirty="0" err="1">
                <a:latin typeface="Palatino Linotype" panose="02040502050505030304" pitchFamily="18" charset="0"/>
              </a:rPr>
              <a:t>PtNPs</a:t>
            </a:r>
            <a:r>
              <a:rPr lang="en-US" dirty="0">
                <a:latin typeface="Palatino Linotype" panose="02040502050505030304" pitchFamily="18" charset="0"/>
              </a:rPr>
              <a:t>) in peroxide solutions or magnetic actuation (fuel free) by the action of an external magnetic field. The enhanced movement and localized delivery of the micromotors (both in catalytic and magnetic actuated mode) results in a 2-fold increase of the capture/killing ability towards </a:t>
            </a:r>
            <a:r>
              <a:rPr lang="en-US" i="1" dirty="0">
                <a:latin typeface="Palatino Linotype" panose="02040502050505030304" pitchFamily="18" charset="0"/>
              </a:rPr>
              <a:t>Staphylococcus Aureus </a:t>
            </a:r>
            <a:r>
              <a:rPr lang="en-US" dirty="0">
                <a:latin typeface="Palatino Linotype" panose="02040502050505030304" pitchFamily="18" charset="0"/>
              </a:rPr>
              <a:t>bacteria in raw media (juice, serum and tap water samples), as compared with free Nisin and static counterparts. Unlike previous micromotors based strategies, this approach displays higher selectivity towards a type of bacteria along with enhanced stability, prolonged use and adaptative propulsion modes, holding considerable promise to treat methicillin resistant antibiotic infections, for environmental remediation or food safety, among other applications.</a:t>
            </a:r>
          </a:p>
          <a:p>
            <a:pPr algn="just"/>
            <a:endParaRPr lang="fr-FR" dirty="0">
              <a:latin typeface="Palatino Linotype" panose="02040502050505030304" pitchFamily="18" charset="0"/>
            </a:endParaRPr>
          </a:p>
          <a:p>
            <a:pPr algn="just"/>
            <a:endParaRPr lang="en-US" dirty="0">
              <a:latin typeface="Palatino Linotype" panose="02040502050505030304" pitchFamily="18" charset="0"/>
            </a:endParaRPr>
          </a:p>
          <a:p>
            <a:pPr algn="just"/>
            <a:r>
              <a:rPr lang="fr-FR" b="1" dirty="0">
                <a:latin typeface="Palatino Linotype" panose="02040502050505030304" pitchFamily="18" charset="0"/>
              </a:rPr>
              <a:t>Keywords: </a:t>
            </a:r>
            <a:r>
              <a:rPr lang="es-ES" dirty="0" err="1">
                <a:latin typeface="Palatino Linotype" panose="02040502050505030304" pitchFamily="18" charset="0"/>
              </a:rPr>
              <a:t>Janus</a:t>
            </a:r>
            <a:r>
              <a:rPr lang="es-ES" dirty="0">
                <a:latin typeface="Palatino Linotype" panose="02040502050505030304" pitchFamily="18" charset="0"/>
              </a:rPr>
              <a:t>, </a:t>
            </a:r>
            <a:r>
              <a:rPr lang="es-ES" dirty="0" err="1">
                <a:latin typeface="Palatino Linotype" panose="02040502050505030304" pitchFamily="18" charset="0"/>
              </a:rPr>
              <a:t>peptide</a:t>
            </a:r>
            <a:r>
              <a:rPr lang="es-ES" dirty="0">
                <a:latin typeface="Palatino Linotype" panose="02040502050505030304" pitchFamily="18" charset="0"/>
              </a:rPr>
              <a:t>, bacteria, </a:t>
            </a:r>
            <a:r>
              <a:rPr lang="es-ES" dirty="0" err="1">
                <a:latin typeface="Palatino Linotype" panose="02040502050505030304" pitchFamily="18" charset="0"/>
              </a:rPr>
              <a:t>biofilm</a:t>
            </a:r>
            <a:endParaRPr lang="fr-FR" b="1" dirty="0">
              <a:latin typeface="Palatino Linotype" panose="02040502050505030304" pitchFamily="18" charset="0"/>
            </a:endParaRPr>
          </a:p>
        </p:txBody>
      </p:sp>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3</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BE3BC6B6-81A4-40E8-AF1B-FF871C526F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spTree>
    <p:extLst>
      <p:ext uri="{BB962C8B-B14F-4D97-AF65-F5344CB8AC3E}">
        <p14:creationId xmlns:p14="http://schemas.microsoft.com/office/powerpoint/2010/main" val="2099526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7164" y="296965"/>
            <a:ext cx="8153400" cy="830997"/>
          </a:xfrm>
          <a:prstGeom prst="rect">
            <a:avLst/>
          </a:prstGeom>
          <a:noFill/>
        </p:spPr>
        <p:txBody>
          <a:bodyPr wrap="square" rtlCol="0">
            <a:spAutoFit/>
          </a:bodyPr>
          <a:lstStyle/>
          <a:p>
            <a:r>
              <a:rPr lang="fr-FR" sz="2400" b="1" dirty="0">
                <a:latin typeface="Palatino Linotype" panose="02040502050505030304" pitchFamily="18" charset="0"/>
              </a:rPr>
              <a:t>Introduction</a:t>
            </a:r>
          </a:p>
          <a:p>
            <a:endParaRPr lang="fr-FR" sz="2400" b="1" dirty="0" err="1">
              <a:latin typeface="Palatino Linotype" panose="02040502050505030304" pitchFamily="18" charset="0"/>
            </a:endParaRPr>
          </a:p>
        </p:txBody>
      </p:sp>
      <p:sp>
        <p:nvSpPr>
          <p:cNvPr id="5" name="Slide Number Placeholder 5"/>
          <p:cNvSpPr>
            <a:spLocks noGrp="1"/>
          </p:cNvSpPr>
          <p:nvPr>
            <p:ph type="sldNum" sz="quarter" idx="12"/>
          </p:nvPr>
        </p:nvSpPr>
        <p:spPr>
          <a:xfrm>
            <a:off x="6924869" y="6494136"/>
            <a:ext cx="2133600" cy="365125"/>
          </a:xfrm>
        </p:spPr>
        <p:txBody>
          <a:bodyPr/>
          <a:lstStyle/>
          <a:p>
            <a:fld id="{FCAEAE96-855E-42B1-8DE9-9C9E68DE18C5}" type="slidenum">
              <a:rPr lang="fr-FR" smtClean="0">
                <a:latin typeface="Palatino Linotype" panose="02040502050505030304" pitchFamily="18" charset="0"/>
              </a:rPr>
              <a:pPr/>
              <a:t>4</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7F5C8284-A4AC-47C8-8F50-A7D264AC61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0" y="5734826"/>
            <a:ext cx="1143000" cy="1143000"/>
          </a:xfrm>
          <a:prstGeom prst="rect">
            <a:avLst/>
          </a:prstGeom>
        </p:spPr>
      </p:pic>
      <p:grpSp>
        <p:nvGrpSpPr>
          <p:cNvPr id="7" name="Grupo 6">
            <a:extLst>
              <a:ext uri="{FF2B5EF4-FFF2-40B4-BE49-F238E27FC236}">
                <a16:creationId xmlns:a16="http://schemas.microsoft.com/office/drawing/2014/main" id="{AF0E57BF-3481-F44E-A0F1-D2103306AD65}"/>
              </a:ext>
            </a:extLst>
          </p:cNvPr>
          <p:cNvGrpSpPr/>
          <p:nvPr/>
        </p:nvGrpSpPr>
        <p:grpSpPr>
          <a:xfrm>
            <a:off x="176509" y="1263861"/>
            <a:ext cx="5672525" cy="5122325"/>
            <a:chOff x="-348056" y="1183284"/>
            <a:chExt cx="5672525" cy="5122325"/>
          </a:xfrm>
        </p:grpSpPr>
        <p:cxnSp>
          <p:nvCxnSpPr>
            <p:cNvPr id="8" name="Conector recto de flecha 7">
              <a:extLst>
                <a:ext uri="{FF2B5EF4-FFF2-40B4-BE49-F238E27FC236}">
                  <a16:creationId xmlns:a16="http://schemas.microsoft.com/office/drawing/2014/main" id="{90006B9B-BAE1-794A-A565-2E62408E5FC7}"/>
                </a:ext>
              </a:extLst>
            </p:cNvPr>
            <p:cNvCxnSpPr>
              <a:cxnSpLocks/>
            </p:cNvCxnSpPr>
            <p:nvPr/>
          </p:nvCxnSpPr>
          <p:spPr>
            <a:xfrm>
              <a:off x="1761424" y="1854330"/>
              <a:ext cx="0" cy="596901"/>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9" name="Rectángulo 8">
              <a:extLst>
                <a:ext uri="{FF2B5EF4-FFF2-40B4-BE49-F238E27FC236}">
                  <a16:creationId xmlns:a16="http://schemas.microsoft.com/office/drawing/2014/main" id="{8D7E4C84-F09A-4540-86BB-A5BB8823DE83}"/>
                </a:ext>
              </a:extLst>
            </p:cNvPr>
            <p:cNvSpPr/>
            <p:nvPr/>
          </p:nvSpPr>
          <p:spPr>
            <a:xfrm>
              <a:off x="-348056" y="5597723"/>
              <a:ext cx="4218960" cy="707886"/>
            </a:xfrm>
            <a:prstGeom prst="rect">
              <a:avLst/>
            </a:prstGeom>
          </p:spPr>
          <p:txBody>
            <a:bodyPr wrap="square">
              <a:spAutoFit/>
            </a:bodyPr>
            <a:lstStyle/>
            <a:p>
              <a:pPr algn="ctr"/>
              <a:r>
                <a:rPr lang="en-US" sz="2000" b="1" dirty="0">
                  <a:latin typeface="Palatino Linotype" panose="02040502050505030304" pitchFamily="18" charset="0"/>
                  <a:cs typeface="Arial" panose="020B0604020202020204" pitchFamily="34" charset="0"/>
                </a:rPr>
                <a:t>New ways of treatment: </a:t>
              </a:r>
              <a:r>
                <a:rPr lang="en-US" sz="2000" b="1" dirty="0">
                  <a:solidFill>
                    <a:srgbClr val="FF0000"/>
                  </a:solidFill>
                  <a:latin typeface="Palatino Linotype" panose="02040502050505030304" pitchFamily="18" charset="0"/>
                  <a:cs typeface="Arial" panose="020B0604020202020204" pitchFamily="34" charset="0"/>
                </a:rPr>
                <a:t>decrease mortality rate!</a:t>
              </a:r>
              <a:endParaRPr lang="es-ES" sz="2000" b="1" i="1" dirty="0">
                <a:solidFill>
                  <a:srgbClr val="FF0000"/>
                </a:solidFill>
                <a:latin typeface="Palatino Linotype" panose="02040502050505030304" pitchFamily="18" charset="0"/>
                <a:cs typeface="Arial" panose="020B0604020202020204" pitchFamily="34" charset="0"/>
              </a:endParaRPr>
            </a:p>
          </p:txBody>
        </p:sp>
        <p:sp>
          <p:nvSpPr>
            <p:cNvPr id="10" name="Elipse 9">
              <a:extLst>
                <a:ext uri="{FF2B5EF4-FFF2-40B4-BE49-F238E27FC236}">
                  <a16:creationId xmlns:a16="http://schemas.microsoft.com/office/drawing/2014/main" id="{C7EFC575-F74C-BB4E-A67C-CE8257E0090D}"/>
                </a:ext>
              </a:extLst>
            </p:cNvPr>
            <p:cNvSpPr/>
            <p:nvPr/>
          </p:nvSpPr>
          <p:spPr>
            <a:xfrm>
              <a:off x="110690" y="2451231"/>
              <a:ext cx="3301465" cy="2524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Palatino Linotype" panose="02040502050505030304" pitchFamily="18" charset="0"/>
              </a:endParaRPr>
            </a:p>
          </p:txBody>
        </p:sp>
        <p:sp>
          <p:nvSpPr>
            <p:cNvPr id="11" name="Título 1">
              <a:extLst>
                <a:ext uri="{FF2B5EF4-FFF2-40B4-BE49-F238E27FC236}">
                  <a16:creationId xmlns:a16="http://schemas.microsoft.com/office/drawing/2014/main" id="{BBCB34C3-F266-0F40-B4F5-8CE375FEABB2}"/>
                </a:ext>
              </a:extLst>
            </p:cNvPr>
            <p:cNvSpPr txBox="1">
              <a:spLocks/>
            </p:cNvSpPr>
            <p:nvPr/>
          </p:nvSpPr>
          <p:spPr>
            <a:xfrm>
              <a:off x="354530" y="3177339"/>
              <a:ext cx="2810577" cy="552693"/>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s-ES" sz="3200" b="1" dirty="0">
                  <a:ln w="0"/>
                  <a:solidFill>
                    <a:schemeClr val="bg1"/>
                  </a:solidFill>
                  <a:effectLst>
                    <a:outerShdw blurRad="38100" dist="25400" dir="5400000" algn="ctr" rotWithShape="0">
                      <a:srgbClr val="6E747A">
                        <a:alpha val="43000"/>
                      </a:srgbClr>
                    </a:outerShdw>
                  </a:effectLst>
                  <a:latin typeface="Palatino Linotype" panose="02040502050505030304" pitchFamily="18" charset="0"/>
                  <a:cs typeface="Arial" panose="020B0604020202020204" pitchFamily="34" charset="0"/>
                </a:rPr>
                <a:t>BACTERIAL INFECTIONS</a:t>
              </a:r>
            </a:p>
            <a:p>
              <a:pPr algn="ctr">
                <a:lnSpc>
                  <a:spcPct val="100000"/>
                </a:lnSpc>
              </a:pPr>
              <a:endParaRPr lang="es-ES" sz="3200" b="1" dirty="0">
                <a:ln w="12700" cmpd="sng">
                  <a:solidFill>
                    <a:schemeClr val="accent4"/>
                  </a:solidFill>
                  <a:prstDash val="solid"/>
                </a:ln>
                <a:solidFill>
                  <a:schemeClr val="accent4"/>
                </a:solidFill>
                <a:latin typeface="Palatino Linotype" panose="02040502050505030304" pitchFamily="18" charset="0"/>
                <a:cs typeface="Arial" panose="020B0604020202020204" pitchFamily="34" charset="0"/>
              </a:endParaRPr>
            </a:p>
          </p:txBody>
        </p:sp>
        <p:sp>
          <p:nvSpPr>
            <p:cNvPr id="12" name="CuadroTexto 11">
              <a:extLst>
                <a:ext uri="{FF2B5EF4-FFF2-40B4-BE49-F238E27FC236}">
                  <a16:creationId xmlns:a16="http://schemas.microsoft.com/office/drawing/2014/main" id="{7B44DAEF-9698-0548-9C7F-0D05C8AA6C6C}"/>
                </a:ext>
              </a:extLst>
            </p:cNvPr>
            <p:cNvSpPr txBox="1"/>
            <p:nvPr/>
          </p:nvSpPr>
          <p:spPr>
            <a:xfrm>
              <a:off x="-348056" y="1183284"/>
              <a:ext cx="4218959" cy="646331"/>
            </a:xfrm>
            <a:prstGeom prst="rect">
              <a:avLst/>
            </a:prstGeom>
            <a:noFill/>
          </p:spPr>
          <p:txBody>
            <a:bodyPr wrap="square">
              <a:spAutoFit/>
            </a:bodyPr>
            <a:lstStyle/>
            <a:p>
              <a:pPr algn="ctr"/>
              <a:r>
                <a:rPr lang="en-US" b="1" dirty="0">
                  <a:effectLst/>
                  <a:latin typeface="Palatino Linotype" panose="02040502050505030304" pitchFamily="18" charset="0"/>
                  <a:ea typeface="Verdana" panose="020B0604030504040204" pitchFamily="34" charset="0"/>
                  <a:cs typeface="Arial" panose="020B0604020202020204" pitchFamily="34" charset="0"/>
                </a:rPr>
                <a:t>10 global causes of death</a:t>
              </a:r>
            </a:p>
            <a:p>
              <a:pPr algn="ctr"/>
              <a:r>
                <a:rPr lang="en-US" b="1" dirty="0">
                  <a:solidFill>
                    <a:srgbClr val="FF0000"/>
                  </a:solidFill>
                  <a:latin typeface="Palatino Linotype" panose="02040502050505030304" pitchFamily="18" charset="0"/>
                  <a:ea typeface="Verdana" panose="020B0604030504040204" pitchFamily="34" charset="0"/>
                  <a:cs typeface="Arial" panose="020B0604020202020204" pitchFamily="34" charset="0"/>
                </a:rPr>
                <a:t>~</a:t>
              </a:r>
              <a:r>
                <a:rPr lang="en-US" b="1" dirty="0">
                  <a:solidFill>
                    <a:srgbClr val="FF0000"/>
                  </a:solidFill>
                  <a:effectLst/>
                  <a:latin typeface="Palatino Linotype" panose="02040502050505030304" pitchFamily="18" charset="0"/>
                  <a:ea typeface="Verdana" panose="020B0604030504040204" pitchFamily="34" charset="0"/>
                  <a:cs typeface="Arial" panose="020B0604020202020204" pitchFamily="34" charset="0"/>
                </a:rPr>
                <a:t>750,000 deaths worldwide</a:t>
              </a:r>
              <a:endParaRPr lang="es-ES" b="1" dirty="0">
                <a:solidFill>
                  <a:srgbClr val="FF0000"/>
                </a:solidFill>
                <a:latin typeface="Palatino Linotype" panose="02040502050505030304" pitchFamily="18" charset="0"/>
                <a:cs typeface="Arial" panose="020B0604020202020204" pitchFamily="34" charset="0"/>
              </a:endParaRPr>
            </a:p>
          </p:txBody>
        </p:sp>
        <p:cxnSp>
          <p:nvCxnSpPr>
            <p:cNvPr id="14" name="Conector recto de flecha 13">
              <a:extLst>
                <a:ext uri="{FF2B5EF4-FFF2-40B4-BE49-F238E27FC236}">
                  <a16:creationId xmlns:a16="http://schemas.microsoft.com/office/drawing/2014/main" id="{20298C13-669F-E946-AE68-C044154921A7}"/>
                </a:ext>
              </a:extLst>
            </p:cNvPr>
            <p:cNvCxnSpPr>
              <a:cxnSpLocks/>
            </p:cNvCxnSpPr>
            <p:nvPr/>
          </p:nvCxnSpPr>
          <p:spPr>
            <a:xfrm>
              <a:off x="1759819" y="5006544"/>
              <a:ext cx="0" cy="596901"/>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a:extLst>
                <a:ext uri="{FF2B5EF4-FFF2-40B4-BE49-F238E27FC236}">
                  <a16:creationId xmlns:a16="http://schemas.microsoft.com/office/drawing/2014/main" id="{B1EFB805-B95B-0842-9B3C-E88ABC71591E}"/>
                </a:ext>
              </a:extLst>
            </p:cNvPr>
            <p:cNvCxnSpPr>
              <a:cxnSpLocks/>
            </p:cNvCxnSpPr>
            <p:nvPr/>
          </p:nvCxnSpPr>
          <p:spPr>
            <a:xfrm>
              <a:off x="3672201" y="3599047"/>
              <a:ext cx="1190254"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6" name="Rectángulo 15">
              <a:extLst>
                <a:ext uri="{FF2B5EF4-FFF2-40B4-BE49-F238E27FC236}">
                  <a16:creationId xmlns:a16="http://schemas.microsoft.com/office/drawing/2014/main" id="{AB5BA3D0-839A-2C4E-BEA6-4A436ADB841D}"/>
                </a:ext>
              </a:extLst>
            </p:cNvPr>
            <p:cNvSpPr/>
            <p:nvPr/>
          </p:nvSpPr>
          <p:spPr>
            <a:xfrm>
              <a:off x="3165107" y="3122499"/>
              <a:ext cx="2159362" cy="400110"/>
            </a:xfrm>
            <a:prstGeom prst="rect">
              <a:avLst/>
            </a:prstGeom>
          </p:spPr>
          <p:txBody>
            <a:bodyPr wrap="square">
              <a:spAutoFit/>
            </a:bodyPr>
            <a:lstStyle/>
            <a:p>
              <a:pPr algn="ctr"/>
              <a:r>
                <a:rPr lang="en-US" sz="2000" b="1" dirty="0">
                  <a:solidFill>
                    <a:srgbClr val="FF0000"/>
                  </a:solidFill>
                  <a:latin typeface="Palatino Linotype" panose="02040502050505030304" pitchFamily="18" charset="0"/>
                  <a:cs typeface="Arial" panose="020B0604020202020204" pitchFamily="34" charset="0"/>
                </a:rPr>
                <a:t>SOLUTION</a:t>
              </a:r>
              <a:endParaRPr lang="es-ES" sz="2000" b="1" dirty="0">
                <a:solidFill>
                  <a:srgbClr val="FF0000"/>
                </a:solidFill>
                <a:latin typeface="Palatino Linotype" panose="02040502050505030304" pitchFamily="18" charset="0"/>
                <a:cs typeface="Arial" panose="020B0604020202020204" pitchFamily="34" charset="0"/>
              </a:endParaRPr>
            </a:p>
          </p:txBody>
        </p:sp>
      </p:grpSp>
      <p:cxnSp>
        <p:nvCxnSpPr>
          <p:cNvPr id="19" name="Conector recto de flecha 18">
            <a:extLst>
              <a:ext uri="{FF2B5EF4-FFF2-40B4-BE49-F238E27FC236}">
                <a16:creationId xmlns:a16="http://schemas.microsoft.com/office/drawing/2014/main" id="{7BDF4EC5-4B08-E54E-9C59-50DE12F27882}"/>
              </a:ext>
            </a:extLst>
          </p:cNvPr>
          <p:cNvCxnSpPr>
            <a:cxnSpLocks/>
          </p:cNvCxnSpPr>
          <p:nvPr/>
        </p:nvCxnSpPr>
        <p:spPr>
          <a:xfrm>
            <a:off x="7123113" y="1936995"/>
            <a:ext cx="0" cy="596901"/>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21" name="Elipse 20">
            <a:extLst>
              <a:ext uri="{FF2B5EF4-FFF2-40B4-BE49-F238E27FC236}">
                <a16:creationId xmlns:a16="http://schemas.microsoft.com/office/drawing/2014/main" id="{F6015AC8-F5DC-154D-B8F4-343B16B345DF}"/>
              </a:ext>
            </a:extLst>
          </p:cNvPr>
          <p:cNvSpPr/>
          <p:nvPr/>
        </p:nvSpPr>
        <p:spPr>
          <a:xfrm>
            <a:off x="5472379" y="2533896"/>
            <a:ext cx="3301465" cy="2524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Palatino Linotype" panose="02040502050505030304" pitchFamily="18" charset="0"/>
            </a:endParaRPr>
          </a:p>
        </p:txBody>
      </p:sp>
      <p:sp>
        <p:nvSpPr>
          <p:cNvPr id="22" name="CuadroTexto 21">
            <a:extLst>
              <a:ext uri="{FF2B5EF4-FFF2-40B4-BE49-F238E27FC236}">
                <a16:creationId xmlns:a16="http://schemas.microsoft.com/office/drawing/2014/main" id="{BADCECE8-BFFD-8E41-A809-FAE00B382EFD}"/>
              </a:ext>
            </a:extLst>
          </p:cNvPr>
          <p:cNvSpPr txBox="1"/>
          <p:nvPr/>
        </p:nvSpPr>
        <p:spPr>
          <a:xfrm>
            <a:off x="5012027" y="975446"/>
            <a:ext cx="4218959" cy="923330"/>
          </a:xfrm>
          <a:prstGeom prst="rect">
            <a:avLst/>
          </a:prstGeom>
          <a:noFill/>
        </p:spPr>
        <p:txBody>
          <a:bodyPr wrap="square">
            <a:spAutoFit/>
          </a:bodyPr>
          <a:lstStyle/>
          <a:p>
            <a:pPr algn="ctr"/>
            <a:r>
              <a:rPr lang="en-US" b="1" dirty="0">
                <a:effectLst/>
                <a:latin typeface="Palatino Linotype" panose="02040502050505030304" pitchFamily="18" charset="0"/>
                <a:ea typeface="Verdana" panose="020B0604030504040204" pitchFamily="34" charset="0"/>
                <a:cs typeface="Arial" panose="020B0604020202020204" pitchFamily="34" charset="0"/>
              </a:rPr>
              <a:t>Enhanced fluid mixing</a:t>
            </a:r>
          </a:p>
          <a:p>
            <a:pPr algn="ctr"/>
            <a:r>
              <a:rPr lang="en-US" b="1" dirty="0">
                <a:solidFill>
                  <a:srgbClr val="FF0000"/>
                </a:solidFill>
                <a:latin typeface="Palatino Linotype" panose="02040502050505030304" pitchFamily="18" charset="0"/>
                <a:ea typeface="Verdana" panose="020B0604030504040204" pitchFamily="34" charset="0"/>
                <a:cs typeface="Arial" panose="020B0604020202020204" pitchFamily="34" charset="0"/>
              </a:rPr>
              <a:t>Localized delivery</a:t>
            </a:r>
          </a:p>
          <a:p>
            <a:pPr algn="ctr"/>
            <a:r>
              <a:rPr lang="en-US" b="1" dirty="0">
                <a:solidFill>
                  <a:srgbClr val="FF0000"/>
                </a:solidFill>
                <a:latin typeface="Palatino Linotype" panose="02040502050505030304" pitchFamily="18" charset="0"/>
                <a:ea typeface="Verdana" panose="020B0604030504040204" pitchFamily="34" charset="0"/>
                <a:cs typeface="Arial" panose="020B0604020202020204" pitchFamily="34" charset="0"/>
              </a:rPr>
              <a:t>Functionalization</a:t>
            </a:r>
            <a:endParaRPr lang="es-ES" b="1" dirty="0">
              <a:solidFill>
                <a:srgbClr val="FF0000"/>
              </a:solidFill>
              <a:latin typeface="Palatino Linotype" panose="02040502050505030304" pitchFamily="18" charset="0"/>
              <a:cs typeface="Arial" panose="020B0604020202020204" pitchFamily="34" charset="0"/>
            </a:endParaRPr>
          </a:p>
        </p:txBody>
      </p:sp>
      <p:cxnSp>
        <p:nvCxnSpPr>
          <p:cNvPr id="23" name="Conector recto de flecha 22">
            <a:extLst>
              <a:ext uri="{FF2B5EF4-FFF2-40B4-BE49-F238E27FC236}">
                <a16:creationId xmlns:a16="http://schemas.microsoft.com/office/drawing/2014/main" id="{F4BB6E4B-23B3-5247-8D39-0D2ADB892727}"/>
              </a:ext>
            </a:extLst>
          </p:cNvPr>
          <p:cNvCxnSpPr>
            <a:cxnSpLocks/>
          </p:cNvCxnSpPr>
          <p:nvPr/>
        </p:nvCxnSpPr>
        <p:spPr>
          <a:xfrm>
            <a:off x="7121508" y="5089209"/>
            <a:ext cx="0" cy="596901"/>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24" name="Título 1">
            <a:extLst>
              <a:ext uri="{FF2B5EF4-FFF2-40B4-BE49-F238E27FC236}">
                <a16:creationId xmlns:a16="http://schemas.microsoft.com/office/drawing/2014/main" id="{8A84C8B4-A43E-3245-BB4C-10522914E59F}"/>
              </a:ext>
            </a:extLst>
          </p:cNvPr>
          <p:cNvSpPr txBox="1">
            <a:spLocks/>
          </p:cNvSpPr>
          <p:nvPr/>
        </p:nvSpPr>
        <p:spPr>
          <a:xfrm>
            <a:off x="5431625" y="3464466"/>
            <a:ext cx="3379765" cy="552693"/>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s-ES" sz="2800" b="1" dirty="0">
                <a:ln w="0"/>
                <a:solidFill>
                  <a:schemeClr val="bg1"/>
                </a:solidFill>
                <a:effectLst>
                  <a:outerShdw blurRad="38100" dist="25400" dir="5400000" algn="ctr" rotWithShape="0">
                    <a:srgbClr val="6E747A">
                      <a:alpha val="43000"/>
                    </a:srgbClr>
                  </a:outerShdw>
                </a:effectLst>
                <a:latin typeface="Palatino Linotype" panose="02040502050505030304" pitchFamily="18" charset="0"/>
                <a:cs typeface="Arial" panose="020B0604020202020204" pitchFamily="34" charset="0"/>
              </a:rPr>
              <a:t>MICROMOTORS</a:t>
            </a:r>
          </a:p>
          <a:p>
            <a:pPr algn="ctr">
              <a:lnSpc>
                <a:spcPct val="100000"/>
              </a:lnSpc>
            </a:pPr>
            <a:endParaRPr lang="es-ES" sz="2800" b="1" dirty="0">
              <a:ln w="12700" cmpd="sng">
                <a:solidFill>
                  <a:schemeClr val="accent4"/>
                </a:solidFill>
                <a:prstDash val="solid"/>
              </a:ln>
              <a:solidFill>
                <a:schemeClr val="accent4"/>
              </a:solidFill>
              <a:latin typeface="Palatino Linotype" panose="02040502050505030304" pitchFamily="18" charset="0"/>
              <a:cs typeface="Arial" panose="020B0604020202020204" pitchFamily="34" charset="0"/>
            </a:endParaRPr>
          </a:p>
        </p:txBody>
      </p:sp>
      <p:sp>
        <p:nvSpPr>
          <p:cNvPr id="29" name="Rectángulo 28">
            <a:extLst>
              <a:ext uri="{FF2B5EF4-FFF2-40B4-BE49-F238E27FC236}">
                <a16:creationId xmlns:a16="http://schemas.microsoft.com/office/drawing/2014/main" id="{4A567E3D-A974-B54E-BBFA-99BA249FFCC6}"/>
              </a:ext>
            </a:extLst>
          </p:cNvPr>
          <p:cNvSpPr/>
          <p:nvPr/>
        </p:nvSpPr>
        <p:spPr>
          <a:xfrm>
            <a:off x="4393864" y="5385571"/>
            <a:ext cx="4218960" cy="1015663"/>
          </a:xfrm>
          <a:prstGeom prst="rect">
            <a:avLst/>
          </a:prstGeom>
        </p:spPr>
        <p:txBody>
          <a:bodyPr wrap="square">
            <a:spAutoFit/>
          </a:bodyPr>
          <a:lstStyle/>
          <a:p>
            <a:pPr algn="ctr"/>
            <a:endParaRPr lang="en-US" sz="2000" b="1" dirty="0">
              <a:latin typeface="Palatino Linotype" panose="02040502050505030304" pitchFamily="18" charset="0"/>
              <a:cs typeface="Arial" panose="020B0604020202020204" pitchFamily="34" charset="0"/>
            </a:endParaRPr>
          </a:p>
          <a:p>
            <a:pPr algn="ctr"/>
            <a:r>
              <a:rPr lang="en-US" sz="2000" b="1" dirty="0">
                <a:solidFill>
                  <a:srgbClr val="FF0000"/>
                </a:solidFill>
                <a:latin typeface="Palatino Linotype" panose="02040502050505030304" pitchFamily="18" charset="0"/>
                <a:cs typeface="Arial" panose="020B0604020202020204" pitchFamily="34" charset="0"/>
              </a:rPr>
              <a:t>Lower treatment times</a:t>
            </a:r>
          </a:p>
          <a:p>
            <a:pPr algn="ctr"/>
            <a:r>
              <a:rPr lang="en-US" sz="2000" b="1" dirty="0">
                <a:solidFill>
                  <a:srgbClr val="FF0000"/>
                </a:solidFill>
                <a:latin typeface="Palatino Linotype" panose="02040502050505030304" pitchFamily="18" charset="0"/>
                <a:cs typeface="Arial" panose="020B0604020202020204" pitchFamily="34" charset="0"/>
              </a:rPr>
              <a:t>Efficiency!</a:t>
            </a:r>
            <a:endParaRPr lang="es-ES" sz="2000" b="1" dirty="0">
              <a:solidFill>
                <a:srgbClr val="FF0000"/>
              </a:solidFill>
              <a:latin typeface="Palatino Linotype" panose="02040502050505030304" pitchFamily="18" charset="0"/>
              <a:cs typeface="Arial" panose="020B0604020202020204" pitchFamily="34" charset="0"/>
            </a:endParaRPr>
          </a:p>
        </p:txBody>
      </p:sp>
    </p:spTree>
    <p:extLst>
      <p:ext uri="{BB962C8B-B14F-4D97-AF65-F5344CB8AC3E}">
        <p14:creationId xmlns:p14="http://schemas.microsoft.com/office/powerpoint/2010/main" val="1235145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6924869" y="6494136"/>
            <a:ext cx="2133600" cy="365125"/>
          </a:xfrm>
        </p:spPr>
        <p:txBody>
          <a:bodyPr/>
          <a:lstStyle/>
          <a:p>
            <a:fld id="{FCAEAE96-855E-42B1-8DE9-9C9E68DE18C5}" type="slidenum">
              <a:rPr lang="fr-FR" smtClean="0">
                <a:latin typeface="Palatino Linotype" panose="02040502050505030304" pitchFamily="18" charset="0"/>
              </a:rPr>
              <a:pPr/>
              <a:t>5</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7F5C8284-A4AC-47C8-8F50-A7D264AC61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0" y="5734826"/>
            <a:ext cx="1143000" cy="1143000"/>
          </a:xfrm>
          <a:prstGeom prst="rect">
            <a:avLst/>
          </a:prstGeom>
        </p:spPr>
      </p:pic>
      <p:pic>
        <p:nvPicPr>
          <p:cNvPr id="25" name="Imagen 24">
            <a:extLst>
              <a:ext uri="{FF2B5EF4-FFF2-40B4-BE49-F238E27FC236}">
                <a16:creationId xmlns:a16="http://schemas.microsoft.com/office/drawing/2014/main" id="{62AA5E15-D03B-6B4F-844A-EFE6D1DD0F3B}"/>
              </a:ext>
            </a:extLst>
          </p:cNvPr>
          <p:cNvPicPr>
            <a:picLocks noChangeAspect="1"/>
          </p:cNvPicPr>
          <p:nvPr/>
        </p:nvPicPr>
        <p:blipFill rotWithShape="1">
          <a:blip r:embed="rId3"/>
          <a:srcRect l="2420"/>
          <a:stretch/>
        </p:blipFill>
        <p:spPr>
          <a:xfrm>
            <a:off x="228783" y="2215582"/>
            <a:ext cx="7712301" cy="4032818"/>
          </a:xfrm>
          <a:prstGeom prst="rect">
            <a:avLst/>
          </a:prstGeom>
        </p:spPr>
      </p:pic>
      <p:cxnSp>
        <p:nvCxnSpPr>
          <p:cNvPr id="26" name="Conector recto 25">
            <a:extLst>
              <a:ext uri="{FF2B5EF4-FFF2-40B4-BE49-F238E27FC236}">
                <a16:creationId xmlns:a16="http://schemas.microsoft.com/office/drawing/2014/main" id="{F489E5AF-50C2-1D44-B484-057993DF6837}"/>
              </a:ext>
            </a:extLst>
          </p:cNvPr>
          <p:cNvCxnSpPr/>
          <p:nvPr/>
        </p:nvCxnSpPr>
        <p:spPr>
          <a:xfrm flipV="1">
            <a:off x="4084934" y="6355304"/>
            <a:ext cx="29140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8AE15A09-95DC-2A4D-9536-E0AB9B33A044}"/>
              </a:ext>
            </a:extLst>
          </p:cNvPr>
          <p:cNvCxnSpPr/>
          <p:nvPr/>
        </p:nvCxnSpPr>
        <p:spPr>
          <a:xfrm flipV="1">
            <a:off x="6144851" y="6355304"/>
            <a:ext cx="29140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ectángulo 2">
            <a:extLst>
              <a:ext uri="{FF2B5EF4-FFF2-40B4-BE49-F238E27FC236}">
                <a16:creationId xmlns:a16="http://schemas.microsoft.com/office/drawing/2014/main" id="{44CC82FB-7C78-504B-B9C4-BF37C7B4494B}"/>
              </a:ext>
            </a:extLst>
          </p:cNvPr>
          <p:cNvSpPr/>
          <p:nvPr/>
        </p:nvSpPr>
        <p:spPr>
          <a:xfrm>
            <a:off x="280851" y="1064930"/>
            <a:ext cx="8582297" cy="1200329"/>
          </a:xfrm>
          <a:prstGeom prst="rect">
            <a:avLst/>
          </a:prstGeom>
        </p:spPr>
        <p:txBody>
          <a:bodyPr wrap="square">
            <a:spAutoFit/>
          </a:bodyPr>
          <a:lstStyle/>
          <a:p>
            <a:pPr algn="ctr"/>
            <a:r>
              <a:rPr lang="en-US" b="1" dirty="0">
                <a:solidFill>
                  <a:srgbClr val="FF0000"/>
                </a:solidFill>
                <a:latin typeface="Palatino Linotype" panose="02040502050505030304" pitchFamily="18" charset="0"/>
                <a:cs typeface="Arial" panose="020B0604020202020204" pitchFamily="34" charset="0"/>
              </a:rPr>
              <a:t>MICROMOTORS</a:t>
            </a:r>
          </a:p>
          <a:p>
            <a:pPr algn="ctr"/>
            <a:endParaRPr lang="en-US" b="1" dirty="0">
              <a:solidFill>
                <a:srgbClr val="FF0000"/>
              </a:solidFill>
              <a:latin typeface="Palatino Linotype" panose="02040502050505030304" pitchFamily="18" charset="0"/>
              <a:cs typeface="Arial" panose="020B0604020202020204" pitchFamily="34" charset="0"/>
            </a:endParaRPr>
          </a:p>
          <a:p>
            <a:pPr algn="just"/>
            <a:r>
              <a:rPr lang="en-US" b="1" dirty="0">
                <a:solidFill>
                  <a:srgbClr val="FF0000"/>
                </a:solidFill>
                <a:latin typeface="Palatino Linotype" panose="02040502050505030304" pitchFamily="18" charset="0"/>
                <a:cs typeface="Arial" panose="020B0604020202020204" pitchFamily="34" charset="0"/>
              </a:rPr>
              <a:t>Nanoscale devices </a:t>
            </a:r>
            <a:r>
              <a:rPr lang="en-US" b="1" dirty="0">
                <a:latin typeface="Palatino Linotype" panose="02040502050505030304" pitchFamily="18" charset="0"/>
                <a:cs typeface="Arial" panose="020B0604020202020204" pitchFamily="34" charset="0"/>
              </a:rPr>
              <a:t>designed to perform selected mechanical movements in response to specific stimuli. </a:t>
            </a:r>
            <a:r>
              <a:rPr lang="en-US" b="1" i="1" dirty="0">
                <a:latin typeface="Palatino Linotype" panose="02040502050505030304" pitchFamily="18" charset="0"/>
                <a:cs typeface="Arial" panose="020B0604020202020204" pitchFamily="34" charset="0"/>
              </a:rPr>
              <a:t>Can </a:t>
            </a:r>
            <a:r>
              <a:rPr lang="en-US" b="1" i="1" dirty="0">
                <a:solidFill>
                  <a:srgbClr val="FF0000"/>
                </a:solidFill>
                <a:latin typeface="Palatino Linotype" panose="02040502050505030304" pitchFamily="18" charset="0"/>
                <a:cs typeface="Arial" panose="020B0604020202020204" pitchFamily="34" charset="0"/>
              </a:rPr>
              <a:t>convert energy into mechanical movement</a:t>
            </a:r>
            <a:endParaRPr lang="es-ES" b="1" i="1" dirty="0">
              <a:solidFill>
                <a:srgbClr val="FF0000"/>
              </a:solidFill>
              <a:latin typeface="Palatino Linotype" panose="02040502050505030304" pitchFamily="18" charset="0"/>
              <a:cs typeface="Arial" panose="020B0604020202020204" pitchFamily="34" charset="0"/>
            </a:endParaRPr>
          </a:p>
        </p:txBody>
      </p:sp>
      <p:sp>
        <p:nvSpPr>
          <p:cNvPr id="30" name="TextBox 3">
            <a:extLst>
              <a:ext uri="{FF2B5EF4-FFF2-40B4-BE49-F238E27FC236}">
                <a16:creationId xmlns:a16="http://schemas.microsoft.com/office/drawing/2014/main" id="{8401472E-3CB7-554D-B239-30273512B2D6}"/>
              </a:ext>
            </a:extLst>
          </p:cNvPr>
          <p:cNvSpPr txBox="1"/>
          <p:nvPr/>
        </p:nvSpPr>
        <p:spPr>
          <a:xfrm>
            <a:off x="609600" y="609600"/>
            <a:ext cx="8153400" cy="830997"/>
          </a:xfrm>
          <a:prstGeom prst="rect">
            <a:avLst/>
          </a:prstGeom>
          <a:noFill/>
        </p:spPr>
        <p:txBody>
          <a:bodyPr wrap="square" rtlCol="0">
            <a:spAutoFit/>
          </a:bodyPr>
          <a:lstStyle/>
          <a:p>
            <a:r>
              <a:rPr lang="fr-FR" sz="2400" b="1" dirty="0">
                <a:latin typeface="Palatino Linotype" panose="02040502050505030304" pitchFamily="18" charset="0"/>
              </a:rPr>
              <a:t>Introduction</a:t>
            </a:r>
          </a:p>
          <a:p>
            <a:endParaRPr lang="fr-FR" sz="2400" b="1" dirty="0" err="1">
              <a:latin typeface="Palatino Linotype" panose="02040502050505030304" pitchFamily="18" charset="0"/>
            </a:endParaRPr>
          </a:p>
        </p:txBody>
      </p:sp>
    </p:spTree>
    <p:extLst>
      <p:ext uri="{BB962C8B-B14F-4D97-AF65-F5344CB8AC3E}">
        <p14:creationId xmlns:p14="http://schemas.microsoft.com/office/powerpoint/2010/main" val="2581267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6924869" y="6494136"/>
            <a:ext cx="2133600" cy="365125"/>
          </a:xfrm>
        </p:spPr>
        <p:txBody>
          <a:bodyPr/>
          <a:lstStyle/>
          <a:p>
            <a:fld id="{FCAEAE96-855E-42B1-8DE9-9C9E68DE18C5}" type="slidenum">
              <a:rPr lang="fr-FR" smtClean="0">
                <a:latin typeface="Palatino Linotype" panose="02040502050505030304" pitchFamily="18" charset="0"/>
              </a:rPr>
              <a:pPr/>
              <a:t>6</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7F5C8284-A4AC-47C8-8F50-A7D264AC61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0" y="5734826"/>
            <a:ext cx="1143000" cy="1143000"/>
          </a:xfrm>
          <a:prstGeom prst="rect">
            <a:avLst/>
          </a:prstGeom>
        </p:spPr>
      </p:pic>
      <p:cxnSp>
        <p:nvCxnSpPr>
          <p:cNvPr id="26" name="Conector recto 25">
            <a:extLst>
              <a:ext uri="{FF2B5EF4-FFF2-40B4-BE49-F238E27FC236}">
                <a16:creationId xmlns:a16="http://schemas.microsoft.com/office/drawing/2014/main" id="{F489E5AF-50C2-1D44-B484-057993DF6837}"/>
              </a:ext>
            </a:extLst>
          </p:cNvPr>
          <p:cNvCxnSpPr/>
          <p:nvPr/>
        </p:nvCxnSpPr>
        <p:spPr>
          <a:xfrm flipV="1">
            <a:off x="4084934" y="6355304"/>
            <a:ext cx="29140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8AE15A09-95DC-2A4D-9536-E0AB9B33A044}"/>
              </a:ext>
            </a:extLst>
          </p:cNvPr>
          <p:cNvCxnSpPr/>
          <p:nvPr/>
        </p:nvCxnSpPr>
        <p:spPr>
          <a:xfrm flipV="1">
            <a:off x="6144851" y="6355304"/>
            <a:ext cx="29140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ectángulo 2">
            <a:extLst>
              <a:ext uri="{FF2B5EF4-FFF2-40B4-BE49-F238E27FC236}">
                <a16:creationId xmlns:a16="http://schemas.microsoft.com/office/drawing/2014/main" id="{44CC82FB-7C78-504B-B9C4-BF37C7B4494B}"/>
              </a:ext>
            </a:extLst>
          </p:cNvPr>
          <p:cNvSpPr/>
          <p:nvPr/>
        </p:nvSpPr>
        <p:spPr>
          <a:xfrm>
            <a:off x="280851" y="1311380"/>
            <a:ext cx="8582297" cy="646331"/>
          </a:xfrm>
          <a:prstGeom prst="rect">
            <a:avLst/>
          </a:prstGeom>
        </p:spPr>
        <p:txBody>
          <a:bodyPr wrap="square">
            <a:spAutoFit/>
          </a:bodyPr>
          <a:lstStyle/>
          <a:p>
            <a:pPr algn="ctr"/>
            <a:r>
              <a:rPr lang="en-US" b="1" dirty="0">
                <a:solidFill>
                  <a:srgbClr val="FF0000"/>
                </a:solidFill>
                <a:latin typeface="Palatino Linotype" panose="02040502050505030304" pitchFamily="18" charset="0"/>
                <a:cs typeface="Arial" panose="020B0604020202020204" pitchFamily="34" charset="0"/>
              </a:rPr>
              <a:t>PROPULSION</a:t>
            </a:r>
            <a:r>
              <a:rPr lang="en-US" b="1" dirty="0">
                <a:solidFill>
                  <a:srgbClr val="FF0000"/>
                </a:solidFill>
                <a:latin typeface="Arial" panose="020B0604020202020204" pitchFamily="34" charset="0"/>
                <a:cs typeface="Arial" panose="020B0604020202020204" pitchFamily="34" charset="0"/>
              </a:rPr>
              <a:t> </a:t>
            </a:r>
            <a:r>
              <a:rPr lang="en-US" b="1" dirty="0">
                <a:solidFill>
                  <a:srgbClr val="FF0000"/>
                </a:solidFill>
                <a:latin typeface="Palatino Linotype" panose="02040502050505030304" pitchFamily="18" charset="0"/>
                <a:cs typeface="Arial" panose="020B0604020202020204" pitchFamily="34" charset="0"/>
              </a:rPr>
              <a:t>MODES</a:t>
            </a:r>
          </a:p>
          <a:p>
            <a:pPr algn="ctr"/>
            <a:endParaRPr lang="en-US" b="1" dirty="0">
              <a:solidFill>
                <a:srgbClr val="FF0000"/>
              </a:solidFill>
              <a:latin typeface="Arial" panose="020B0604020202020204" pitchFamily="34" charset="0"/>
              <a:cs typeface="Arial" panose="020B0604020202020204" pitchFamily="34" charset="0"/>
            </a:endParaRPr>
          </a:p>
        </p:txBody>
      </p:sp>
      <p:sp>
        <p:nvSpPr>
          <p:cNvPr id="30" name="TextBox 3">
            <a:extLst>
              <a:ext uri="{FF2B5EF4-FFF2-40B4-BE49-F238E27FC236}">
                <a16:creationId xmlns:a16="http://schemas.microsoft.com/office/drawing/2014/main" id="{8401472E-3CB7-554D-B239-30273512B2D6}"/>
              </a:ext>
            </a:extLst>
          </p:cNvPr>
          <p:cNvSpPr txBox="1"/>
          <p:nvPr/>
        </p:nvSpPr>
        <p:spPr>
          <a:xfrm>
            <a:off x="609600" y="609600"/>
            <a:ext cx="8153400" cy="830997"/>
          </a:xfrm>
          <a:prstGeom prst="rect">
            <a:avLst/>
          </a:prstGeom>
          <a:noFill/>
        </p:spPr>
        <p:txBody>
          <a:bodyPr wrap="square" rtlCol="0">
            <a:spAutoFit/>
          </a:bodyPr>
          <a:lstStyle/>
          <a:p>
            <a:r>
              <a:rPr lang="fr-FR" sz="2400" b="1" dirty="0">
                <a:latin typeface="Palatino Linotype" panose="02040502050505030304" pitchFamily="18" charset="0"/>
              </a:rPr>
              <a:t>Introduction</a:t>
            </a:r>
          </a:p>
          <a:p>
            <a:endParaRPr lang="fr-FR" sz="2400" b="1" dirty="0" err="1">
              <a:latin typeface="Palatino Linotype" panose="02040502050505030304" pitchFamily="18" charset="0"/>
            </a:endParaRPr>
          </a:p>
        </p:txBody>
      </p:sp>
      <p:pic>
        <p:nvPicPr>
          <p:cNvPr id="9" name="Imagen 8">
            <a:extLst>
              <a:ext uri="{FF2B5EF4-FFF2-40B4-BE49-F238E27FC236}">
                <a16:creationId xmlns:a16="http://schemas.microsoft.com/office/drawing/2014/main" id="{84B10BE1-77BA-5342-9BFA-A49F0D321CB8}"/>
              </a:ext>
            </a:extLst>
          </p:cNvPr>
          <p:cNvPicPr>
            <a:picLocks noChangeAspect="1"/>
          </p:cNvPicPr>
          <p:nvPr/>
        </p:nvPicPr>
        <p:blipFill>
          <a:blip r:embed="rId3"/>
          <a:stretch>
            <a:fillRect/>
          </a:stretch>
        </p:blipFill>
        <p:spPr>
          <a:xfrm>
            <a:off x="236811" y="2075779"/>
            <a:ext cx="8670376" cy="3127229"/>
          </a:xfrm>
          <a:prstGeom prst="rect">
            <a:avLst/>
          </a:prstGeom>
        </p:spPr>
      </p:pic>
    </p:spTree>
    <p:extLst>
      <p:ext uri="{BB962C8B-B14F-4D97-AF65-F5344CB8AC3E}">
        <p14:creationId xmlns:p14="http://schemas.microsoft.com/office/powerpoint/2010/main" val="3912390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6924869" y="6494136"/>
            <a:ext cx="2133600" cy="365125"/>
          </a:xfrm>
        </p:spPr>
        <p:txBody>
          <a:bodyPr/>
          <a:lstStyle/>
          <a:p>
            <a:fld id="{FCAEAE96-855E-42B1-8DE9-9C9E68DE18C5}" type="slidenum">
              <a:rPr lang="fr-FR" smtClean="0">
                <a:latin typeface="Palatino Linotype" panose="02040502050505030304" pitchFamily="18" charset="0"/>
              </a:rPr>
              <a:pPr/>
              <a:t>7</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7F5C8284-A4AC-47C8-8F50-A7D264AC61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0" y="5734826"/>
            <a:ext cx="1143000" cy="1143000"/>
          </a:xfrm>
          <a:prstGeom prst="rect">
            <a:avLst/>
          </a:prstGeom>
        </p:spPr>
      </p:pic>
      <p:cxnSp>
        <p:nvCxnSpPr>
          <p:cNvPr id="26" name="Conector recto 25">
            <a:extLst>
              <a:ext uri="{FF2B5EF4-FFF2-40B4-BE49-F238E27FC236}">
                <a16:creationId xmlns:a16="http://schemas.microsoft.com/office/drawing/2014/main" id="{F489E5AF-50C2-1D44-B484-057993DF6837}"/>
              </a:ext>
            </a:extLst>
          </p:cNvPr>
          <p:cNvCxnSpPr/>
          <p:nvPr/>
        </p:nvCxnSpPr>
        <p:spPr>
          <a:xfrm flipV="1">
            <a:off x="4084934" y="6355304"/>
            <a:ext cx="29140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8AE15A09-95DC-2A4D-9536-E0AB9B33A044}"/>
              </a:ext>
            </a:extLst>
          </p:cNvPr>
          <p:cNvCxnSpPr/>
          <p:nvPr/>
        </p:nvCxnSpPr>
        <p:spPr>
          <a:xfrm flipV="1">
            <a:off x="6144851" y="6355304"/>
            <a:ext cx="29140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extBox 3">
            <a:extLst>
              <a:ext uri="{FF2B5EF4-FFF2-40B4-BE49-F238E27FC236}">
                <a16:creationId xmlns:a16="http://schemas.microsoft.com/office/drawing/2014/main" id="{8401472E-3CB7-554D-B239-30273512B2D6}"/>
              </a:ext>
            </a:extLst>
          </p:cNvPr>
          <p:cNvSpPr txBox="1"/>
          <p:nvPr/>
        </p:nvSpPr>
        <p:spPr>
          <a:xfrm>
            <a:off x="609600" y="609600"/>
            <a:ext cx="8153400" cy="830997"/>
          </a:xfrm>
          <a:prstGeom prst="rect">
            <a:avLst/>
          </a:prstGeom>
          <a:noFill/>
        </p:spPr>
        <p:txBody>
          <a:bodyPr wrap="square" rtlCol="0">
            <a:spAutoFit/>
          </a:bodyPr>
          <a:lstStyle/>
          <a:p>
            <a:r>
              <a:rPr lang="fr-FR" sz="2400" b="1" dirty="0">
                <a:latin typeface="Palatino Linotype" panose="02040502050505030304" pitchFamily="18" charset="0"/>
              </a:rPr>
              <a:t>Introduction</a:t>
            </a:r>
          </a:p>
          <a:p>
            <a:endParaRPr lang="fr-FR" sz="2400" b="1" dirty="0" err="1">
              <a:latin typeface="Palatino Linotype" panose="02040502050505030304" pitchFamily="18" charset="0"/>
            </a:endParaRPr>
          </a:p>
        </p:txBody>
      </p:sp>
      <p:sp>
        <p:nvSpPr>
          <p:cNvPr id="11" name="Elipse 10">
            <a:extLst>
              <a:ext uri="{FF2B5EF4-FFF2-40B4-BE49-F238E27FC236}">
                <a16:creationId xmlns:a16="http://schemas.microsoft.com/office/drawing/2014/main" id="{0DC2FC01-32E5-3C46-8A55-26939C79D2A6}"/>
              </a:ext>
            </a:extLst>
          </p:cNvPr>
          <p:cNvSpPr/>
          <p:nvPr/>
        </p:nvSpPr>
        <p:spPr>
          <a:xfrm>
            <a:off x="609600" y="1187181"/>
            <a:ext cx="3301465" cy="14193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Título 1">
            <a:extLst>
              <a:ext uri="{FF2B5EF4-FFF2-40B4-BE49-F238E27FC236}">
                <a16:creationId xmlns:a16="http://schemas.microsoft.com/office/drawing/2014/main" id="{F18E3582-A47C-954B-A49B-4BA2532CEF41}"/>
              </a:ext>
            </a:extLst>
          </p:cNvPr>
          <p:cNvSpPr txBox="1">
            <a:spLocks/>
          </p:cNvSpPr>
          <p:nvPr/>
        </p:nvSpPr>
        <p:spPr>
          <a:xfrm>
            <a:off x="853440" y="1601689"/>
            <a:ext cx="2810577" cy="552693"/>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s-ES" sz="3200" b="1" dirty="0">
                <a:ln w="0"/>
                <a:solidFill>
                  <a:schemeClr val="bg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LANBIOTICS</a:t>
            </a:r>
          </a:p>
          <a:p>
            <a:pPr algn="ctr">
              <a:lnSpc>
                <a:spcPct val="100000"/>
              </a:lnSpc>
            </a:pPr>
            <a:endParaRPr lang="es-ES" sz="3200" b="1" dirty="0">
              <a:ln w="12700" cmpd="sng">
                <a:solidFill>
                  <a:schemeClr val="accent4"/>
                </a:solidFill>
                <a:prstDash val="solid"/>
              </a:ln>
              <a:solidFill>
                <a:schemeClr val="accent4"/>
              </a:solidFill>
              <a:latin typeface="Arial" panose="020B0604020202020204" pitchFamily="34" charset="0"/>
              <a:cs typeface="Arial" panose="020B0604020202020204" pitchFamily="34" charset="0"/>
            </a:endParaRPr>
          </a:p>
        </p:txBody>
      </p:sp>
      <p:cxnSp>
        <p:nvCxnSpPr>
          <p:cNvPr id="13" name="Conector recto de flecha 12">
            <a:extLst>
              <a:ext uri="{FF2B5EF4-FFF2-40B4-BE49-F238E27FC236}">
                <a16:creationId xmlns:a16="http://schemas.microsoft.com/office/drawing/2014/main" id="{92BDC11D-9B46-C841-8DBF-2A8263583E40}"/>
              </a:ext>
            </a:extLst>
          </p:cNvPr>
          <p:cNvCxnSpPr>
            <a:cxnSpLocks/>
          </p:cNvCxnSpPr>
          <p:nvPr/>
        </p:nvCxnSpPr>
        <p:spPr>
          <a:xfrm>
            <a:off x="4103699" y="1894868"/>
            <a:ext cx="1190254"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3C1EABDC-55A2-1249-89A5-63FE784AB0D5}"/>
              </a:ext>
            </a:extLst>
          </p:cNvPr>
          <p:cNvSpPr txBox="1"/>
          <p:nvPr/>
        </p:nvSpPr>
        <p:spPr>
          <a:xfrm>
            <a:off x="5064978" y="1338933"/>
            <a:ext cx="4218959" cy="923330"/>
          </a:xfrm>
          <a:prstGeom prst="rect">
            <a:avLst/>
          </a:prstGeom>
          <a:noFill/>
        </p:spPr>
        <p:txBody>
          <a:bodyPr wrap="square">
            <a:spAutoFit/>
          </a:bodyPr>
          <a:lstStyle/>
          <a:p>
            <a:pPr algn="ctr"/>
            <a:r>
              <a:rPr lang="en-US" b="1" dirty="0">
                <a:latin typeface="Palatino Linotype" panose="02040502050505030304" pitchFamily="18" charset="0"/>
                <a:ea typeface="Verdana" panose="020B0604030504040204" pitchFamily="34" charset="0"/>
                <a:cs typeface="Arial" panose="020B0604020202020204" pitchFamily="34" charset="0"/>
              </a:rPr>
              <a:t>Peptides with methyl-lanthionine residues and</a:t>
            </a:r>
          </a:p>
          <a:p>
            <a:pPr algn="ctr"/>
            <a:r>
              <a:rPr lang="en-US" b="1" dirty="0">
                <a:latin typeface="Palatino Linotype" panose="02040502050505030304" pitchFamily="18" charset="0"/>
                <a:ea typeface="Verdana" panose="020B0604030504040204" pitchFamily="34" charset="0"/>
                <a:cs typeface="Arial" panose="020B0604020202020204" pitchFamily="34" charset="0"/>
              </a:rPr>
              <a:t>antimicrobial activity</a:t>
            </a:r>
          </a:p>
        </p:txBody>
      </p:sp>
      <p:sp>
        <p:nvSpPr>
          <p:cNvPr id="15" name="Rectángulo 14">
            <a:extLst>
              <a:ext uri="{FF2B5EF4-FFF2-40B4-BE49-F238E27FC236}">
                <a16:creationId xmlns:a16="http://schemas.microsoft.com/office/drawing/2014/main" id="{EDEAEF1A-7E7E-A14C-BE2D-2404659AA7C7}"/>
              </a:ext>
            </a:extLst>
          </p:cNvPr>
          <p:cNvSpPr/>
          <p:nvPr/>
        </p:nvSpPr>
        <p:spPr>
          <a:xfrm>
            <a:off x="3605850" y="2206417"/>
            <a:ext cx="2159362" cy="400110"/>
          </a:xfrm>
          <a:prstGeom prst="rect">
            <a:avLst/>
          </a:prstGeom>
        </p:spPr>
        <p:txBody>
          <a:bodyPr wrap="square">
            <a:spAutoFit/>
          </a:bodyPr>
          <a:lstStyle/>
          <a:p>
            <a:pPr algn="ctr"/>
            <a:r>
              <a:rPr lang="en-US" sz="2000" b="1" dirty="0">
                <a:solidFill>
                  <a:srgbClr val="FF0000"/>
                </a:solidFill>
                <a:latin typeface="Arial" panose="020B0604020202020204" pitchFamily="34" charset="0"/>
                <a:cs typeface="Arial" panose="020B0604020202020204" pitchFamily="34" charset="0"/>
              </a:rPr>
              <a:t>NISIN</a:t>
            </a:r>
            <a:endParaRPr lang="es-ES" sz="2000" b="1" dirty="0">
              <a:solidFill>
                <a:srgbClr val="FF0000"/>
              </a:solidFill>
              <a:latin typeface="Arial" panose="020B0604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084A4E46-CD60-844F-88C1-C32FE5CF2F85}"/>
              </a:ext>
            </a:extLst>
          </p:cNvPr>
          <p:cNvSpPr txBox="1"/>
          <p:nvPr/>
        </p:nvSpPr>
        <p:spPr>
          <a:xfrm>
            <a:off x="2044561" y="5899047"/>
            <a:ext cx="5281940" cy="923330"/>
          </a:xfrm>
          <a:prstGeom prst="rect">
            <a:avLst/>
          </a:prstGeom>
          <a:noFill/>
        </p:spPr>
        <p:txBody>
          <a:bodyPr wrap="square">
            <a:spAutoFit/>
          </a:bodyPr>
          <a:lstStyle/>
          <a:p>
            <a:pPr algn="ctr"/>
            <a:r>
              <a:rPr lang="en-US" b="1" dirty="0">
                <a:latin typeface="Palatino Linotype" panose="02040502050505030304" pitchFamily="18" charset="0"/>
                <a:ea typeface="Verdana" panose="020B0604030504040204" pitchFamily="34" charset="0"/>
                <a:cs typeface="Arial" panose="020B0604020202020204" pitchFamily="34" charset="0"/>
              </a:rPr>
              <a:t>Selective for gram-positive bacteria inactivation: </a:t>
            </a:r>
            <a:r>
              <a:rPr lang="en-US" b="1" dirty="0">
                <a:solidFill>
                  <a:srgbClr val="FF0000"/>
                </a:solidFill>
                <a:latin typeface="Palatino Linotype" panose="02040502050505030304" pitchFamily="18" charset="0"/>
                <a:ea typeface="Verdana" panose="020B0604030504040204" pitchFamily="34" charset="0"/>
                <a:cs typeface="Arial" panose="020B0604020202020204" pitchFamily="34" charset="0"/>
              </a:rPr>
              <a:t>highest efficiency for multidrug resistance bacteria killing!</a:t>
            </a:r>
          </a:p>
        </p:txBody>
      </p:sp>
      <p:pic>
        <p:nvPicPr>
          <p:cNvPr id="17" name="Imagen 16">
            <a:extLst>
              <a:ext uri="{FF2B5EF4-FFF2-40B4-BE49-F238E27FC236}">
                <a16:creationId xmlns:a16="http://schemas.microsoft.com/office/drawing/2014/main" id="{82FFB560-4C22-D44B-A87C-EAB6E5CDCE4A}"/>
              </a:ext>
            </a:extLst>
          </p:cNvPr>
          <p:cNvPicPr>
            <a:picLocks noChangeAspect="1"/>
          </p:cNvPicPr>
          <p:nvPr/>
        </p:nvPicPr>
        <p:blipFill>
          <a:blip r:embed="rId3"/>
          <a:stretch>
            <a:fillRect/>
          </a:stretch>
        </p:blipFill>
        <p:spPr>
          <a:xfrm>
            <a:off x="1507108" y="3060798"/>
            <a:ext cx="6129784" cy="2314776"/>
          </a:xfrm>
          <a:prstGeom prst="rect">
            <a:avLst/>
          </a:prstGeom>
        </p:spPr>
      </p:pic>
    </p:spTree>
    <p:extLst>
      <p:ext uri="{BB962C8B-B14F-4D97-AF65-F5344CB8AC3E}">
        <p14:creationId xmlns:p14="http://schemas.microsoft.com/office/powerpoint/2010/main" val="1673172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6924869" y="6494136"/>
            <a:ext cx="2133600" cy="365125"/>
          </a:xfrm>
        </p:spPr>
        <p:txBody>
          <a:bodyPr/>
          <a:lstStyle/>
          <a:p>
            <a:fld id="{FCAEAE96-855E-42B1-8DE9-9C9E68DE18C5}" type="slidenum">
              <a:rPr lang="fr-FR" smtClean="0">
                <a:latin typeface="Palatino Linotype" panose="02040502050505030304" pitchFamily="18" charset="0"/>
              </a:rPr>
              <a:pPr/>
              <a:t>8</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7F5C8284-A4AC-47C8-8F50-A7D264AC61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0" y="5734826"/>
            <a:ext cx="1143000" cy="1143000"/>
          </a:xfrm>
          <a:prstGeom prst="rect">
            <a:avLst/>
          </a:prstGeom>
        </p:spPr>
      </p:pic>
      <p:cxnSp>
        <p:nvCxnSpPr>
          <p:cNvPr id="26" name="Conector recto 25">
            <a:extLst>
              <a:ext uri="{FF2B5EF4-FFF2-40B4-BE49-F238E27FC236}">
                <a16:creationId xmlns:a16="http://schemas.microsoft.com/office/drawing/2014/main" id="{F489E5AF-50C2-1D44-B484-057993DF6837}"/>
              </a:ext>
            </a:extLst>
          </p:cNvPr>
          <p:cNvCxnSpPr/>
          <p:nvPr/>
        </p:nvCxnSpPr>
        <p:spPr>
          <a:xfrm flipV="1">
            <a:off x="4084934" y="6355304"/>
            <a:ext cx="29140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8AE15A09-95DC-2A4D-9536-E0AB9B33A044}"/>
              </a:ext>
            </a:extLst>
          </p:cNvPr>
          <p:cNvCxnSpPr/>
          <p:nvPr/>
        </p:nvCxnSpPr>
        <p:spPr>
          <a:xfrm flipV="1">
            <a:off x="6144851" y="6355304"/>
            <a:ext cx="29140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extBox 3">
            <a:extLst>
              <a:ext uri="{FF2B5EF4-FFF2-40B4-BE49-F238E27FC236}">
                <a16:creationId xmlns:a16="http://schemas.microsoft.com/office/drawing/2014/main" id="{8401472E-3CB7-554D-B239-30273512B2D6}"/>
              </a:ext>
            </a:extLst>
          </p:cNvPr>
          <p:cNvSpPr txBox="1"/>
          <p:nvPr/>
        </p:nvSpPr>
        <p:spPr>
          <a:xfrm>
            <a:off x="609600" y="609600"/>
            <a:ext cx="8153400" cy="830997"/>
          </a:xfrm>
          <a:prstGeom prst="rect">
            <a:avLst/>
          </a:prstGeom>
          <a:noFill/>
        </p:spPr>
        <p:txBody>
          <a:bodyPr wrap="square" rtlCol="0">
            <a:spAutoFit/>
          </a:bodyPr>
          <a:lstStyle/>
          <a:p>
            <a:r>
              <a:rPr lang="fr-FR" sz="2400" b="1" dirty="0" err="1">
                <a:latin typeface="Palatino Linotype" panose="02040502050505030304" pitchFamily="18" charset="0"/>
              </a:rPr>
              <a:t>Results</a:t>
            </a:r>
            <a:r>
              <a:rPr lang="fr-FR" sz="2400" b="1" dirty="0">
                <a:latin typeface="Palatino Linotype" panose="02040502050505030304" pitchFamily="18" charset="0"/>
              </a:rPr>
              <a:t> and Discussion</a:t>
            </a:r>
          </a:p>
          <a:p>
            <a:endParaRPr lang="fr-FR" sz="2400" b="1" dirty="0" err="1">
              <a:latin typeface="Palatino Linotype" panose="02040502050505030304" pitchFamily="18" charset="0"/>
            </a:endParaRPr>
          </a:p>
        </p:txBody>
      </p:sp>
      <p:sp>
        <p:nvSpPr>
          <p:cNvPr id="10" name="Rectángulo 2">
            <a:extLst>
              <a:ext uri="{FF2B5EF4-FFF2-40B4-BE49-F238E27FC236}">
                <a16:creationId xmlns:a16="http://schemas.microsoft.com/office/drawing/2014/main" id="{BD94B5D8-1718-D241-999D-BB1A68519179}"/>
              </a:ext>
            </a:extLst>
          </p:cNvPr>
          <p:cNvSpPr/>
          <p:nvPr/>
        </p:nvSpPr>
        <p:spPr>
          <a:xfrm>
            <a:off x="280851" y="1311380"/>
            <a:ext cx="8582297" cy="646331"/>
          </a:xfrm>
          <a:prstGeom prst="rect">
            <a:avLst/>
          </a:prstGeom>
        </p:spPr>
        <p:txBody>
          <a:bodyPr wrap="square">
            <a:spAutoFit/>
          </a:bodyPr>
          <a:lstStyle/>
          <a:p>
            <a:pPr algn="ctr"/>
            <a:endParaRPr lang="en-US" b="1" dirty="0">
              <a:solidFill>
                <a:srgbClr val="FF0000"/>
              </a:solidFill>
              <a:latin typeface="Arial" panose="020B0604020202020204" pitchFamily="34" charset="0"/>
              <a:cs typeface="Arial" panose="020B0604020202020204" pitchFamily="34" charset="0"/>
            </a:endParaRPr>
          </a:p>
          <a:p>
            <a:pPr algn="ctr"/>
            <a:endParaRPr lang="en-US" b="1" dirty="0">
              <a:solidFill>
                <a:srgbClr val="FF0000"/>
              </a:solidFill>
              <a:latin typeface="Arial" panose="020B0604020202020204" pitchFamily="34" charset="0"/>
              <a:cs typeface="Arial" panose="020B0604020202020204" pitchFamily="34" charset="0"/>
            </a:endParaRPr>
          </a:p>
        </p:txBody>
      </p:sp>
      <p:sp>
        <p:nvSpPr>
          <p:cNvPr id="12" name="Rectángulo 2">
            <a:extLst>
              <a:ext uri="{FF2B5EF4-FFF2-40B4-BE49-F238E27FC236}">
                <a16:creationId xmlns:a16="http://schemas.microsoft.com/office/drawing/2014/main" id="{3B7E9F86-FB9D-8D4E-9B8F-CE7A406E3BB4}"/>
              </a:ext>
            </a:extLst>
          </p:cNvPr>
          <p:cNvSpPr/>
          <p:nvPr/>
        </p:nvSpPr>
        <p:spPr>
          <a:xfrm>
            <a:off x="395151" y="1200015"/>
            <a:ext cx="8582297" cy="923330"/>
          </a:xfrm>
          <a:prstGeom prst="rect">
            <a:avLst/>
          </a:prstGeom>
        </p:spPr>
        <p:txBody>
          <a:bodyPr wrap="square">
            <a:spAutoFit/>
          </a:bodyPr>
          <a:lstStyle/>
          <a:p>
            <a:pPr algn="ctr"/>
            <a:r>
              <a:rPr lang="en-US" b="1" dirty="0">
                <a:solidFill>
                  <a:srgbClr val="FF0000"/>
                </a:solidFill>
                <a:latin typeface="Palatino Linotype" panose="02040502050505030304" pitchFamily="18" charset="0"/>
                <a:cs typeface="Arial" panose="020B0604020202020204" pitchFamily="34" charset="0"/>
              </a:rPr>
              <a:t>DUAL PROPELLED LANBIOTIC BASED JANUS MICROMOTORS FOR SELECTIVE BACTERIA INACTIVATION AND BIOFILM KILLING</a:t>
            </a:r>
          </a:p>
          <a:p>
            <a:pPr algn="ctr"/>
            <a:endParaRPr lang="en-US" b="1" dirty="0">
              <a:solidFill>
                <a:srgbClr val="FF0000"/>
              </a:solidFill>
              <a:latin typeface="Arial" panose="020B0604020202020204" pitchFamily="34" charset="0"/>
              <a:cs typeface="Arial" panose="020B0604020202020204" pitchFamily="34" charset="0"/>
            </a:endParaRPr>
          </a:p>
        </p:txBody>
      </p:sp>
      <p:pic>
        <p:nvPicPr>
          <p:cNvPr id="13" name="Imagen 12">
            <a:extLst>
              <a:ext uri="{FF2B5EF4-FFF2-40B4-BE49-F238E27FC236}">
                <a16:creationId xmlns:a16="http://schemas.microsoft.com/office/drawing/2014/main" id="{B09EDF2C-F118-BD4B-8C0F-151D152726DC}"/>
              </a:ext>
            </a:extLst>
          </p:cNvPr>
          <p:cNvPicPr>
            <a:picLocks noChangeAspect="1"/>
          </p:cNvPicPr>
          <p:nvPr/>
        </p:nvPicPr>
        <p:blipFill>
          <a:blip r:embed="rId3"/>
          <a:stretch>
            <a:fillRect/>
          </a:stretch>
        </p:blipFill>
        <p:spPr>
          <a:xfrm>
            <a:off x="1115039" y="1890481"/>
            <a:ext cx="6347895" cy="4786217"/>
          </a:xfrm>
          <a:prstGeom prst="rect">
            <a:avLst/>
          </a:prstGeom>
        </p:spPr>
      </p:pic>
      <p:sp>
        <p:nvSpPr>
          <p:cNvPr id="14" name="CuadroTexto 13">
            <a:extLst>
              <a:ext uri="{FF2B5EF4-FFF2-40B4-BE49-F238E27FC236}">
                <a16:creationId xmlns:a16="http://schemas.microsoft.com/office/drawing/2014/main" id="{8BC9E8C3-0845-1B41-B1C8-A3C42F577126}"/>
              </a:ext>
            </a:extLst>
          </p:cNvPr>
          <p:cNvSpPr txBox="1"/>
          <p:nvPr/>
        </p:nvSpPr>
        <p:spPr>
          <a:xfrm>
            <a:off x="1264320" y="1776688"/>
            <a:ext cx="3307679" cy="584775"/>
          </a:xfrm>
          <a:prstGeom prst="rect">
            <a:avLst/>
          </a:prstGeom>
          <a:noFill/>
        </p:spPr>
        <p:txBody>
          <a:bodyPr wrap="square" rtlCol="0">
            <a:spAutoFit/>
          </a:bodyPr>
          <a:lstStyle/>
          <a:p>
            <a:pPr algn="ctr">
              <a:buClr>
                <a:srgbClr val="1102D8"/>
              </a:buClr>
            </a:pPr>
            <a:r>
              <a:rPr lang="en-US" sz="1600" b="1" dirty="0">
                <a:solidFill>
                  <a:srgbClr val="3333FF"/>
                </a:solidFill>
                <a:latin typeface="Palatino Linotype" panose="02040502050505030304" pitchFamily="18" charset="0"/>
                <a:ea typeface="Verdana" panose="020B0604030504040204" pitchFamily="34" charset="0"/>
                <a:cs typeface="Arial" panose="020B0604020202020204" pitchFamily="34" charset="0"/>
              </a:rPr>
              <a:t>GO/</a:t>
            </a:r>
            <a:r>
              <a:rPr lang="en-US" sz="1600" b="1" dirty="0" err="1">
                <a:solidFill>
                  <a:srgbClr val="3333FF"/>
                </a:solidFill>
                <a:latin typeface="Palatino Linotype" panose="02040502050505030304" pitchFamily="18" charset="0"/>
                <a:ea typeface="Verdana" panose="020B0604030504040204" pitchFamily="34" charset="0"/>
                <a:cs typeface="Arial" panose="020B0604020202020204" pitchFamily="34" charset="0"/>
              </a:rPr>
              <a:t>PtNPs</a:t>
            </a:r>
            <a:r>
              <a:rPr lang="en-US" sz="1600" b="1" dirty="0">
                <a:solidFill>
                  <a:srgbClr val="3333FF"/>
                </a:solidFill>
                <a:latin typeface="Palatino Linotype" panose="02040502050505030304" pitchFamily="18" charset="0"/>
                <a:ea typeface="Verdana" panose="020B0604030504040204" pitchFamily="34" charset="0"/>
                <a:cs typeface="Arial" panose="020B0604020202020204" pitchFamily="34" charset="0"/>
              </a:rPr>
              <a:t>: </a:t>
            </a:r>
          </a:p>
          <a:p>
            <a:pPr algn="ctr">
              <a:buClr>
                <a:srgbClr val="1102D8"/>
              </a:buClr>
            </a:pPr>
            <a:r>
              <a:rPr lang="en-US" sz="1600" b="1" dirty="0">
                <a:solidFill>
                  <a:srgbClr val="3333FF"/>
                </a:solidFill>
                <a:latin typeface="Palatino Linotype" panose="02040502050505030304" pitchFamily="18" charset="0"/>
                <a:ea typeface="Verdana" panose="020B0604030504040204" pitchFamily="34" charset="0"/>
                <a:cs typeface="Arial" panose="020B0604020202020204" pitchFamily="34" charset="0"/>
              </a:rPr>
              <a:t>Catalytic mode</a:t>
            </a:r>
          </a:p>
        </p:txBody>
      </p:sp>
      <p:sp>
        <p:nvSpPr>
          <p:cNvPr id="15" name="CuadroTexto 14">
            <a:extLst>
              <a:ext uri="{FF2B5EF4-FFF2-40B4-BE49-F238E27FC236}">
                <a16:creationId xmlns:a16="http://schemas.microsoft.com/office/drawing/2014/main" id="{953DD5BA-6A5B-1F45-ACD5-1BE9F5C7EBE6}"/>
              </a:ext>
            </a:extLst>
          </p:cNvPr>
          <p:cNvSpPr txBox="1"/>
          <p:nvPr/>
        </p:nvSpPr>
        <p:spPr>
          <a:xfrm>
            <a:off x="2217597" y="4016353"/>
            <a:ext cx="1721357" cy="584775"/>
          </a:xfrm>
          <a:prstGeom prst="rect">
            <a:avLst/>
          </a:prstGeom>
          <a:noFill/>
        </p:spPr>
        <p:txBody>
          <a:bodyPr wrap="square" rtlCol="0">
            <a:spAutoFit/>
          </a:bodyPr>
          <a:lstStyle/>
          <a:p>
            <a:pPr algn="ctr">
              <a:spcBef>
                <a:spcPts val="600"/>
              </a:spcBef>
              <a:spcAft>
                <a:spcPts val="600"/>
              </a:spcAft>
              <a:buClr>
                <a:srgbClr val="1102D8"/>
              </a:buClr>
            </a:pPr>
            <a:r>
              <a:rPr lang="en-US" sz="1600" b="1" dirty="0">
                <a:solidFill>
                  <a:srgbClr val="3333FF"/>
                </a:solidFill>
                <a:latin typeface="Palatino Linotype" panose="02040502050505030304" pitchFamily="18" charset="0"/>
                <a:ea typeface="Verdana" panose="020B0604030504040204" pitchFamily="34" charset="0"/>
                <a:cs typeface="Arial" panose="020B0604020202020204" pitchFamily="34" charset="0"/>
              </a:rPr>
              <a:t>GO/Fe</a:t>
            </a:r>
            <a:r>
              <a:rPr lang="en-US" sz="1600" b="1" baseline="-25000" dirty="0">
                <a:solidFill>
                  <a:srgbClr val="3333FF"/>
                </a:solidFill>
                <a:latin typeface="Palatino Linotype" panose="02040502050505030304" pitchFamily="18" charset="0"/>
                <a:ea typeface="Verdana" panose="020B0604030504040204" pitchFamily="34" charset="0"/>
                <a:cs typeface="Arial" panose="020B0604020202020204" pitchFamily="34" charset="0"/>
              </a:rPr>
              <a:t>2</a:t>
            </a:r>
            <a:r>
              <a:rPr lang="en-US" sz="1600" b="1" dirty="0">
                <a:solidFill>
                  <a:srgbClr val="3333FF"/>
                </a:solidFill>
                <a:latin typeface="Palatino Linotype" panose="02040502050505030304" pitchFamily="18" charset="0"/>
                <a:ea typeface="Verdana" panose="020B0604030504040204" pitchFamily="34" charset="0"/>
                <a:cs typeface="Arial" panose="020B0604020202020204" pitchFamily="34" charset="0"/>
              </a:rPr>
              <a:t>O</a:t>
            </a:r>
            <a:r>
              <a:rPr lang="en-US" sz="1600" b="1" baseline="-25000" dirty="0">
                <a:solidFill>
                  <a:srgbClr val="3333FF"/>
                </a:solidFill>
                <a:latin typeface="Palatino Linotype" panose="02040502050505030304" pitchFamily="18" charset="0"/>
                <a:ea typeface="Verdana" panose="020B0604030504040204" pitchFamily="34" charset="0"/>
                <a:cs typeface="Arial" panose="020B0604020202020204" pitchFamily="34" charset="0"/>
              </a:rPr>
              <a:t>3</a:t>
            </a:r>
            <a:r>
              <a:rPr lang="en-US" sz="1600" b="1" dirty="0">
                <a:solidFill>
                  <a:srgbClr val="3333FF"/>
                </a:solidFill>
                <a:latin typeface="Palatino Linotype" panose="02040502050505030304" pitchFamily="18" charset="0"/>
                <a:ea typeface="Verdana" panose="020B0604030504040204" pitchFamily="34" charset="0"/>
                <a:cs typeface="Arial" panose="020B0604020202020204" pitchFamily="34" charset="0"/>
              </a:rPr>
              <a:t> : Magnetic mode</a:t>
            </a:r>
          </a:p>
        </p:txBody>
      </p:sp>
      <p:sp>
        <p:nvSpPr>
          <p:cNvPr id="16" name="TextBox 3">
            <a:extLst>
              <a:ext uri="{FF2B5EF4-FFF2-40B4-BE49-F238E27FC236}">
                <a16:creationId xmlns:a16="http://schemas.microsoft.com/office/drawing/2014/main" id="{71AF7815-8E7B-B44F-A50A-744183240492}"/>
              </a:ext>
            </a:extLst>
          </p:cNvPr>
          <p:cNvSpPr txBox="1"/>
          <p:nvPr/>
        </p:nvSpPr>
        <p:spPr>
          <a:xfrm>
            <a:off x="7612215" y="2236324"/>
            <a:ext cx="966931" cy="646331"/>
          </a:xfrm>
          <a:prstGeom prst="rect">
            <a:avLst/>
          </a:prstGeom>
          <a:noFill/>
        </p:spPr>
        <p:txBody>
          <a:bodyPr wrap="none" rtlCol="0">
            <a:spAutoFit/>
          </a:bodyPr>
          <a:lstStyle/>
          <a:p>
            <a:pPr algn="ctr"/>
            <a:r>
              <a:rPr lang="en-US" altLang="zh-CN" b="1" dirty="0">
                <a:solidFill>
                  <a:srgbClr val="FF0000"/>
                </a:solidFill>
                <a:latin typeface="Palatino Linotype" panose="02040502050505030304" pitchFamily="18" charset="0"/>
                <a:cs typeface="Arial" panose="020B0604020202020204" pitchFamily="34" charset="0"/>
              </a:rPr>
              <a:t>Bubble</a:t>
            </a:r>
          </a:p>
          <a:p>
            <a:pPr algn="ctr"/>
            <a:r>
              <a:rPr lang="en-US" altLang="zh-CN" b="1" dirty="0">
                <a:solidFill>
                  <a:srgbClr val="FF0000"/>
                </a:solidFill>
                <a:latin typeface="Palatino Linotype" panose="02040502050505030304" pitchFamily="18" charset="0"/>
                <a:cs typeface="Arial" panose="020B0604020202020204" pitchFamily="34" charset="0"/>
              </a:rPr>
              <a:t>mode</a:t>
            </a:r>
            <a:endParaRPr lang="zh-CN" altLang="en-US" b="1" dirty="0">
              <a:solidFill>
                <a:srgbClr val="FF0000"/>
              </a:solidFill>
              <a:latin typeface="Palatino Linotype" panose="02040502050505030304" pitchFamily="18" charset="0"/>
              <a:cs typeface="Arial" panose="020B0604020202020204" pitchFamily="34" charset="0"/>
            </a:endParaRPr>
          </a:p>
        </p:txBody>
      </p:sp>
      <p:sp>
        <p:nvSpPr>
          <p:cNvPr id="17" name="TextBox 9">
            <a:extLst>
              <a:ext uri="{FF2B5EF4-FFF2-40B4-BE49-F238E27FC236}">
                <a16:creationId xmlns:a16="http://schemas.microsoft.com/office/drawing/2014/main" id="{FF2C7235-BAC6-E644-B9F6-7ACB76702774}"/>
              </a:ext>
            </a:extLst>
          </p:cNvPr>
          <p:cNvSpPr txBox="1"/>
          <p:nvPr/>
        </p:nvSpPr>
        <p:spPr>
          <a:xfrm>
            <a:off x="7503210" y="3290424"/>
            <a:ext cx="1184940" cy="646331"/>
          </a:xfrm>
          <a:prstGeom prst="rect">
            <a:avLst/>
          </a:prstGeom>
          <a:noFill/>
        </p:spPr>
        <p:txBody>
          <a:bodyPr wrap="none" rtlCol="0">
            <a:spAutoFit/>
          </a:bodyPr>
          <a:lstStyle/>
          <a:p>
            <a:pPr algn="ctr"/>
            <a:r>
              <a:rPr lang="en-US" altLang="zh-CN" b="1" dirty="0">
                <a:solidFill>
                  <a:srgbClr val="FF0000"/>
                </a:solidFill>
                <a:latin typeface="Palatino Linotype" panose="02040502050505030304" pitchFamily="18" charset="0"/>
                <a:cs typeface="Arial" panose="020B0604020202020204" pitchFamily="34" charset="0"/>
              </a:rPr>
              <a:t>Magnetic</a:t>
            </a:r>
          </a:p>
          <a:p>
            <a:pPr algn="ctr"/>
            <a:r>
              <a:rPr lang="en-US" altLang="zh-CN" b="1" dirty="0">
                <a:solidFill>
                  <a:srgbClr val="FF0000"/>
                </a:solidFill>
                <a:latin typeface="Palatino Linotype" panose="02040502050505030304" pitchFamily="18" charset="0"/>
                <a:cs typeface="Arial" panose="020B0604020202020204" pitchFamily="34" charset="0"/>
              </a:rPr>
              <a:t>mode</a:t>
            </a:r>
            <a:endParaRPr lang="zh-CN" altLang="en-US" b="1" dirty="0">
              <a:solidFill>
                <a:srgbClr val="FF0000"/>
              </a:solidFill>
              <a:latin typeface="Palatino Linotype" panose="02040502050505030304" pitchFamily="18" charset="0"/>
              <a:cs typeface="Arial" panose="020B0604020202020204" pitchFamily="34" charset="0"/>
            </a:endParaRPr>
          </a:p>
        </p:txBody>
      </p:sp>
    </p:spTree>
    <p:extLst>
      <p:ext uri="{BB962C8B-B14F-4D97-AF65-F5344CB8AC3E}">
        <p14:creationId xmlns:p14="http://schemas.microsoft.com/office/powerpoint/2010/main" val="726881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3">
            <a:extLst>
              <a:ext uri="{FF2B5EF4-FFF2-40B4-BE49-F238E27FC236}">
                <a16:creationId xmlns:a16="http://schemas.microsoft.com/office/drawing/2014/main" id="{8401472E-3CB7-554D-B239-30273512B2D6}"/>
              </a:ext>
            </a:extLst>
          </p:cNvPr>
          <p:cNvSpPr txBox="1"/>
          <p:nvPr/>
        </p:nvSpPr>
        <p:spPr>
          <a:xfrm>
            <a:off x="609600" y="609600"/>
            <a:ext cx="8153400" cy="830997"/>
          </a:xfrm>
          <a:prstGeom prst="rect">
            <a:avLst/>
          </a:prstGeom>
          <a:noFill/>
        </p:spPr>
        <p:txBody>
          <a:bodyPr wrap="square" rtlCol="0">
            <a:spAutoFit/>
          </a:bodyPr>
          <a:lstStyle/>
          <a:p>
            <a:r>
              <a:rPr lang="fr-FR" sz="2400" b="1" dirty="0" err="1">
                <a:latin typeface="Palatino Linotype" panose="02040502050505030304" pitchFamily="18" charset="0"/>
              </a:rPr>
              <a:t>Results</a:t>
            </a:r>
            <a:r>
              <a:rPr lang="fr-FR" sz="2400" b="1" dirty="0">
                <a:latin typeface="Palatino Linotype" panose="02040502050505030304" pitchFamily="18" charset="0"/>
              </a:rPr>
              <a:t> and Discussion</a:t>
            </a:r>
          </a:p>
          <a:p>
            <a:endParaRPr lang="fr-FR" sz="2400" b="1" dirty="0" err="1">
              <a:latin typeface="Palatino Linotype" panose="02040502050505030304" pitchFamily="18" charset="0"/>
            </a:endParaRPr>
          </a:p>
        </p:txBody>
      </p:sp>
      <p:sp>
        <p:nvSpPr>
          <p:cNvPr id="10" name="Rectángulo 2">
            <a:extLst>
              <a:ext uri="{FF2B5EF4-FFF2-40B4-BE49-F238E27FC236}">
                <a16:creationId xmlns:a16="http://schemas.microsoft.com/office/drawing/2014/main" id="{BD94B5D8-1718-D241-999D-BB1A68519179}"/>
              </a:ext>
            </a:extLst>
          </p:cNvPr>
          <p:cNvSpPr/>
          <p:nvPr/>
        </p:nvSpPr>
        <p:spPr>
          <a:xfrm>
            <a:off x="280851" y="1311380"/>
            <a:ext cx="8582297" cy="646331"/>
          </a:xfrm>
          <a:prstGeom prst="rect">
            <a:avLst/>
          </a:prstGeom>
        </p:spPr>
        <p:txBody>
          <a:bodyPr wrap="square">
            <a:spAutoFit/>
          </a:bodyPr>
          <a:lstStyle/>
          <a:p>
            <a:pPr algn="ctr"/>
            <a:endParaRPr lang="en-US" b="1" dirty="0">
              <a:solidFill>
                <a:srgbClr val="FF0000"/>
              </a:solidFill>
              <a:latin typeface="Arial" panose="020B0604020202020204" pitchFamily="34" charset="0"/>
              <a:cs typeface="Arial" panose="020B0604020202020204" pitchFamily="34" charset="0"/>
            </a:endParaRPr>
          </a:p>
          <a:p>
            <a:pPr algn="ctr"/>
            <a:endParaRPr lang="en-US" b="1" dirty="0">
              <a:solidFill>
                <a:srgbClr val="FF0000"/>
              </a:solidFill>
              <a:latin typeface="Arial" panose="020B0604020202020204" pitchFamily="34" charset="0"/>
              <a:cs typeface="Arial" panose="020B0604020202020204" pitchFamily="34" charset="0"/>
            </a:endParaRPr>
          </a:p>
        </p:txBody>
      </p:sp>
      <p:sp>
        <p:nvSpPr>
          <p:cNvPr id="12" name="Rectángulo 2">
            <a:extLst>
              <a:ext uri="{FF2B5EF4-FFF2-40B4-BE49-F238E27FC236}">
                <a16:creationId xmlns:a16="http://schemas.microsoft.com/office/drawing/2014/main" id="{3B7E9F86-FB9D-8D4E-9B8F-CE7A406E3BB4}"/>
              </a:ext>
            </a:extLst>
          </p:cNvPr>
          <p:cNvSpPr/>
          <p:nvPr/>
        </p:nvSpPr>
        <p:spPr>
          <a:xfrm>
            <a:off x="395151" y="1305525"/>
            <a:ext cx="8582297" cy="646331"/>
          </a:xfrm>
          <a:prstGeom prst="rect">
            <a:avLst/>
          </a:prstGeom>
        </p:spPr>
        <p:txBody>
          <a:bodyPr wrap="square">
            <a:spAutoFit/>
          </a:bodyPr>
          <a:lstStyle/>
          <a:p>
            <a:pPr algn="ctr"/>
            <a:r>
              <a:rPr lang="en-US" b="1" dirty="0">
                <a:solidFill>
                  <a:srgbClr val="FF0000"/>
                </a:solidFill>
                <a:latin typeface="Palatino Linotype" panose="02040502050505030304" pitchFamily="18" charset="0"/>
                <a:cs typeface="Arial" panose="020B0604020202020204" pitchFamily="34" charset="0"/>
              </a:rPr>
              <a:t>MICROMOTOR SYNTHESIS: SELF-ASSEMBLY</a:t>
            </a:r>
          </a:p>
          <a:p>
            <a:pPr algn="ctr"/>
            <a:endParaRPr lang="en-US" b="1" dirty="0">
              <a:solidFill>
                <a:srgbClr val="FF0000"/>
              </a:solidFill>
              <a:latin typeface="Palatino Linotype" panose="02040502050505030304" pitchFamily="18" charset="0"/>
              <a:cs typeface="Arial" panose="020B0604020202020204" pitchFamily="34" charset="0"/>
            </a:endParaRPr>
          </a:p>
        </p:txBody>
      </p:sp>
      <p:pic>
        <p:nvPicPr>
          <p:cNvPr id="18" name="Imagen 17">
            <a:extLst>
              <a:ext uri="{FF2B5EF4-FFF2-40B4-BE49-F238E27FC236}">
                <a16:creationId xmlns:a16="http://schemas.microsoft.com/office/drawing/2014/main" id="{FC9F2C4D-02D6-D04A-B6D5-B1B03DE2E0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851" y="1864174"/>
            <a:ext cx="8353296" cy="2490131"/>
          </a:xfrm>
          <a:prstGeom prst="rect">
            <a:avLst/>
          </a:prstGeom>
        </p:spPr>
      </p:pic>
      <p:pic>
        <p:nvPicPr>
          <p:cNvPr id="19" name="Imagen 18">
            <a:extLst>
              <a:ext uri="{FF2B5EF4-FFF2-40B4-BE49-F238E27FC236}">
                <a16:creationId xmlns:a16="http://schemas.microsoft.com/office/drawing/2014/main" id="{1E10E7CC-3692-6F45-8B61-CF8E071767BA}"/>
              </a:ext>
            </a:extLst>
          </p:cNvPr>
          <p:cNvPicPr>
            <a:picLocks noChangeAspect="1"/>
          </p:cNvPicPr>
          <p:nvPr/>
        </p:nvPicPr>
        <p:blipFill rotWithShape="1">
          <a:blip r:embed="rId3"/>
          <a:srcRect l="4758" t="32478" b="35183"/>
          <a:stretch/>
        </p:blipFill>
        <p:spPr>
          <a:xfrm>
            <a:off x="1083688" y="4916871"/>
            <a:ext cx="6976621" cy="1681538"/>
          </a:xfrm>
          <a:prstGeom prst="rect">
            <a:avLst/>
          </a:prstGeom>
        </p:spPr>
      </p:pic>
      <p:sp>
        <p:nvSpPr>
          <p:cNvPr id="20" name="Rectángulo 2">
            <a:extLst>
              <a:ext uri="{FF2B5EF4-FFF2-40B4-BE49-F238E27FC236}">
                <a16:creationId xmlns:a16="http://schemas.microsoft.com/office/drawing/2014/main" id="{077C3985-824F-584C-B32B-BA32F89B8F7B}"/>
              </a:ext>
            </a:extLst>
          </p:cNvPr>
          <p:cNvSpPr/>
          <p:nvPr/>
        </p:nvSpPr>
        <p:spPr>
          <a:xfrm>
            <a:off x="381000" y="4521823"/>
            <a:ext cx="8582297" cy="646331"/>
          </a:xfrm>
          <a:prstGeom prst="rect">
            <a:avLst/>
          </a:prstGeom>
        </p:spPr>
        <p:txBody>
          <a:bodyPr wrap="square">
            <a:spAutoFit/>
          </a:bodyPr>
          <a:lstStyle/>
          <a:p>
            <a:pPr algn="ctr"/>
            <a:r>
              <a:rPr lang="en-US" b="1" dirty="0">
                <a:solidFill>
                  <a:srgbClr val="FF0000"/>
                </a:solidFill>
                <a:latin typeface="Palatino Linotype" panose="02040502050505030304" pitchFamily="18" charset="0"/>
                <a:cs typeface="Arial" panose="020B0604020202020204" pitchFamily="34" charset="0"/>
              </a:rPr>
              <a:t>MORPHOLOGY: SEM AND EDX</a:t>
            </a:r>
          </a:p>
          <a:p>
            <a:pPr algn="ctr"/>
            <a:endParaRPr lang="en-US" b="1" dirty="0">
              <a:solidFill>
                <a:srgbClr val="FF0000"/>
              </a:solidFill>
              <a:latin typeface="Palatino Linotype" panose="02040502050505030304" pitchFamily="18" charset="0"/>
              <a:cs typeface="Arial" panose="020B0604020202020204" pitchFamily="34" charset="0"/>
            </a:endParaRPr>
          </a:p>
        </p:txBody>
      </p:sp>
    </p:spTree>
    <p:extLst>
      <p:ext uri="{BB962C8B-B14F-4D97-AF65-F5344CB8AC3E}">
        <p14:creationId xmlns:p14="http://schemas.microsoft.com/office/powerpoint/2010/main" val="313089054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612</TotalTime>
  <Words>781</Words>
  <Application>Microsoft Macintosh PowerPoint</Application>
  <PresentationFormat>Presentación en pantalla (4:3)</PresentationFormat>
  <Paragraphs>118</Paragraphs>
  <Slides>18</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18</vt:i4>
      </vt:variant>
    </vt:vector>
  </HeadingPairs>
  <TitlesOfParts>
    <vt:vector size="24" baseType="lpstr">
      <vt:lpstr>Arial</vt:lpstr>
      <vt:lpstr>Calibri</vt:lpstr>
      <vt:lpstr>Calibri Light</vt:lpstr>
      <vt:lpstr>Palatino Linotype</vt:lpstr>
      <vt:lpstr>Wingdings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MDPI</dc:creator>
  <cp:lastModifiedBy>Jurado Sánchez Beatriz</cp:lastModifiedBy>
  <cp:revision>52</cp:revision>
  <dcterms:created xsi:type="dcterms:W3CDTF">2017-05-27T02:37:01Z</dcterms:created>
  <dcterms:modified xsi:type="dcterms:W3CDTF">2021-04-05T19:48:43Z</dcterms:modified>
</cp:coreProperties>
</file>