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5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4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72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9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7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05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7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37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2FA6556-9443-469C-8F24-60C0BD0B34D8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9D9479-8270-433B-9B65-83A74284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6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BDC37C-52D0-4E63-8EBD-54A724550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525" y="4511549"/>
            <a:ext cx="9144000" cy="1077218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W. Legnani, M. </a:t>
            </a:r>
            <a:r>
              <a:rPr lang="en-GB" sz="2400" b="1" dirty="0" err="1">
                <a:solidFill>
                  <a:schemeClr val="bg1"/>
                </a:solidFill>
              </a:rPr>
              <a:t>Baldiviezo</a:t>
            </a:r>
            <a:r>
              <a:rPr lang="en-GB" sz="2400" b="1" dirty="0">
                <a:solidFill>
                  <a:schemeClr val="bg1"/>
                </a:solidFill>
              </a:rPr>
              <a:t>, C. </a:t>
            </a:r>
            <a:r>
              <a:rPr lang="en-GB" sz="2400" b="1" dirty="0" err="1">
                <a:solidFill>
                  <a:schemeClr val="bg1"/>
                </a:solidFill>
              </a:rPr>
              <a:t>Bontempo</a:t>
            </a:r>
            <a:r>
              <a:rPr lang="en-GB" sz="2400" b="1" dirty="0">
                <a:solidFill>
                  <a:schemeClr val="bg1"/>
                </a:solidFill>
              </a:rPr>
              <a:t>, Y. Corsaro, F. Fernandez </a:t>
            </a:r>
            <a:r>
              <a:rPr lang="en-GB" sz="2400" b="1" dirty="0" err="1">
                <a:solidFill>
                  <a:schemeClr val="bg1"/>
                </a:solidFill>
              </a:rPr>
              <a:t>Biancardi</a:t>
            </a:r>
            <a:r>
              <a:rPr lang="en-GB" sz="2400" b="1" dirty="0">
                <a:solidFill>
                  <a:schemeClr val="bg1"/>
                </a:solidFill>
              </a:rPr>
              <a:t>, A. Paglia</a:t>
            </a:r>
            <a:r>
              <a:rPr lang="en-GB" sz="2400" b="1">
                <a:solidFill>
                  <a:schemeClr val="bg1"/>
                </a:solidFill>
              </a:rPr>
              <a:t>, R. </a:t>
            </a:r>
            <a:r>
              <a:rPr lang="en-GB" sz="2400" b="1" dirty="0">
                <a:solidFill>
                  <a:schemeClr val="bg1"/>
                </a:solidFill>
              </a:rPr>
              <a:t>Hernando, M. Rodriguez and J. </a:t>
            </a:r>
            <a:r>
              <a:rPr lang="en-GB" sz="2400" b="1" dirty="0" err="1">
                <a:solidFill>
                  <a:schemeClr val="bg1"/>
                </a:solidFill>
              </a:rPr>
              <a:t>Barberia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u="sng" dirty="0"/>
              <a:t>Corresponding author: walter@frba.utn.edu.ar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FFABE-260F-4D2E-BA6E-17BD8B5A7922}"/>
              </a:ext>
            </a:extLst>
          </p:cNvPr>
          <p:cNvSpPr txBox="1"/>
          <p:nvPr/>
        </p:nvSpPr>
        <p:spPr>
          <a:xfrm>
            <a:off x="499987" y="2351782"/>
            <a:ext cx="107515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Evaluation of the performance of permutation entropy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variants for classifying auditory evoked potentials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A18A0E-4654-4DC7-A672-4EDB801B2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78" y="1118340"/>
            <a:ext cx="5663218" cy="7785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77933F8-ABFD-4C1C-9B72-549351079F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91"/>
          <a:stretch/>
        </p:blipFill>
        <p:spPr>
          <a:xfrm>
            <a:off x="7947421" y="1118340"/>
            <a:ext cx="3573401" cy="85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72"/>
    </mc:Choice>
    <mc:Fallback xmlns="">
      <p:transition spd="slow" advTm="28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4F60-59CF-4E8F-8873-594B5BF1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06A1-2DB4-4ABC-A59B-0F2528CF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575" y="2203108"/>
            <a:ext cx="9872871" cy="1923508"/>
          </a:xfrm>
          <a:ln w="25400" cmpd="sng">
            <a:solidFill>
              <a:schemeClr val="accent1"/>
            </a:solidFill>
            <a:beve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2800" dirty="0"/>
          </a:p>
          <a:p>
            <a:pPr marL="45720" indent="0" algn="ctr">
              <a:buNone/>
            </a:pPr>
            <a:r>
              <a:rPr lang="en-US" sz="2800" dirty="0"/>
              <a:t>Find an objective classifier to detect auditory evoked potentials of patients with problems in the auditory pathway.</a:t>
            </a:r>
          </a:p>
          <a:p>
            <a:pPr marL="45720" indent="0" algn="ct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213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88"/>
    </mc:Choice>
    <mc:Fallback xmlns="">
      <p:transition spd="slow" advTm="1398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EFAC81-498A-473A-825D-44C1A2735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3743" y="1257929"/>
            <a:ext cx="3406523" cy="29402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200" b="1" cap="all" dirty="0"/>
              <a:t>What is an Evoked Potential Study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C86667-F4C2-411E-AE33-132018972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6430" y="4515280"/>
            <a:ext cx="3559516" cy="220829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It is composed of the electrical response of the auditory nerve to a stimulus.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It is a simple and accessible electrophysiological study that provides a lot of information  in the clinical practice. </a:t>
            </a: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7D7C2D-9917-4EF9-BC04-E531054264A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36" b="-3"/>
          <a:stretch/>
        </p:blipFill>
        <p:spPr bwMode="auto">
          <a:xfrm>
            <a:off x="1295808" y="948629"/>
            <a:ext cx="4870281" cy="3934832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9BBAEE-BD3A-4547-B213-D89DA9650539}"/>
              </a:ext>
            </a:extLst>
          </p:cNvPr>
          <p:cNvSpPr txBox="1"/>
          <p:nvPr/>
        </p:nvSpPr>
        <p:spPr>
          <a:xfrm>
            <a:off x="580489" y="5429892"/>
            <a:ext cx="6385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Electrodes placement and characteristic record obtained in a typical auditory evoked </a:t>
            </a:r>
            <a:r>
              <a:rPr lang="en-US" sz="1400" dirty="0" err="1"/>
              <a:t>potencial</a:t>
            </a:r>
            <a:r>
              <a:rPr lang="en-US" sz="1400" dirty="0"/>
              <a:t> of short latency, and scheme of the stimulus.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63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11"/>
    </mc:Choice>
    <mc:Fallback xmlns="">
      <p:transition spd="slow" advTm="290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0D0D1-A05B-499E-9E45-BC61B87B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and Permutation Entropies Applied</a:t>
            </a:r>
            <a:endParaRPr lang="en-GB">
              <a:solidFill>
                <a:srgbClr val="FFFFFF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8A39465-B3B8-4493-8237-D20A05D19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56" y="2852530"/>
            <a:ext cx="10630511" cy="3243469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The database was composed by signals of minors (24 samples) (from few months to four years) and adults (28 samples), of auditory short latency evoked potentials. 50 % of the records corresponds to normal hearing and the other 50 % were patients with diverse pathologies. </a:t>
            </a:r>
          </a:p>
          <a:p>
            <a:pPr marL="342900" indent="-342900"/>
            <a:r>
              <a:rPr lang="en-US" sz="2000" dirty="0">
                <a:solidFill>
                  <a:schemeClr val="tx1"/>
                </a:solidFill>
              </a:rPr>
              <a:t>The entropies computed were: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Permutation Entropy – Version </a:t>
            </a:r>
            <a:r>
              <a:rPr lang="en-US" sz="1800" dirty="0" err="1">
                <a:solidFill>
                  <a:schemeClr val="tx1"/>
                </a:solidFill>
              </a:rPr>
              <a:t>Bandt</a:t>
            </a:r>
            <a:r>
              <a:rPr lang="en-US" sz="1800" dirty="0">
                <a:solidFill>
                  <a:schemeClr val="tx1"/>
                </a:solidFill>
              </a:rPr>
              <a:t> &amp; </a:t>
            </a:r>
            <a:r>
              <a:rPr lang="en-US" sz="1800" dirty="0" err="1">
                <a:solidFill>
                  <a:schemeClr val="tx1"/>
                </a:solidFill>
              </a:rPr>
              <a:t>Pompe</a:t>
            </a:r>
            <a:r>
              <a:rPr lang="en-US" sz="1800" dirty="0">
                <a:solidFill>
                  <a:schemeClr val="tx1"/>
                </a:solidFill>
              </a:rPr>
              <a:t> (PE) [1]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Weighted Permutation Entropy (WPE)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Modified Permutation Entropy  (MPE) [3]</a:t>
            </a:r>
          </a:p>
          <a:p>
            <a:r>
              <a:rPr lang="en-US" sz="2000" dirty="0">
                <a:solidFill>
                  <a:schemeClr val="tx1"/>
                </a:solidFill>
              </a:rPr>
              <a:t>As a kind of preliminary analysis, we have applied a hypothesis test to study the difference between means in both groups of signals, resulting different at a significance level of 0.01.</a:t>
            </a:r>
          </a:p>
          <a:p>
            <a:pPr marL="4572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0B0E26-86F0-4A0C-AE10-304386FF7623}"/>
              </a:ext>
            </a:extLst>
          </p:cNvPr>
          <p:cNvSpPr txBox="1"/>
          <p:nvPr/>
        </p:nvSpPr>
        <p:spPr>
          <a:xfrm>
            <a:off x="190703" y="5971584"/>
            <a:ext cx="11896979" cy="671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SzPts val="1000"/>
              <a:buFont typeface="+mj-lt"/>
              <a:buAutoNum type="arabicPeriod"/>
              <a:tabLst>
                <a:tab pos="228600" algn="l"/>
              </a:tabLst>
            </a:pPr>
            <a:r>
              <a:rPr lang="en-US" sz="1200" cap="small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Bandt</a:t>
            </a:r>
            <a:r>
              <a:rPr lang="en-US" sz="12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C., &amp; </a:t>
            </a:r>
            <a:r>
              <a:rPr lang="en-US" sz="1200" cap="small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Pompe</a:t>
            </a:r>
            <a:r>
              <a:rPr lang="en-US" sz="12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Permutation entropy: a natural complexity measure for time series.</a:t>
            </a:r>
            <a:r>
              <a:rPr lang="en-US" sz="12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review letters, 2002.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228600" algn="l"/>
              </a:tabLst>
            </a:pPr>
            <a:r>
              <a:rPr lang="en-US" sz="1200" cap="sm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Fadlallah</a:t>
            </a:r>
            <a:r>
              <a:rPr lang="en-US" sz="120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B., Chen, B., Keil, A., &amp; Príncipe, J,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Weighted-permutation entropy: A complexity measure for time series incorporating amplitude information.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Physical Review E, 2013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SzPts val="1000"/>
              <a:buFont typeface="+mj-lt"/>
              <a:buAutoNum type="arabicPeriod"/>
              <a:tabLst>
                <a:tab pos="228600" algn="l"/>
              </a:tabLst>
            </a:pPr>
            <a:r>
              <a:rPr lang="en-US" sz="12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Cuesta-Frau, D,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Information Provided by Forbidden Ordinal Patterns in Permutation Entropy to Reinforce Time Series Discrimination Capabilities</a:t>
            </a:r>
            <a:r>
              <a:rPr lang="en-US" sz="12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 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Entropy, 2020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216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77"/>
    </mc:Choice>
    <mc:Fallback xmlns="">
      <p:transition spd="slow" advTm="708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CAB31-297D-4156-9D88-8C78E7230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74" y="1117313"/>
            <a:ext cx="3912583" cy="1356360"/>
          </a:xfrm>
          <a:noFill/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/>
              <a:t>Results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5D117-90FC-46AB-8DC0-9F715ED6B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893" y="2853205"/>
            <a:ext cx="6045576" cy="288748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EFBF-4691-46EF-A959-05BCC4F92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393" y="534640"/>
            <a:ext cx="4356243" cy="5100735"/>
          </a:xfrm>
          <a:noFill/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en-US" sz="2000" dirty="0"/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We have applied the PE, WPE and MPE to analyze the ability of the information quantifiers to differentiate groups of normal hearing- and hearing-impaired records.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We have selected the best classifier upon the compute of the sensibility, precision and specificity and area under the </a:t>
            </a:r>
            <a:r>
              <a:rPr lang="en-GB" sz="2000" dirty="0">
                <a:solidFill>
                  <a:schemeClr val="tx1"/>
                </a:solidFill>
              </a:rPr>
              <a:t>receiver operating characteristic curve (</a:t>
            </a:r>
            <a:r>
              <a:rPr lang="en-US" sz="2000" dirty="0">
                <a:solidFill>
                  <a:schemeClr val="tx1"/>
                </a:solidFill>
              </a:rPr>
              <a:t>ROC) .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The embedding dimension  and offset applied were 4 and  1 respectively.</a:t>
            </a:r>
          </a:p>
          <a:p>
            <a:pPr algn="just"/>
            <a:endParaRPr lang="en-US" sz="2000" dirty="0"/>
          </a:p>
          <a:p>
            <a:pPr algn="just"/>
            <a:endParaRPr lang="en-GB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318215-093F-4A24-8F50-B38E8C603F61}"/>
              </a:ext>
            </a:extLst>
          </p:cNvPr>
          <p:cNvSpPr/>
          <p:nvPr/>
        </p:nvSpPr>
        <p:spPr>
          <a:xfrm>
            <a:off x="4340830" y="2897312"/>
            <a:ext cx="1225729" cy="1415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14DD5B-A97B-489A-84C7-4473937F21F3}"/>
              </a:ext>
            </a:extLst>
          </p:cNvPr>
          <p:cNvSpPr/>
          <p:nvPr/>
        </p:nvSpPr>
        <p:spPr>
          <a:xfrm>
            <a:off x="5566559" y="4313100"/>
            <a:ext cx="1438910" cy="1360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78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36"/>
    </mc:Choice>
    <mc:Fallback xmlns="">
      <p:transition spd="slow" advTm="704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53C93-37A8-47FD-975F-C48A7C72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pPr algn="ctr"/>
            <a:r>
              <a:rPr lang="en-US" sz="4700" dirty="0">
                <a:solidFill>
                  <a:srgbClr val="FFFFFF"/>
                </a:solidFill>
              </a:rPr>
              <a:t>Conclusions</a:t>
            </a:r>
            <a:endParaRPr lang="en-GB" sz="47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744839C-582F-4B6E-982F-82A8B03B68B6}"/>
              </a:ext>
            </a:extLst>
          </p:cNvPr>
          <p:cNvGrpSpPr/>
          <p:nvPr/>
        </p:nvGrpSpPr>
        <p:grpSpPr>
          <a:xfrm>
            <a:off x="862013" y="714054"/>
            <a:ext cx="6054725" cy="5517222"/>
            <a:chOff x="862013" y="1138621"/>
            <a:chExt cx="6054725" cy="48742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73F7575-4222-4C30-A8CE-DE5D7303E79B}"/>
                </a:ext>
              </a:extLst>
            </p:cNvPr>
            <p:cNvSpPr/>
            <p:nvPr/>
          </p:nvSpPr>
          <p:spPr>
            <a:xfrm>
              <a:off x="862013" y="1138621"/>
              <a:ext cx="6054725" cy="1498770"/>
            </a:xfrm>
            <a:custGeom>
              <a:avLst/>
              <a:gdLst>
                <a:gd name="connsiteX0" fmla="*/ 0 w 6054725"/>
                <a:gd name="connsiteY0" fmla="*/ 249800 h 1498770"/>
                <a:gd name="connsiteX1" fmla="*/ 249800 w 6054725"/>
                <a:gd name="connsiteY1" fmla="*/ 0 h 1498770"/>
                <a:gd name="connsiteX2" fmla="*/ 5804925 w 6054725"/>
                <a:gd name="connsiteY2" fmla="*/ 0 h 1498770"/>
                <a:gd name="connsiteX3" fmla="*/ 6054725 w 6054725"/>
                <a:gd name="connsiteY3" fmla="*/ 249800 h 1498770"/>
                <a:gd name="connsiteX4" fmla="*/ 6054725 w 6054725"/>
                <a:gd name="connsiteY4" fmla="*/ 1248970 h 1498770"/>
                <a:gd name="connsiteX5" fmla="*/ 5804925 w 6054725"/>
                <a:gd name="connsiteY5" fmla="*/ 1498770 h 1498770"/>
                <a:gd name="connsiteX6" fmla="*/ 249800 w 6054725"/>
                <a:gd name="connsiteY6" fmla="*/ 1498770 h 1498770"/>
                <a:gd name="connsiteX7" fmla="*/ 0 w 6054725"/>
                <a:gd name="connsiteY7" fmla="*/ 1248970 h 1498770"/>
                <a:gd name="connsiteX8" fmla="*/ 0 w 6054725"/>
                <a:gd name="connsiteY8" fmla="*/ 249800 h 149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4725" h="1498770">
                  <a:moveTo>
                    <a:pt x="0" y="249800"/>
                  </a:moveTo>
                  <a:cubicBezTo>
                    <a:pt x="0" y="111839"/>
                    <a:pt x="111839" y="0"/>
                    <a:pt x="249800" y="0"/>
                  </a:cubicBezTo>
                  <a:lnTo>
                    <a:pt x="5804925" y="0"/>
                  </a:lnTo>
                  <a:cubicBezTo>
                    <a:pt x="5942886" y="0"/>
                    <a:pt x="6054725" y="111839"/>
                    <a:pt x="6054725" y="249800"/>
                  </a:cubicBezTo>
                  <a:lnTo>
                    <a:pt x="6054725" y="1248970"/>
                  </a:lnTo>
                  <a:cubicBezTo>
                    <a:pt x="6054725" y="1386931"/>
                    <a:pt x="5942886" y="1498770"/>
                    <a:pt x="5804925" y="1498770"/>
                  </a:cubicBezTo>
                  <a:lnTo>
                    <a:pt x="249800" y="1498770"/>
                  </a:lnTo>
                  <a:cubicBezTo>
                    <a:pt x="111839" y="1498770"/>
                    <a:pt x="0" y="1386931"/>
                    <a:pt x="0" y="1248970"/>
                  </a:cubicBezTo>
                  <a:lnTo>
                    <a:pt x="0" y="2498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174" tIns="153174" rIns="153174" bIns="153174" numCol="1" spcCol="1270" anchor="ctr" anchorCtr="0">
              <a:noAutofit/>
            </a:bodyPr>
            <a:lstStyle/>
            <a:p>
              <a:pPr marL="0" lvl="0" indent="0" algn="just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In the case of minors, the weighted permutation entropy (WPE) was the best classifier</a:t>
              </a:r>
              <a:r>
                <a:rPr lang="en-US" sz="2100" kern="1200" dirty="0"/>
                <a:t>, with the maximum sensitivity, precision, specificity and area under the curve with respect to the others.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5C25620-5230-4A24-BBE6-109103252659}"/>
                </a:ext>
              </a:extLst>
            </p:cNvPr>
            <p:cNvSpPr/>
            <p:nvPr/>
          </p:nvSpPr>
          <p:spPr>
            <a:xfrm>
              <a:off x="862013" y="2697871"/>
              <a:ext cx="6054725" cy="1498770"/>
            </a:xfrm>
            <a:custGeom>
              <a:avLst/>
              <a:gdLst>
                <a:gd name="connsiteX0" fmla="*/ 0 w 6054725"/>
                <a:gd name="connsiteY0" fmla="*/ 249800 h 1498770"/>
                <a:gd name="connsiteX1" fmla="*/ 249800 w 6054725"/>
                <a:gd name="connsiteY1" fmla="*/ 0 h 1498770"/>
                <a:gd name="connsiteX2" fmla="*/ 5804925 w 6054725"/>
                <a:gd name="connsiteY2" fmla="*/ 0 h 1498770"/>
                <a:gd name="connsiteX3" fmla="*/ 6054725 w 6054725"/>
                <a:gd name="connsiteY3" fmla="*/ 249800 h 1498770"/>
                <a:gd name="connsiteX4" fmla="*/ 6054725 w 6054725"/>
                <a:gd name="connsiteY4" fmla="*/ 1248970 h 1498770"/>
                <a:gd name="connsiteX5" fmla="*/ 5804925 w 6054725"/>
                <a:gd name="connsiteY5" fmla="*/ 1498770 h 1498770"/>
                <a:gd name="connsiteX6" fmla="*/ 249800 w 6054725"/>
                <a:gd name="connsiteY6" fmla="*/ 1498770 h 1498770"/>
                <a:gd name="connsiteX7" fmla="*/ 0 w 6054725"/>
                <a:gd name="connsiteY7" fmla="*/ 1248970 h 1498770"/>
                <a:gd name="connsiteX8" fmla="*/ 0 w 6054725"/>
                <a:gd name="connsiteY8" fmla="*/ 249800 h 149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4725" h="1498770">
                  <a:moveTo>
                    <a:pt x="0" y="249800"/>
                  </a:moveTo>
                  <a:cubicBezTo>
                    <a:pt x="0" y="111839"/>
                    <a:pt x="111839" y="0"/>
                    <a:pt x="249800" y="0"/>
                  </a:cubicBezTo>
                  <a:lnTo>
                    <a:pt x="5804925" y="0"/>
                  </a:lnTo>
                  <a:cubicBezTo>
                    <a:pt x="5942886" y="0"/>
                    <a:pt x="6054725" y="111839"/>
                    <a:pt x="6054725" y="249800"/>
                  </a:cubicBezTo>
                  <a:lnTo>
                    <a:pt x="6054725" y="1248970"/>
                  </a:lnTo>
                  <a:cubicBezTo>
                    <a:pt x="6054725" y="1386931"/>
                    <a:pt x="5942886" y="1498770"/>
                    <a:pt x="5804925" y="1498770"/>
                  </a:cubicBezTo>
                  <a:lnTo>
                    <a:pt x="249800" y="1498770"/>
                  </a:lnTo>
                  <a:cubicBezTo>
                    <a:pt x="111839" y="1498770"/>
                    <a:pt x="0" y="1386931"/>
                    <a:pt x="0" y="1248970"/>
                  </a:cubicBezTo>
                  <a:lnTo>
                    <a:pt x="0" y="2498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437504"/>
                <a:satOff val="-31742"/>
                <a:lumOff val="-2549"/>
                <a:alphaOff val="0"/>
              </a:schemeClr>
            </a:fillRef>
            <a:effectRef idx="0">
              <a:schemeClr val="accent5">
                <a:hueOff val="5437504"/>
                <a:satOff val="-31742"/>
                <a:lumOff val="-2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174" tIns="153174" rIns="153174" bIns="153174" numCol="1" spcCol="1270" anchor="ctr" anchorCtr="0">
              <a:noAutofit/>
            </a:bodyPr>
            <a:lstStyle/>
            <a:p>
              <a:pPr marL="0" lvl="0" indent="0" algn="just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For the case of adults, it was the modified permutation entropy (MPE).</a:t>
              </a:r>
              <a:endParaRPr lang="en-US" sz="21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E4A1BDE-ABB8-42CB-A4EE-519A02CB631D}"/>
                </a:ext>
              </a:extLst>
            </p:cNvPr>
            <p:cNvSpPr/>
            <p:nvPr/>
          </p:nvSpPr>
          <p:spPr>
            <a:xfrm>
              <a:off x="862013" y="4257120"/>
              <a:ext cx="6054725" cy="1755751"/>
            </a:xfrm>
            <a:custGeom>
              <a:avLst/>
              <a:gdLst>
                <a:gd name="connsiteX0" fmla="*/ 0 w 6054725"/>
                <a:gd name="connsiteY0" fmla="*/ 249800 h 1498770"/>
                <a:gd name="connsiteX1" fmla="*/ 249800 w 6054725"/>
                <a:gd name="connsiteY1" fmla="*/ 0 h 1498770"/>
                <a:gd name="connsiteX2" fmla="*/ 5804925 w 6054725"/>
                <a:gd name="connsiteY2" fmla="*/ 0 h 1498770"/>
                <a:gd name="connsiteX3" fmla="*/ 6054725 w 6054725"/>
                <a:gd name="connsiteY3" fmla="*/ 249800 h 1498770"/>
                <a:gd name="connsiteX4" fmla="*/ 6054725 w 6054725"/>
                <a:gd name="connsiteY4" fmla="*/ 1248970 h 1498770"/>
                <a:gd name="connsiteX5" fmla="*/ 5804925 w 6054725"/>
                <a:gd name="connsiteY5" fmla="*/ 1498770 h 1498770"/>
                <a:gd name="connsiteX6" fmla="*/ 249800 w 6054725"/>
                <a:gd name="connsiteY6" fmla="*/ 1498770 h 1498770"/>
                <a:gd name="connsiteX7" fmla="*/ 0 w 6054725"/>
                <a:gd name="connsiteY7" fmla="*/ 1248970 h 1498770"/>
                <a:gd name="connsiteX8" fmla="*/ 0 w 6054725"/>
                <a:gd name="connsiteY8" fmla="*/ 249800 h 149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4725" h="1498770">
                  <a:moveTo>
                    <a:pt x="0" y="249800"/>
                  </a:moveTo>
                  <a:cubicBezTo>
                    <a:pt x="0" y="111839"/>
                    <a:pt x="111839" y="0"/>
                    <a:pt x="249800" y="0"/>
                  </a:cubicBezTo>
                  <a:lnTo>
                    <a:pt x="5804925" y="0"/>
                  </a:lnTo>
                  <a:cubicBezTo>
                    <a:pt x="5942886" y="0"/>
                    <a:pt x="6054725" y="111839"/>
                    <a:pt x="6054725" y="249800"/>
                  </a:cubicBezTo>
                  <a:lnTo>
                    <a:pt x="6054725" y="1248970"/>
                  </a:lnTo>
                  <a:cubicBezTo>
                    <a:pt x="6054725" y="1386931"/>
                    <a:pt x="5942886" y="1498770"/>
                    <a:pt x="5804925" y="1498770"/>
                  </a:cubicBezTo>
                  <a:lnTo>
                    <a:pt x="249800" y="1498770"/>
                  </a:lnTo>
                  <a:cubicBezTo>
                    <a:pt x="111839" y="1498770"/>
                    <a:pt x="0" y="1386931"/>
                    <a:pt x="0" y="1248970"/>
                  </a:cubicBezTo>
                  <a:lnTo>
                    <a:pt x="0" y="2498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875008"/>
                <a:satOff val="-63485"/>
                <a:lumOff val="-5097"/>
                <a:alphaOff val="0"/>
              </a:schemeClr>
            </a:fillRef>
            <a:effectRef idx="0">
              <a:schemeClr val="accent5">
                <a:hueOff val="10875008"/>
                <a:satOff val="-63485"/>
                <a:lumOff val="-50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174" tIns="153174" rIns="153174" bIns="153174" numCol="1" spcCol="1270" anchor="ctr" anchorCtr="0">
              <a:noAutofit/>
            </a:bodyPr>
            <a:lstStyle/>
            <a:p>
              <a:pPr marL="0" lvl="0" indent="0" algn="just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The result of the calculated </a:t>
              </a:r>
              <a:r>
                <a:rPr lang="en-US" sz="2100" b="1" kern="1200" dirty="0"/>
                <a:t>entropies of pathological patients was greater than that of normal hearing patients</a:t>
              </a:r>
              <a:r>
                <a:rPr lang="en-US" sz="2100" kern="1200" dirty="0"/>
                <a:t>, showing that the response of the auditory nerve is, in some sense. more random.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9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26"/>
    </mc:Choice>
    <mc:Fallback xmlns="">
      <p:transition spd="slow" advTm="5112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7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0.2|13.4|2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9|1.2|9.2|28.1|1.6|8.4|10.4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330</TotalTime>
  <Words>515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Times New Roman</vt:lpstr>
      <vt:lpstr>Basis</vt:lpstr>
      <vt:lpstr>PowerPoint Presentation</vt:lpstr>
      <vt:lpstr>Motivation </vt:lpstr>
      <vt:lpstr>What is an Evoked Potential Study</vt:lpstr>
      <vt:lpstr>Data and Permutation Entropies Applied</vt:lpstr>
      <vt:lpstr>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Legnani, Walter Dr</dc:creator>
  <cp:lastModifiedBy>Legnani, Walter Dr</cp:lastModifiedBy>
  <cp:revision>23</cp:revision>
  <dcterms:created xsi:type="dcterms:W3CDTF">2021-04-14T11:53:10Z</dcterms:created>
  <dcterms:modified xsi:type="dcterms:W3CDTF">2021-04-17T18:14:22Z</dcterms:modified>
</cp:coreProperties>
</file>