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48" r:id="rId2"/>
    <p:sldId id="563" r:id="rId3"/>
    <p:sldId id="554" r:id="rId4"/>
    <p:sldId id="556" r:id="rId5"/>
    <p:sldId id="565" r:id="rId6"/>
    <p:sldId id="566" r:id="rId7"/>
    <p:sldId id="567" r:id="rId8"/>
    <p:sldId id="569" r:id="rId9"/>
    <p:sldId id="564" r:id="rId10"/>
    <p:sldId id="579" r:id="rId11"/>
    <p:sldId id="568" r:id="rId12"/>
    <p:sldId id="570" r:id="rId13"/>
    <p:sldId id="571" r:id="rId14"/>
    <p:sldId id="575" r:id="rId15"/>
    <p:sldId id="576" r:id="rId16"/>
    <p:sldId id="577" r:id="rId17"/>
    <p:sldId id="552" r:id="rId18"/>
    <p:sldId id="578" r:id="rId19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liam Sherwin" initials="WS" lastIdx="1" clrIdx="0">
    <p:extLst>
      <p:ext uri="{19B8F6BF-5375-455C-9EA6-DF929625EA0E}">
        <p15:presenceInfo xmlns:p15="http://schemas.microsoft.com/office/powerpoint/2012/main" userId="S::z9100006@ad.unsw.edu.au::4cda53d1-0ff7-4010-a89d-459e8fdb649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66FF"/>
    <a:srgbClr val="008000"/>
    <a:srgbClr val="0066FF"/>
    <a:srgbClr val="FF9900"/>
    <a:srgbClr val="4F81BD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4" autoAdjust="0"/>
    <p:restoredTop sz="93325" autoAdjust="0"/>
  </p:normalViewPr>
  <p:slideViewPr>
    <p:cSldViewPr>
      <p:cViewPr varScale="1">
        <p:scale>
          <a:sx n="91" d="100"/>
          <a:sy n="91" d="100"/>
        </p:scale>
        <p:origin x="131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7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3C03E-C0DC-4165-8C93-959F5F54CBAB}" type="datetimeFigureOut">
              <a:rPr lang="en-AU" smtClean="0"/>
              <a:t>20/04/2021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423"/>
            <a:ext cx="3077739" cy="4710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39" cy="4710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4A390-4B07-4C37-B3B5-D060AD87F9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2148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48C68-DF5D-4DB2-AB48-42B60A46BDCE}" type="datetimeFigureOut">
              <a:rPr lang="en-AU" smtClean="0"/>
              <a:t>20/04/2021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1"/>
            <a:ext cx="3077739" cy="4694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1"/>
            <a:ext cx="3077739" cy="4694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7EC1A-4C4E-4B9E-B3B4-D40F625802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136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Fady</a:t>
            </a:r>
            <a:r>
              <a:rPr lang="en-US" dirty="0"/>
              <a:t> B, </a:t>
            </a:r>
            <a:r>
              <a:rPr lang="en-US" dirty="0" err="1"/>
              <a:t>Conord</a:t>
            </a:r>
            <a:r>
              <a:rPr lang="en-US" dirty="0"/>
              <a:t> C.  2010. </a:t>
            </a:r>
            <a:r>
              <a:rPr lang="en-US" dirty="0" err="1"/>
              <a:t>Macroecological</a:t>
            </a:r>
            <a:r>
              <a:rPr lang="en-US" dirty="0"/>
              <a:t> patterns of species and genetic diversity in vascular plants of the Mediterranean basin.  Diversity </a:t>
            </a:r>
            <a:r>
              <a:rPr lang="en-US" dirty="0" err="1"/>
              <a:t>Distrib</a:t>
            </a:r>
            <a:r>
              <a:rPr lang="en-US" dirty="0"/>
              <a:t>. 16:53–64.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7EC1A-4C4E-4B9E-B3B4-D40F625802F9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9496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Fady</a:t>
            </a:r>
            <a:r>
              <a:rPr lang="en-US" dirty="0"/>
              <a:t> B, </a:t>
            </a:r>
            <a:r>
              <a:rPr lang="en-US" dirty="0" err="1"/>
              <a:t>Conord</a:t>
            </a:r>
            <a:r>
              <a:rPr lang="en-US" dirty="0"/>
              <a:t> C.  2010. </a:t>
            </a:r>
            <a:r>
              <a:rPr lang="en-US" dirty="0" err="1"/>
              <a:t>Macroecological</a:t>
            </a:r>
            <a:r>
              <a:rPr lang="en-US" dirty="0"/>
              <a:t> patterns of species and genetic diversity in vascular plants of the Mediterranean basin.  Diversity </a:t>
            </a:r>
            <a:r>
              <a:rPr lang="en-US" dirty="0" err="1"/>
              <a:t>Distrib</a:t>
            </a:r>
            <a:r>
              <a:rPr lang="en-US" dirty="0"/>
              <a:t>. 16:53–64.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7EC1A-4C4E-4B9E-B3B4-D40F625802F9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7791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Fady</a:t>
            </a:r>
            <a:r>
              <a:rPr lang="en-US" dirty="0"/>
              <a:t> B, </a:t>
            </a:r>
            <a:r>
              <a:rPr lang="en-US" dirty="0" err="1"/>
              <a:t>Conord</a:t>
            </a:r>
            <a:r>
              <a:rPr lang="en-US" dirty="0"/>
              <a:t> C.  2010. </a:t>
            </a:r>
            <a:r>
              <a:rPr lang="en-US" dirty="0" err="1"/>
              <a:t>Macroecological</a:t>
            </a:r>
            <a:r>
              <a:rPr lang="en-US" dirty="0"/>
              <a:t> patterns of species and genetic diversity in vascular plants of the Mediterranean basin.  Diversity </a:t>
            </a:r>
            <a:r>
              <a:rPr lang="en-US" dirty="0" err="1"/>
              <a:t>Distrib</a:t>
            </a:r>
            <a:r>
              <a:rPr lang="en-US" dirty="0"/>
              <a:t>. 16:53–64.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7EC1A-4C4E-4B9E-B3B4-D40F625802F9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1521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Fady</a:t>
            </a:r>
            <a:r>
              <a:rPr lang="en-US" dirty="0"/>
              <a:t> B, </a:t>
            </a:r>
            <a:r>
              <a:rPr lang="en-US" dirty="0" err="1"/>
              <a:t>Conord</a:t>
            </a:r>
            <a:r>
              <a:rPr lang="en-US" dirty="0"/>
              <a:t> C.  2010. </a:t>
            </a:r>
            <a:r>
              <a:rPr lang="en-US" dirty="0" err="1"/>
              <a:t>Macroecological</a:t>
            </a:r>
            <a:r>
              <a:rPr lang="en-US" dirty="0"/>
              <a:t> patterns of species and genetic diversity in vascular plants of the Mediterranean basin.  Diversity </a:t>
            </a:r>
            <a:r>
              <a:rPr lang="en-US" dirty="0" err="1"/>
              <a:t>Distrib</a:t>
            </a:r>
            <a:r>
              <a:rPr lang="en-US" dirty="0"/>
              <a:t>. 16:53–64.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7EC1A-4C4E-4B9E-B3B4-D40F625802F9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0410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Fady</a:t>
            </a:r>
            <a:r>
              <a:rPr lang="en-US" dirty="0"/>
              <a:t> B, </a:t>
            </a:r>
            <a:r>
              <a:rPr lang="en-US" dirty="0" err="1"/>
              <a:t>Conord</a:t>
            </a:r>
            <a:r>
              <a:rPr lang="en-US" dirty="0"/>
              <a:t> C.  2010. </a:t>
            </a:r>
            <a:r>
              <a:rPr lang="en-US" dirty="0" err="1"/>
              <a:t>Macroecological</a:t>
            </a:r>
            <a:r>
              <a:rPr lang="en-US" dirty="0"/>
              <a:t> patterns of species and genetic diversity in vascular plants of the Mediterranean basin.  Diversity </a:t>
            </a:r>
            <a:r>
              <a:rPr lang="en-US" dirty="0" err="1"/>
              <a:t>Distrib</a:t>
            </a:r>
            <a:r>
              <a:rPr lang="en-US" dirty="0"/>
              <a:t>. 16:53–64.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7EC1A-4C4E-4B9E-B3B4-D40F625802F9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35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Fady</a:t>
            </a:r>
            <a:r>
              <a:rPr lang="en-US" dirty="0"/>
              <a:t> B, </a:t>
            </a:r>
            <a:r>
              <a:rPr lang="en-US" dirty="0" err="1"/>
              <a:t>Conord</a:t>
            </a:r>
            <a:r>
              <a:rPr lang="en-US" dirty="0"/>
              <a:t> C.  2010. </a:t>
            </a:r>
            <a:r>
              <a:rPr lang="en-US" dirty="0" err="1"/>
              <a:t>Macroecological</a:t>
            </a:r>
            <a:r>
              <a:rPr lang="en-US" dirty="0"/>
              <a:t> patterns of species and genetic diversity in vascular plants of the Mediterranean basin.  Diversity </a:t>
            </a:r>
            <a:r>
              <a:rPr lang="en-US" dirty="0" err="1"/>
              <a:t>Distrib</a:t>
            </a:r>
            <a:r>
              <a:rPr lang="en-US" dirty="0"/>
              <a:t>. 16:53–64.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7EC1A-4C4E-4B9E-B3B4-D40F625802F9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1685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D55D-9FE0-4FAD-A1A1-770631F29A75}" type="datetimeFigureOut">
              <a:rPr lang="en-AU" smtClean="0"/>
              <a:t>20/04/2021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0562A-31B2-46F6-B364-45E614CC57F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5095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D55D-9FE0-4FAD-A1A1-770631F29A75}" type="datetimeFigureOut">
              <a:rPr lang="en-AU" smtClean="0"/>
              <a:t>20/04/2021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0562A-31B2-46F6-B364-45E614CC57F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013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D55D-9FE0-4FAD-A1A1-770631F29A75}" type="datetimeFigureOut">
              <a:rPr lang="en-AU" smtClean="0"/>
              <a:t>20/04/2021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0562A-31B2-46F6-B364-45E614CC57F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2594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D55D-9FE0-4FAD-A1A1-770631F29A75}" type="datetimeFigureOut">
              <a:rPr lang="en-AU" smtClean="0"/>
              <a:t>20/04/2021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0562A-31B2-46F6-B364-45E614CC57F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40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D55D-9FE0-4FAD-A1A1-770631F29A75}" type="datetimeFigureOut">
              <a:rPr lang="en-AU" smtClean="0"/>
              <a:t>20/04/2021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0562A-31B2-46F6-B364-45E614CC57F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35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D55D-9FE0-4FAD-A1A1-770631F29A75}" type="datetimeFigureOut">
              <a:rPr lang="en-AU" smtClean="0"/>
              <a:t>20/04/2021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0562A-31B2-46F6-B364-45E614CC57F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775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D55D-9FE0-4FAD-A1A1-770631F29A75}" type="datetimeFigureOut">
              <a:rPr lang="en-AU" smtClean="0"/>
              <a:t>20/04/2021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0562A-31B2-46F6-B364-45E614CC57F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150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D55D-9FE0-4FAD-A1A1-770631F29A75}" type="datetimeFigureOut">
              <a:rPr lang="en-AU" smtClean="0"/>
              <a:t>20/04/2021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0562A-31B2-46F6-B364-45E614CC57F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241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D55D-9FE0-4FAD-A1A1-770631F29A75}" type="datetimeFigureOut">
              <a:rPr lang="en-AU" smtClean="0"/>
              <a:t>20/04/2021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0562A-31B2-46F6-B364-45E614CC57F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0278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D55D-9FE0-4FAD-A1A1-770631F29A75}" type="datetimeFigureOut">
              <a:rPr lang="en-AU" smtClean="0"/>
              <a:t>20/04/2021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0562A-31B2-46F6-B364-45E614CC57F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8805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D55D-9FE0-4FAD-A1A1-770631F29A75}" type="datetimeFigureOut">
              <a:rPr lang="en-AU" smtClean="0"/>
              <a:t>20/04/2021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0562A-31B2-46F6-B364-45E614CC57F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428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CD55D-9FE0-4FAD-A1A1-770631F29A75}" type="datetimeFigureOut">
              <a:rPr lang="en-AU" smtClean="0"/>
              <a:t>20/04/2021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0562A-31B2-46F6-B364-45E614CC57F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008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.Sherwin@unsw.edu.a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1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dpi.com/journal/entropy/special_issues/entropy_biolog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22541/au.161839260.09775220/v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2863" y="1834342"/>
            <a:ext cx="7200900" cy="3505200"/>
          </a:xfrm>
          <a:solidFill>
            <a:srgbClr val="008000"/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en-AU" sz="24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AU" sz="2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AU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valuation of entropy/information </a:t>
            </a:r>
          </a:p>
          <a:p>
            <a:pPr marL="0" indent="0">
              <a:buNone/>
            </a:pPr>
            <a:r>
              <a:rPr lang="en-AU" sz="2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AU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approaches is sporadic:</a:t>
            </a:r>
          </a:p>
          <a:p>
            <a:pPr marL="0" indent="0">
              <a:buNone/>
            </a:pPr>
            <a:endParaRPr lang="en-AU" sz="24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AU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simulation </a:t>
            </a:r>
          </a:p>
          <a:p>
            <a:endParaRPr lang="en-AU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AU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empirical</a:t>
            </a:r>
            <a:br>
              <a:rPr lang="en-AU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AU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(Sherwin et al. 2017) </a:t>
            </a:r>
            <a:endParaRPr lang="en-AU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-3999" y="17197"/>
            <a:ext cx="9144000" cy="1506803"/>
          </a:xfrm>
          <a:prstGeom prst="rect">
            <a:avLst/>
          </a:prstGeom>
          <a:solidFill>
            <a:srgbClr val="00800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4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Entropic Biodiversity Methods Outcompete Alternatives ?</a:t>
            </a:r>
            <a:endParaRPr lang="en-AU" sz="4000" b="1" dirty="0">
              <a:solidFill>
                <a:srgbClr val="FFFF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495800" y="6079670"/>
            <a:ext cx="3363686" cy="6259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AU" sz="2400" dirty="0"/>
              <a:t>Bill Sherwin   </a:t>
            </a:r>
            <a:r>
              <a:rPr lang="nl-NL" sz="2400" dirty="0">
                <a:solidFill>
                  <a:srgbClr val="FF0000"/>
                </a:solidFill>
                <a:hlinkClick r:id="rId3"/>
              </a:rPr>
              <a:t>W.</a:t>
            </a:r>
            <a:r>
              <a:rPr lang="nl-NL" sz="2400" dirty="0">
                <a:hlinkClick r:id="rId3"/>
              </a:rPr>
              <a:t>Sherwin@unsw.edu.au</a:t>
            </a:r>
            <a:r>
              <a:rPr lang="nl-NL" sz="2400" dirty="0"/>
              <a:t>    </a:t>
            </a:r>
            <a:br>
              <a:rPr lang="nl-NL" sz="2400" dirty="0"/>
            </a:br>
            <a:endParaRPr lang="en-AU" sz="24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2" y="5638800"/>
            <a:ext cx="1447280" cy="119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0854" y="5333999"/>
            <a:ext cx="1123210" cy="1491343"/>
          </a:xfrm>
          <a:prstGeom prst="rect">
            <a:avLst/>
          </a:prstGeom>
        </p:spPr>
      </p:pic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D175F996-9E83-496C-8AFF-87B042ADA37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23" y="4304259"/>
            <a:ext cx="1007102" cy="1300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58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7551" y="2057400"/>
            <a:ext cx="7200900" cy="4191000"/>
          </a:xfrm>
          <a:solidFill>
            <a:srgbClr val="008000"/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en-AU" sz="24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AU" sz="24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AU" sz="24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Assess gene-frequency differentiation between groups, times or locations</a:t>
            </a:r>
          </a:p>
          <a:p>
            <a:pPr marL="0" indent="0">
              <a:buNone/>
            </a:pP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24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AU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AU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ncorporating functional differences between variants</a:t>
            </a:r>
            <a:r>
              <a:rPr lang="en-US" sz="24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-3999" y="17197"/>
            <a:ext cx="9144000" cy="1506803"/>
          </a:xfrm>
          <a:prstGeom prst="rect">
            <a:avLst/>
          </a:prstGeom>
          <a:solidFill>
            <a:srgbClr val="00800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4000" dirty="0">
                <a:solidFill>
                  <a:srgbClr val="FFFF00"/>
                </a:solidFill>
              </a:rPr>
              <a:t>EG:  Evaluation  of  2  Entropic  methods</a:t>
            </a:r>
            <a:endParaRPr lang="en-AU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464" y="152400"/>
            <a:ext cx="8270595" cy="800491"/>
          </a:xfrm>
          <a:noFill/>
        </p:spPr>
        <p:txBody>
          <a:bodyPr>
            <a:normAutofit/>
          </a:bodyPr>
          <a:lstStyle/>
          <a:p>
            <a:r>
              <a:rPr lang="en-AU" sz="3600" dirty="0">
                <a:solidFill>
                  <a:srgbClr val="008000"/>
                </a:solidFill>
              </a:rPr>
              <a:t>Functional Differentiation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DB9B66-EB59-4985-BFCD-1F68D92DBA86}"/>
              </a:ext>
            </a:extLst>
          </p:cNvPr>
          <p:cNvSpPr txBox="1"/>
          <p:nvPr/>
        </p:nvSpPr>
        <p:spPr>
          <a:xfrm>
            <a:off x="244128" y="1295400"/>
            <a:ext cx="8763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Differentiation depends not just upon</a:t>
            </a:r>
          </a:p>
          <a:p>
            <a:r>
              <a:rPr lang="en-US" sz="2800" dirty="0">
                <a:solidFill>
                  <a:srgbClr val="008000"/>
                </a:solidFill>
              </a:rPr>
              <a:t>differences of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Number of different types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Frequency of variant types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008000"/>
                </a:solidFill>
              </a:rPr>
              <a:t>BUT Also upon how variants differ from one another, </a:t>
            </a:r>
            <a:r>
              <a:rPr lang="en-US" sz="2800" dirty="0" err="1">
                <a:solidFill>
                  <a:srgbClr val="008000"/>
                </a:solidFill>
              </a:rPr>
              <a:t>eg</a:t>
            </a:r>
            <a:r>
              <a:rPr lang="en-US" sz="2800" dirty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Colour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Physiology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DNA Sequence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Etc</a:t>
            </a:r>
            <a:r>
              <a:rPr lang="en-US" sz="2800" dirty="0"/>
              <a:t> ………..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6B8B36-2FAB-4FEA-8946-762D116368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838200"/>
            <a:ext cx="905001" cy="23625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6362C95-4965-4D3A-9F31-3EBFA16FAF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1861" y="609600"/>
            <a:ext cx="971686" cy="270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89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330" y="152400"/>
            <a:ext cx="8270595" cy="800491"/>
          </a:xfrm>
          <a:noFill/>
        </p:spPr>
        <p:txBody>
          <a:bodyPr>
            <a:normAutofit/>
          </a:bodyPr>
          <a:lstStyle/>
          <a:p>
            <a:r>
              <a:rPr lang="en-AU" sz="3600" dirty="0">
                <a:solidFill>
                  <a:srgbClr val="008000"/>
                </a:solidFill>
              </a:rPr>
              <a:t>Functional Differentiation – </a:t>
            </a:r>
            <a:r>
              <a:rPr lang="en-AU" sz="3600" b="1" u="sng" dirty="0">
                <a:solidFill>
                  <a:srgbClr val="008000"/>
                </a:solidFill>
              </a:rPr>
              <a:t>Past Problems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DB9B66-EB59-4985-BFCD-1F68D92DBA86}"/>
              </a:ext>
            </a:extLst>
          </p:cNvPr>
          <p:cNvSpPr txBox="1"/>
          <p:nvPr/>
        </p:nvSpPr>
        <p:spPr>
          <a:xfrm>
            <a:off x="190500" y="2286000"/>
            <a:ext cx="8763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Insensitive to function  !!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A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egative diversity  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Between-location differentiation d</a:t>
            </a:r>
            <a:r>
              <a:rPr lang="en-AU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ependent </a:t>
            </a:r>
            <a:r>
              <a:rPr lang="en-A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variability within-locality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Etc …..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97429D-4AA4-4DA0-8B84-BCC2B1F8D5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6203" y="1447800"/>
            <a:ext cx="905001" cy="23625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B227CCC-3281-47A2-BAC9-1428286E47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5864" y="1219200"/>
            <a:ext cx="971686" cy="270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99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330" y="152400"/>
            <a:ext cx="8270595" cy="800491"/>
          </a:xfrm>
          <a:noFill/>
        </p:spPr>
        <p:txBody>
          <a:bodyPr>
            <a:normAutofit/>
          </a:bodyPr>
          <a:lstStyle/>
          <a:p>
            <a:r>
              <a:rPr lang="en-AU" sz="3600" dirty="0">
                <a:solidFill>
                  <a:srgbClr val="008000"/>
                </a:solidFill>
              </a:rPr>
              <a:t>Functional Diversity -  A Novel Approach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DB9B66-EB59-4985-BFCD-1F68D92DBA86}"/>
              </a:ext>
            </a:extLst>
          </p:cNvPr>
          <p:cNvSpPr txBox="1"/>
          <p:nvPr/>
        </p:nvSpPr>
        <p:spPr>
          <a:xfrm>
            <a:off x="190500" y="1524000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AU" sz="2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voids counterintuitive problems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ased on 3 Hill entropies (proportion only)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S=4</a:t>
            </a:r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number of types; </a:t>
            </a:r>
            <a:r>
              <a:rPr lang="en-AU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AU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=proportions</a:t>
            </a:r>
            <a:r>
              <a:rPr lang="en-A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AU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=0,1,2 is “order”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Add in </a:t>
            </a:r>
            <a:r>
              <a:rPr lang="en-US" sz="2400" i="1" dirty="0" err="1"/>
              <a:t>d</a:t>
            </a:r>
            <a:r>
              <a:rPr lang="en-US" sz="2400" i="1" baseline="-25000" dirty="0" err="1"/>
              <a:t>ij</a:t>
            </a:r>
            <a:r>
              <a:rPr lang="en-US" sz="2400" dirty="0"/>
              <a:t> functional distance                                   </a:t>
            </a:r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(Chao et al 2020)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eg</a:t>
            </a:r>
            <a:r>
              <a:rPr lang="en-US" sz="2400" dirty="0"/>
              <a:t> difference of gene’s DNA sequence </a:t>
            </a:r>
            <a:r>
              <a:rPr lang="en-US" sz="2400" dirty="0" smtClean="0"/>
              <a:t>at 1 location</a:t>
            </a:r>
            <a:endParaRPr lang="en-US" sz="2400" dirty="0"/>
          </a:p>
          <a:p>
            <a:endParaRPr lang="en-A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A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          </a:t>
            </a: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B5C8FE-939B-46E5-A970-E3A4F5FAC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330" y="4524821"/>
            <a:ext cx="6096000" cy="2357973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5A64FD0B-F0F2-4F90-BFCE-109A7FDAB1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4089"/>
            <a:ext cx="5094144" cy="75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296D1214-828D-46E9-8B91-11C86DEABF00}"/>
              </a:ext>
            </a:extLst>
          </p:cNvPr>
          <p:cNvGrpSpPr/>
          <p:nvPr/>
        </p:nvGrpSpPr>
        <p:grpSpPr>
          <a:xfrm>
            <a:off x="7010400" y="952891"/>
            <a:ext cx="1482147" cy="1600200"/>
            <a:chOff x="6172200" y="609600"/>
            <a:chExt cx="2701347" cy="270547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9F7EAA2-7582-4FEF-AFFA-36019F75823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172200" y="838200"/>
              <a:ext cx="905001" cy="236253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3165B45-B736-4EF5-99FE-5D5C3693452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901861" y="609600"/>
              <a:ext cx="971686" cy="27054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4055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330" y="152400"/>
            <a:ext cx="8270595" cy="800491"/>
          </a:xfrm>
          <a:noFill/>
        </p:spPr>
        <p:txBody>
          <a:bodyPr>
            <a:normAutofit/>
          </a:bodyPr>
          <a:lstStyle/>
          <a:p>
            <a:r>
              <a:rPr lang="en-AU" sz="3600" dirty="0">
                <a:solidFill>
                  <a:srgbClr val="008000"/>
                </a:solidFill>
              </a:rPr>
              <a:t>Functional Diversity -  A Novel Approach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DB9B66-EB59-4985-BFCD-1F68D92DBA86}"/>
              </a:ext>
            </a:extLst>
          </p:cNvPr>
          <p:cNvSpPr txBox="1"/>
          <p:nvPr/>
        </p:nvSpPr>
        <p:spPr>
          <a:xfrm>
            <a:off x="609600" y="1447800"/>
            <a:ext cx="8763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A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AU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A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/>
              <a:t>Tau cutoff applied to </a:t>
            </a:r>
            <a:r>
              <a:rPr lang="en-US" sz="2400" i="1" dirty="0" err="1"/>
              <a:t>d</a:t>
            </a:r>
            <a:r>
              <a:rPr lang="en-US" sz="2400" i="1" baseline="-25000" dirty="0" err="1"/>
              <a:t>ij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</a:t>
            </a:r>
            <a:r>
              <a:rPr lang="en-US" sz="2400" i="1" dirty="0" err="1"/>
              <a:t>d</a:t>
            </a:r>
            <a:r>
              <a:rPr lang="en-US" sz="2400" i="1" baseline="-25000" dirty="0" err="1"/>
              <a:t>ij</a:t>
            </a:r>
            <a:r>
              <a:rPr lang="en-US" sz="2400" dirty="0"/>
              <a:t> &lt; </a:t>
            </a:r>
            <a:r>
              <a:rPr lang="en-US" sz="2400" i="1" dirty="0"/>
              <a:t>τ</a:t>
            </a:r>
            <a:r>
              <a:rPr lang="en-US" sz="2400" dirty="0"/>
              <a:t>, treat as same type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Low </a:t>
            </a:r>
            <a:r>
              <a:rPr lang="en-US" sz="2400" i="1" dirty="0"/>
              <a:t>τ</a:t>
            </a:r>
            <a:r>
              <a:rPr lang="en-US" sz="2400" dirty="0"/>
              <a:t> emphasizes finer distinctions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Can use all possible </a:t>
            </a:r>
            <a:r>
              <a:rPr lang="en-US" sz="2400" i="1" dirty="0"/>
              <a:t>τ</a:t>
            </a:r>
            <a:r>
              <a:rPr lang="en-US" sz="2400" dirty="0"/>
              <a:t>-cutoffs, </a:t>
            </a:r>
            <a:br>
              <a:rPr lang="en-US" sz="2400" dirty="0"/>
            </a:br>
            <a:r>
              <a:rPr lang="en-US" sz="2400" dirty="0"/>
              <a:t>to give </a:t>
            </a:r>
            <a:r>
              <a:rPr lang="en-US" sz="2400" i="1" dirty="0"/>
              <a:t>τ</a:t>
            </a:r>
            <a:r>
              <a:rPr lang="en-US" sz="2400" dirty="0"/>
              <a:t>-profile</a:t>
            </a:r>
            <a:endParaRPr lang="en-AU" sz="2400" dirty="0"/>
          </a:p>
          <a:p>
            <a:endParaRPr lang="en-A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(Chao et al </a:t>
            </a:r>
            <a:r>
              <a:rPr lang="en-A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‘20).</a:t>
            </a:r>
            <a:endParaRPr lang="en-A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A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B5C8FE-939B-46E5-A970-E3A4F5FAC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943193"/>
            <a:ext cx="4850504" cy="18762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4F6475-DDB9-4F4D-B9FC-3B1137D049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0320" y="2590800"/>
            <a:ext cx="3049760" cy="28194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68EFA75-8E1B-408C-AE5D-E830D5FA3712}"/>
              </a:ext>
            </a:extLst>
          </p:cNvPr>
          <p:cNvSpPr/>
          <p:nvPr/>
        </p:nvSpPr>
        <p:spPr>
          <a:xfrm>
            <a:off x="7315200" y="2819400"/>
            <a:ext cx="1295400" cy="381000"/>
          </a:xfrm>
          <a:prstGeom prst="rect">
            <a:avLst/>
          </a:prstGeom>
          <a:solidFill>
            <a:srgbClr val="33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i="1" dirty="0"/>
              <a:t>τ</a:t>
            </a:r>
            <a:r>
              <a:rPr lang="en-US" sz="1800" dirty="0"/>
              <a:t> = mean </a:t>
            </a:r>
            <a:r>
              <a:rPr lang="en-US" sz="1800" i="1" dirty="0" err="1"/>
              <a:t>d</a:t>
            </a:r>
            <a:r>
              <a:rPr lang="en-US" sz="1800" i="1" baseline="-25000" dirty="0" err="1"/>
              <a:t>ij</a:t>
            </a:r>
            <a:endParaRPr lang="en-US" sz="1800" i="1" baseline="-25000" dirty="0"/>
          </a:p>
        </p:txBody>
      </p:sp>
    </p:spTree>
    <p:extLst>
      <p:ext uri="{BB962C8B-B14F-4D97-AF65-F5344CB8AC3E}">
        <p14:creationId xmlns:p14="http://schemas.microsoft.com/office/powerpoint/2010/main" val="181166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1828800"/>
            <a:ext cx="7200900" cy="4800600"/>
          </a:xfrm>
          <a:solidFill>
            <a:srgbClr val="008000"/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en-AU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AU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Bray-Curtis differentiation  </a:t>
            </a:r>
            <a:r>
              <a:rPr lang="en-AU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AU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AU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r>
              <a:rPr lang="en-AU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be forecast</a:t>
            </a:r>
          </a:p>
          <a:p>
            <a:r>
              <a:rPr lang="en-AU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depends on within-location diversity</a:t>
            </a:r>
            <a:br>
              <a:rPr lang="en-AU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(some competitors do not)</a:t>
            </a:r>
          </a:p>
          <a:p>
            <a:endParaRPr lang="en-AU" sz="24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AU" sz="2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AU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unctional </a:t>
            </a:r>
            <a:r>
              <a:rPr lang="en-US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diversity</a:t>
            </a:r>
            <a:r>
              <a:rPr lang="en-US" sz="2400" dirty="0">
                <a:solidFill>
                  <a:srgbClr val="FFFF00"/>
                </a:solidFill>
              </a:rPr>
              <a:t>  </a:t>
            </a:r>
            <a:r>
              <a:rPr lang="en-US" sz="2400" i="1" dirty="0">
                <a:solidFill>
                  <a:srgbClr val="FFFF00"/>
                </a:solidFill>
              </a:rPr>
              <a:t>τ</a:t>
            </a:r>
            <a:r>
              <a:rPr lang="en-US" sz="2400" dirty="0">
                <a:solidFill>
                  <a:srgbClr val="FFFF00"/>
                </a:solidFill>
              </a:rPr>
              <a:t>  method </a:t>
            </a:r>
          </a:p>
          <a:p>
            <a:r>
              <a:rPr lang="en-US" sz="2400" dirty="0">
                <a:solidFill>
                  <a:schemeClr val="bg1"/>
                </a:solidFill>
              </a:rPr>
              <a:t>Avoids pitfalls of </a:t>
            </a:r>
            <a:r>
              <a:rPr lang="en-AU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competitors</a:t>
            </a: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-3999" y="17197"/>
            <a:ext cx="9144000" cy="1506803"/>
          </a:xfrm>
          <a:prstGeom prst="rect">
            <a:avLst/>
          </a:prstGeom>
          <a:solidFill>
            <a:srgbClr val="00800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4000" dirty="0">
                <a:solidFill>
                  <a:srgbClr val="FFFF00"/>
                </a:solidFill>
              </a:rPr>
              <a:t>Evaluation  of  2  Entropic  methods</a:t>
            </a:r>
            <a:endParaRPr lang="en-AU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79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1828800"/>
            <a:ext cx="7200900" cy="4800600"/>
          </a:xfrm>
          <a:solidFill>
            <a:srgbClr val="0080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AU" sz="2400" b="1" dirty="0">
              <a:solidFill>
                <a:srgbClr val="008000"/>
              </a:solidFill>
            </a:endParaRPr>
          </a:p>
          <a:p>
            <a:pPr marL="0" indent="0" algn="ctr">
              <a:buNone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Do Entropic Approaches Improve Understanding of Biology?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rgbClr val="FFFF00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https://www.mdpi.com/journal/entropy/special_issues/entropy_biology</a:t>
            </a:r>
            <a:endParaRPr lang="en-US" sz="2400" dirty="0">
              <a:solidFill>
                <a:srgbClr val="FFFF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Editors Sherwin &amp; Niven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-3999" y="17197"/>
            <a:ext cx="9144000" cy="1506803"/>
          </a:xfrm>
          <a:prstGeom prst="rect">
            <a:avLst/>
          </a:prstGeom>
          <a:solidFill>
            <a:srgbClr val="00800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r>
              <a:rPr lang="en-US" sz="4000" dirty="0">
                <a:solidFill>
                  <a:srgbClr val="FFFF00"/>
                </a:solidFill>
              </a:rPr>
              <a:t>‘Entropy’ Topical Collection</a:t>
            </a:r>
          </a:p>
        </p:txBody>
      </p:sp>
    </p:spTree>
    <p:extLst>
      <p:ext uri="{BB962C8B-B14F-4D97-AF65-F5344CB8AC3E}">
        <p14:creationId xmlns:p14="http://schemas.microsoft.com/office/powerpoint/2010/main" val="412274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399" y="304800"/>
            <a:ext cx="7315201" cy="4524315"/>
          </a:xfrm>
          <a:prstGeom prst="rect">
            <a:avLst/>
          </a:prstGeom>
          <a:ln w="38100"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rgbClr val="008000"/>
                </a:solidFill>
              </a:rPr>
              <a:t>Equations Etc</a:t>
            </a:r>
            <a:br>
              <a:rPr lang="it-IT" sz="2400" b="1" dirty="0">
                <a:solidFill>
                  <a:srgbClr val="008000"/>
                </a:solidFill>
              </a:rPr>
            </a:br>
            <a:endParaRPr lang="it-IT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8000"/>
                </a:solidFill>
              </a:rPr>
              <a:t>Sherwin ‘21  </a:t>
            </a:r>
            <a:r>
              <a:rPr lang="en-US" sz="2400" dirty="0"/>
              <a:t>Is Bray-Curtis differentiation meaningful in Molecular Ecology?  </a:t>
            </a:r>
            <a:r>
              <a:rPr lang="en-US" sz="2400" b="1" dirty="0" err="1"/>
              <a:t>Molec</a:t>
            </a:r>
            <a:r>
              <a:rPr lang="en-US" sz="2400" b="1" dirty="0"/>
              <a:t>. Ecol. Res. </a:t>
            </a:r>
            <a:r>
              <a:rPr lang="en-US" sz="2400" dirty="0"/>
              <a:t>(submitted)</a:t>
            </a:r>
            <a:br>
              <a:rPr lang="en-US" sz="2400" dirty="0"/>
            </a:br>
            <a:r>
              <a:rPr lang="en-US" sz="2400" dirty="0">
                <a:hlinkClick r:id="rId2"/>
              </a:rPr>
              <a:t>https://doi.org/10.22541/au.161839260.09775220/v1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>
              <a:solidFill>
                <a:srgbClr val="008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8000"/>
                </a:solidFill>
              </a:rPr>
              <a:t>Chao et ‘20           </a:t>
            </a:r>
            <a:r>
              <a:rPr lang="it-IT" sz="2400" b="1" i="1" dirty="0"/>
              <a:t>Ecol. Monogr.           </a:t>
            </a:r>
            <a:r>
              <a:rPr lang="en-US" sz="2400" dirty="0"/>
              <a:t>89:e01343</a:t>
            </a:r>
            <a:endParaRPr lang="en-US" sz="2400" b="1" dirty="0"/>
          </a:p>
          <a:p>
            <a:endParaRPr lang="en-US" sz="2400" b="1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chao.shinyapps.io/</a:t>
            </a:r>
            <a:r>
              <a:rPr lang="en-US" sz="2400" b="1" dirty="0" err="1"/>
              <a:t>SpadeR</a:t>
            </a:r>
            <a:endParaRPr lang="en-US" sz="2400" b="1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georges.biomatix.org/</a:t>
            </a:r>
            <a:r>
              <a:rPr lang="en-US" sz="2400" b="1" dirty="0" err="1"/>
              <a:t>dartR</a:t>
            </a:r>
            <a:endParaRPr lang="en-US" sz="2400" b="1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biology-assets.anu.edu.au/</a:t>
            </a:r>
            <a:r>
              <a:rPr lang="en-US" sz="2400" b="1" dirty="0" err="1"/>
              <a:t>GenAlEx</a:t>
            </a:r>
            <a:endParaRPr lang="en-US" sz="2400" b="1" dirty="0"/>
          </a:p>
          <a:p>
            <a:pPr marL="0" indent="0">
              <a:buNone/>
            </a:pPr>
            <a:endParaRPr lang="en-AU" sz="2400" dirty="0">
              <a:solidFill>
                <a:srgbClr val="008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5240030"/>
            <a:ext cx="5852491" cy="1254739"/>
          </a:xfrm>
          <a:prstGeom prst="rect">
            <a:avLst/>
          </a:prstGeom>
          <a:ln w="38100">
            <a:solidFill>
              <a:srgbClr val="008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008000"/>
                </a:solidFill>
              </a:rPr>
              <a:t>THANKS</a:t>
            </a:r>
            <a:r>
              <a:rPr lang="en-US" sz="2800" dirty="0">
                <a:solidFill>
                  <a:srgbClr val="008000"/>
                </a:solidFill>
              </a:rPr>
              <a:t> to </a:t>
            </a:r>
            <a:r>
              <a:rPr lang="en-US" sz="2800" dirty="0"/>
              <a:t>Collaborators &amp; Students </a:t>
            </a:r>
          </a:p>
          <a:p>
            <a:r>
              <a:rPr lang="en-US" sz="2800" dirty="0"/>
              <a:t>$$: Academia </a:t>
            </a:r>
            <a:r>
              <a:rPr lang="en-US" sz="2800" dirty="0" err="1"/>
              <a:t>Sinica</a:t>
            </a:r>
            <a:r>
              <a:rPr lang="en-US" sz="2800" dirty="0"/>
              <a:t> Taiwan, EU</a:t>
            </a:r>
            <a:endParaRPr lang="en-AU" sz="2800" dirty="0"/>
          </a:p>
        </p:txBody>
      </p:sp>
      <p:sp>
        <p:nvSpPr>
          <p:cNvPr id="2" name="Rectangle 1"/>
          <p:cNvSpPr/>
          <p:nvPr/>
        </p:nvSpPr>
        <p:spPr>
          <a:xfrm>
            <a:off x="6934200" y="5867400"/>
            <a:ext cx="206607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W</a:t>
            </a:r>
            <a:r>
              <a:rPr lang="en-US" sz="2800" dirty="0" err="1">
                <a:solidFill>
                  <a:srgbClr val="002060"/>
                </a:solidFill>
              </a:rPr>
              <a:t>.Sherwin</a:t>
            </a:r>
            <a:r>
              <a:rPr lang="en-US" sz="2800" dirty="0">
                <a:solidFill>
                  <a:srgbClr val="002060"/>
                </a:solidFill>
              </a:rPr>
              <a:t>@</a:t>
            </a:r>
            <a:br>
              <a:rPr lang="en-US" sz="2800" dirty="0">
                <a:solidFill>
                  <a:srgbClr val="002060"/>
                </a:solidFill>
              </a:rPr>
            </a:br>
            <a:r>
              <a:rPr lang="en-US" sz="2800" dirty="0">
                <a:solidFill>
                  <a:srgbClr val="002060"/>
                </a:solidFill>
              </a:rPr>
              <a:t>unsw.edu.au</a:t>
            </a:r>
          </a:p>
        </p:txBody>
      </p:sp>
    </p:spTree>
    <p:extLst>
      <p:ext uri="{BB962C8B-B14F-4D97-AF65-F5344CB8AC3E}">
        <p14:creationId xmlns:p14="http://schemas.microsoft.com/office/powerpoint/2010/main" val="15639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9773F-8F62-44A9-8920-D3BD7745F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Functional diversity of order </a:t>
            </a:r>
            <a:r>
              <a:rPr lang="en-US" i="1" dirty="0"/>
              <a:t>q</a:t>
            </a:r>
            <a:br>
              <a:rPr lang="en-US" i="1" dirty="0"/>
            </a:br>
            <a:r>
              <a:rPr lang="en-US" sz="1800" dirty="0"/>
              <a:t>Chao et al ‘2020</a:t>
            </a:r>
            <a:endParaRPr lang="en-AU" sz="1800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EE2CA8F-6AC1-4CD3-BD16-D875E6131C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934461"/>
              </p:ext>
            </p:extLst>
          </p:nvPr>
        </p:nvGraphicFramePr>
        <p:xfrm>
          <a:off x="1421553" y="2819400"/>
          <a:ext cx="6300893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3" imgW="2324100" imgH="571500" progId="Equation.3">
                  <p:embed/>
                </p:oleObj>
              </mc:Choice>
              <mc:Fallback>
                <p:oleObj r:id="rId3" imgW="2324100" imgH="571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1553" y="2819400"/>
                        <a:ext cx="6300893" cy="1549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1BDD3483-DCCF-430A-AEA2-B268B8FCB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177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7551" y="2362200"/>
            <a:ext cx="7200900" cy="3505200"/>
          </a:xfrm>
          <a:solidFill>
            <a:srgbClr val="008000"/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b="1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800" b="1" u="sng" dirty="0">
                <a:solidFill>
                  <a:srgbClr val="FFFF00"/>
                </a:solidFill>
              </a:rPr>
              <a:t>Forecast</a:t>
            </a:r>
            <a:r>
              <a:rPr lang="en-US" sz="2800" dirty="0">
                <a:solidFill>
                  <a:srgbClr val="FFFF00"/>
                </a:solidFill>
              </a:rPr>
              <a:t> under </a:t>
            </a:r>
            <a:r>
              <a:rPr lang="en-US" sz="2800" dirty="0">
                <a:solidFill>
                  <a:schemeClr val="bg1"/>
                </a:solidFill>
              </a:rPr>
              <a:t>Natural /  Artificial processes</a:t>
            </a:r>
          </a:p>
          <a:p>
            <a:endParaRPr lang="en-US" sz="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800" b="1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800" b="1" u="sng" dirty="0">
                <a:solidFill>
                  <a:srgbClr val="FFFF00"/>
                </a:solidFill>
              </a:rPr>
              <a:t>Measure</a:t>
            </a:r>
            <a:r>
              <a:rPr lang="en-US" sz="2800" dirty="0">
                <a:solidFill>
                  <a:srgbClr val="FFFF00"/>
                </a:solidFill>
              </a:rPr>
              <a:t> to know if </a:t>
            </a:r>
            <a:r>
              <a:rPr lang="en-US" sz="2800" dirty="0">
                <a:solidFill>
                  <a:schemeClr val="bg1"/>
                </a:solidFill>
              </a:rPr>
              <a:t>hypothesis / policy correct?</a:t>
            </a:r>
          </a:p>
          <a:p>
            <a:pPr marL="0" indent="0">
              <a:buNone/>
            </a:pPr>
            <a:r>
              <a:rPr lang="en-US" sz="800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-3999" y="17197"/>
            <a:ext cx="9144000" cy="1506803"/>
          </a:xfrm>
          <a:prstGeom prst="rect">
            <a:avLst/>
          </a:prstGeom>
          <a:solidFill>
            <a:srgbClr val="00800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4000" dirty="0">
                <a:solidFill>
                  <a:srgbClr val="FFFF00"/>
                </a:solidFill>
              </a:rPr>
              <a:t>Evaluation Criteria </a:t>
            </a:r>
          </a:p>
          <a:p>
            <a:r>
              <a:rPr lang="en-AU" sz="4000" dirty="0">
                <a:solidFill>
                  <a:schemeClr val="bg1"/>
                </a:solidFill>
              </a:rPr>
              <a:t>Biodiversity measures must:</a:t>
            </a:r>
            <a:endParaRPr lang="en-AU" sz="4000" b="1" dirty="0">
              <a:solidFill>
                <a:schemeClr val="bg1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519B31A-E02C-401E-A613-CE26728491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" t="8700" r="-462" b="24060"/>
          <a:stretch/>
        </p:blipFill>
        <p:spPr bwMode="auto">
          <a:xfrm>
            <a:off x="6934200" y="1982112"/>
            <a:ext cx="1794942" cy="76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503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7551" y="2057400"/>
            <a:ext cx="7200900" cy="4191000"/>
          </a:xfrm>
          <a:solidFill>
            <a:srgbClr val="008000"/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en-AU" sz="24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AU" sz="24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AU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Assess gene-frequency differentiation between groups, times or locations</a:t>
            </a:r>
          </a:p>
          <a:p>
            <a:pPr marL="0" indent="0">
              <a:buNone/>
            </a:pP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24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AU" sz="24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AU" sz="24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ncorporating functional differences between variants</a:t>
            </a:r>
            <a:r>
              <a:rPr lang="en-US" sz="24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-3999" y="17197"/>
            <a:ext cx="9144000" cy="1506803"/>
          </a:xfrm>
          <a:prstGeom prst="rect">
            <a:avLst/>
          </a:prstGeom>
          <a:solidFill>
            <a:srgbClr val="00800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4000" dirty="0">
                <a:solidFill>
                  <a:srgbClr val="FFFF00"/>
                </a:solidFill>
              </a:rPr>
              <a:t>EG:  Evaluation  of  2  Entropic  methods</a:t>
            </a:r>
            <a:endParaRPr lang="en-AU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33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331" y="190109"/>
            <a:ext cx="8270595" cy="1333891"/>
          </a:xfrm>
          <a:noFill/>
        </p:spPr>
        <p:txBody>
          <a:bodyPr>
            <a:normAutofit/>
          </a:bodyPr>
          <a:lstStyle/>
          <a:p>
            <a:r>
              <a:rPr lang="en-AU" sz="3600" dirty="0">
                <a:solidFill>
                  <a:srgbClr val="7030A0"/>
                </a:solidFill>
              </a:rPr>
              <a:t>Differentiation:</a:t>
            </a:r>
            <a:br>
              <a:rPr lang="en-AU" sz="3600" dirty="0">
                <a:solidFill>
                  <a:srgbClr val="7030A0"/>
                </a:solidFill>
              </a:rPr>
            </a:br>
            <a:r>
              <a:rPr lang="en-AU" sz="3600" dirty="0">
                <a:solidFill>
                  <a:srgbClr val="7030A0"/>
                </a:solidFill>
              </a:rPr>
              <a:t>Bray-Curtis </a:t>
            </a:r>
            <a:r>
              <a:rPr lang="en-A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(Bray &amp; Curtis 1957)</a:t>
            </a:r>
            <a:endParaRPr lang="en-AU" sz="16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057400"/>
            <a:ext cx="8763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7030A0"/>
                </a:solidFill>
              </a:rPr>
              <a:t>USE: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/>
              <a:t>Widespread: Ecology, Metagenomics </a:t>
            </a:r>
            <a:r>
              <a:rPr lang="en-A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(Peng et al. 2020). </a:t>
            </a:r>
            <a:endParaRPr lang="en-AU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rgbClr val="7030A0"/>
                </a:solidFill>
              </a:rPr>
              <a:t>Molecular Ecology  </a:t>
            </a:r>
            <a:r>
              <a:rPr lang="en-AU" sz="1600" dirty="0">
                <a:solidFill>
                  <a:srgbClr val="7030A0"/>
                </a:solidFill>
              </a:rPr>
              <a:t>(AFD, Berner 2019a,b)</a:t>
            </a:r>
          </a:p>
          <a:p>
            <a:endParaRPr lang="en-AU" sz="2800" dirty="0"/>
          </a:p>
          <a:p>
            <a:r>
              <a:rPr lang="en-AU" sz="2800" dirty="0">
                <a:solidFill>
                  <a:srgbClr val="7030A0"/>
                </a:solidFill>
              </a:rPr>
              <a:t>NO Forecasting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/>
              <a:t>Unlike Hill-measure entropies</a:t>
            </a:r>
          </a:p>
          <a:p>
            <a:endParaRPr lang="en-AU" sz="2800" dirty="0"/>
          </a:p>
          <a:p>
            <a:r>
              <a:rPr lang="en-AU" sz="2800" dirty="0">
                <a:solidFill>
                  <a:srgbClr val="7030A0"/>
                </a:solidFill>
              </a:rPr>
              <a:t>A function of a Hill-entropy</a:t>
            </a:r>
          </a:p>
          <a:p>
            <a:r>
              <a:rPr lang="en-AU" sz="800" dirty="0">
                <a:solidFill>
                  <a:schemeClr val="bg1"/>
                </a:solidFill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403012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331" y="190109"/>
            <a:ext cx="8270595" cy="1333891"/>
          </a:xfrm>
          <a:noFill/>
        </p:spPr>
        <p:txBody>
          <a:bodyPr>
            <a:normAutofit/>
          </a:bodyPr>
          <a:lstStyle/>
          <a:p>
            <a:r>
              <a:rPr lang="en-AU" sz="3600" dirty="0">
                <a:solidFill>
                  <a:srgbClr val="7030A0"/>
                </a:solidFill>
              </a:rPr>
              <a:t>Forecasting Differentiation</a:t>
            </a:r>
            <a:br>
              <a:rPr lang="en-AU" sz="3600" dirty="0">
                <a:solidFill>
                  <a:srgbClr val="7030A0"/>
                </a:solidFill>
              </a:rPr>
            </a:br>
            <a:r>
              <a:rPr lang="en-AU" sz="3600" dirty="0">
                <a:solidFill>
                  <a:srgbClr val="7030A0"/>
                </a:solidFill>
              </a:rPr>
              <a:t>with Bray-Curtis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1524000"/>
                <a:ext cx="8763000" cy="47600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800"/>
                  </a:spcAft>
                </a:pPr>
                <a:endParaRPr lang="en-AU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spcAft>
                    <a:spcPts val="800"/>
                  </a:spcAft>
                </a:pPr>
                <a:r>
                  <a:rPr lang="en-AU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Bray-Curtis for </a:t>
                </a:r>
                <a:r>
                  <a:rPr lang="en-AU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 locations, 2 variants (EG SNP  genes) </a:t>
                </a:r>
              </a:p>
              <a:p>
                <a:pPr marL="285750" indent="-285750"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AU" sz="2400" i="1" smtClean="0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𝐵</m:t>
                    </m:r>
                    <m:r>
                      <a:rPr lang="en-AU" sz="2400" i="1" smtClean="0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AU" sz="240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AU" sz="2400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AU" sz="2400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AU" sz="2400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AU" sz="240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en-AU" sz="2400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AU" sz="2400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AU" sz="2400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AU" sz="24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</a:t>
                </a:r>
                <a:r>
                  <a:rPr lang="en-AU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averaged over many genes</a:t>
                </a:r>
                <a:r>
                  <a:rPr lang="en-US" sz="2400" i="1" dirty="0">
                    <a:latin typeface="Cambria Math" panose="02040503050406030204" pitchFamily="18" charset="0"/>
                    <a:ea typeface="Calibri" panose="020F0502020204030204" pitchFamily="34" charset="0"/>
                    <a:cs typeface="Calibri" panose="020F0502020204030204" pitchFamily="34" charset="0"/>
                  </a:rPr>
                  <a:t/>
                </a:r>
                <a:br>
                  <a:rPr lang="en-US" sz="2400" i="1" dirty="0">
                    <a:latin typeface="Cambria Math" panose="02040503050406030204" pitchFamily="18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en-US" sz="800" i="1" dirty="0">
                    <a:latin typeface="Cambria Math" panose="02040503050406030204" pitchFamily="18" charset="0"/>
                    <a:ea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>
                  <a:spcAft>
                    <a:spcPts val="800"/>
                  </a:spcAft>
                </a:pPr>
                <a:r>
                  <a:rPr lang="en-US" sz="2400" i="1" dirty="0">
                    <a:latin typeface="Cambria Math" panose="02040503050406030204" pitchFamily="18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</a:t>
                </a:r>
                <a:r>
                  <a:rPr lang="en-US" sz="2400" dirty="0">
                    <a:ea typeface="Calibri" panose="020F0502020204030204" pitchFamily="34" charset="0"/>
                    <a:cs typeface="Calibri" panose="020F0502020204030204" pitchFamily="34" charset="0"/>
                  </a:rPr>
                  <a:t>where</a:t>
                </a:r>
                <a:r>
                  <a:rPr lang="en-US" sz="2400" i="1" dirty="0">
                    <a:latin typeface="Cambria Math" panose="02040503050406030204" pitchFamily="18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AU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𝑝</m:t>
                        </m:r>
                      </m:e>
                      <m:sub>
                        <m:r>
                          <a:rPr lang="en-AU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AU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</a:t>
                </a:r>
                <a:r>
                  <a:rPr lang="en-AU" sz="2400" dirty="0"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AU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𝑝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AU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are proportions of </a:t>
                </a:r>
                <a:br>
                  <a:rPr lang="en-AU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en-AU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one of the two variants, in locations 1,2</a:t>
                </a:r>
              </a:p>
              <a:p>
                <a:pPr>
                  <a:spcAft>
                    <a:spcPts val="800"/>
                  </a:spcAft>
                </a:pPr>
                <a:endParaRPr lang="en-AU" sz="24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spcAft>
                    <a:spcPts val="800"/>
                  </a:spcAft>
                </a:pPr>
                <a:r>
                  <a:rPr lang="en-AU" sz="2400" dirty="0">
                    <a:solidFill>
                      <a:schemeClr val="bg1">
                        <a:lumMod val="50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OR  for multiple variants   </a:t>
                </a:r>
                <a:endParaRPr lang="en-US" sz="2400" i="1" dirty="0">
                  <a:solidFill>
                    <a:schemeClr val="bg1">
                      <a:lumMod val="50000"/>
                    </a:schemeClr>
                  </a:solidFill>
                  <a:latin typeface="Cambria Math" panose="02040503050406030204" pitchFamily="18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85750" indent="-285750"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AU" sz="24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𝐵</m:t>
                    </m:r>
                    <m:r>
                      <a:rPr lang="en-AU" sz="24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 </m:t>
                    </m:r>
                    <m:f>
                      <m:fPr>
                        <m:ctrlPr>
                          <a:rPr lang="en-AU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en-AU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naryPr>
                          <m:sub>
                            <m:r>
                              <a:rPr lang="en-AU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𝑗</m:t>
                            </m:r>
                            <m:r>
                              <a:rPr lang="en-AU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AU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𝑆</m:t>
                            </m:r>
                          </m:sup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AU" sz="24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AU" sz="2400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AU" sz="2400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AU" sz="2400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1</m:t>
                                    </m:r>
                                    <m:r>
                                      <a:rPr lang="en-AU" sz="2400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en-AU" sz="24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AU" sz="2400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AU" sz="2400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AU" sz="2400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2</m:t>
                                    </m:r>
                                    <m:r>
                                      <a:rPr lang="en-AU" sz="2400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ctrlPr>
                              <a:rPr lang="en-AU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naryPr>
                          <m:sub>
                            <m:r>
                              <a:rPr lang="en-AU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𝑗</m:t>
                            </m:r>
                            <m:r>
                              <a:rPr lang="en-AU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AU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𝑆</m:t>
                            </m:r>
                          </m:sup>
                          <m:e>
                            <m:d>
                              <m:dPr>
                                <m:ctrlPr>
                                  <a:rPr lang="en-AU" sz="24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AU" sz="2400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AU" sz="2400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AU" sz="2400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1</m:t>
                                    </m:r>
                                    <m:r>
                                      <a:rPr lang="en-AU" sz="2400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en-AU" sz="24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AU" sz="2400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AU" sz="2400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AU" sz="2400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2</m:t>
                                    </m:r>
                                    <m:r>
                                      <a:rPr lang="en-AU" sz="2400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den>
                    </m:f>
                  </m:oMath>
                </a14:m>
                <a:r>
                  <a:rPr lang="en-AU" sz="2400" dirty="0">
                    <a:solidFill>
                      <a:srgbClr val="7030A0"/>
                    </a:solidFill>
                  </a:rPr>
                  <a:t> </a:t>
                </a:r>
                <a:r>
                  <a:rPr lang="en-AU" sz="2400" dirty="0">
                    <a:latin typeface="Calibri" panose="020F0502020204030204" pitchFamily="34" charset="0"/>
                    <a:ea typeface="Calibri" panose="020F0502020204030204" pitchFamily="34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  </m:t>
                    </m:r>
                  </m:oMath>
                </a14:m>
                <a:r>
                  <a:rPr lang="en-US" b="0" i="0" dirty="0">
                    <a:latin typeface="Cambria Math" panose="02040503050406030204" pitchFamily="18" charset="0"/>
                    <a:cs typeface="Calibri" panose="020F0502020204030204" pitchFamily="34" charset="0"/>
                  </a:rPr>
                  <a:t/>
                </a:r>
                <a:br>
                  <a:rPr lang="en-US" b="0" i="0" dirty="0">
                    <a:latin typeface="Cambria Math" panose="02040503050406030204" pitchFamily="18" charset="0"/>
                    <a:cs typeface="Calibri" panose="020F0502020204030204" pitchFamily="34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AU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AU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𝑎</m:t>
                        </m:r>
                      </m:e>
                      <m:sub>
                        <m:r>
                          <a:rPr lang="en-AU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1</m:t>
                        </m:r>
                        <m:r>
                          <a:rPr lang="en-AU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𝑗</m:t>
                        </m:r>
                        <m:r>
                          <a:rPr lang="en-AU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AU" dirty="0">
                    <a:solidFill>
                      <a:schemeClr val="bg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AU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𝑎</m:t>
                        </m:r>
                      </m:e>
                      <m:sub>
                        <m:r>
                          <a:rPr lang="en-AU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  <m:r>
                          <a:rPr lang="en-AU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AU" dirty="0">
                    <a:solidFill>
                      <a:schemeClr val="bg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 are abundances in each location, for variant </a:t>
                </a:r>
                <a:r>
                  <a:rPr lang="en-AU" i="1" dirty="0">
                    <a:solidFill>
                      <a:schemeClr val="bg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j</a:t>
                </a:r>
                <a:r>
                  <a:rPr lang="en-AU" dirty="0">
                    <a:solidFill>
                      <a:schemeClr val="bg1">
                        <a:lumMod val="50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AU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1≤</m:t>
                    </m:r>
                    <m:r>
                      <a:rPr lang="en-AU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𝑗</m:t>
                    </m:r>
                    <m:r>
                      <a:rPr lang="en-AU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≤</m:t>
                    </m:r>
                    <m:r>
                      <a:rPr lang="en-AU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𝑆</m:t>
                    </m:r>
                  </m:oMath>
                </a14:m>
                <a:r>
                  <a:rPr lang="en-AU" dirty="0">
                    <a:solidFill>
                      <a:schemeClr val="bg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)</a:t>
                </a:r>
                <a:r>
                  <a:rPr lang="en-AU" dirty="0">
                    <a:solidFill>
                      <a:schemeClr val="bg1">
                        <a:lumMod val="50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/>
                </a:r>
                <a:br>
                  <a:rPr lang="en-AU" dirty="0">
                    <a:solidFill>
                      <a:schemeClr val="bg1">
                        <a:lumMod val="50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en-AU" dirty="0">
                    <a:solidFill>
                      <a:schemeClr val="bg1">
                        <a:lumMod val="50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                                      </a:t>
                </a:r>
                <a:r>
                  <a:rPr lang="en-AU" sz="1600" dirty="0">
                    <a:solidFill>
                      <a:schemeClr val="bg1">
                        <a:lumMod val="50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(Chao &amp; Chiu 2016, Ricotta &amp; </a:t>
                </a:r>
                <a:r>
                  <a:rPr lang="en-AU" sz="1600" dirty="0" err="1">
                    <a:solidFill>
                      <a:schemeClr val="bg1">
                        <a:lumMod val="50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Podani</a:t>
                </a:r>
                <a:r>
                  <a:rPr lang="en-AU" sz="1600" dirty="0">
                    <a:solidFill>
                      <a:schemeClr val="bg1">
                        <a:lumMod val="50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2017, Ricotta et al. 2021)</a:t>
                </a:r>
                <a:endParaRPr lang="en-AU" sz="1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524000"/>
                <a:ext cx="8763000" cy="4760086"/>
              </a:xfrm>
              <a:prstGeom prst="rect">
                <a:avLst/>
              </a:prstGeom>
              <a:blipFill>
                <a:blip r:embed="rId5"/>
                <a:stretch>
                  <a:fillRect l="-1113" b="-51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46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331" y="190109"/>
            <a:ext cx="8270595" cy="1333891"/>
          </a:xfrm>
          <a:noFill/>
        </p:spPr>
        <p:txBody>
          <a:bodyPr>
            <a:normAutofit/>
          </a:bodyPr>
          <a:lstStyle/>
          <a:p>
            <a:r>
              <a:rPr lang="en-AU" sz="3600" dirty="0">
                <a:solidFill>
                  <a:srgbClr val="7030A0"/>
                </a:solidFill>
              </a:rPr>
              <a:t>Differentiation</a:t>
            </a:r>
            <a:br>
              <a:rPr lang="en-AU" sz="3600" dirty="0">
                <a:solidFill>
                  <a:srgbClr val="7030A0"/>
                </a:solidFill>
              </a:rPr>
            </a:br>
            <a:r>
              <a:rPr lang="en-AU" sz="3600" dirty="0">
                <a:solidFill>
                  <a:srgbClr val="7030A0"/>
                </a:solidFill>
              </a:rPr>
              <a:t>with Bray-Curtis  &amp;  Competitors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1524000"/>
                <a:ext cx="8763000" cy="47884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800"/>
                  </a:spcAft>
                </a:pPr>
                <a:r>
                  <a:rPr lang="en-AU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Bray-Curtis for </a:t>
                </a:r>
                <a:r>
                  <a:rPr lang="en-AU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 locations, 2 variants (EG SNP  alleles) </a:t>
                </a:r>
              </a:p>
              <a:p>
                <a:pPr marL="285750" indent="-285750"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AU" sz="2400" i="1" smtClean="0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𝐵</m:t>
                    </m:r>
                    <m:r>
                      <a:rPr lang="en-AU" sz="2400" i="1" smtClean="0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AU" sz="240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AU" sz="2400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AU" sz="2400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AU" sz="2400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AU" sz="240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en-AU" sz="2400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AU" sz="2400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AU" sz="2400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i="1" dirty="0">
                    <a:latin typeface="Cambria Math" panose="02040503050406030204" pitchFamily="18" charset="0"/>
                    <a:ea typeface="Calibri" panose="020F0502020204030204" pitchFamily="34" charset="0"/>
                    <a:cs typeface="Calibri" panose="020F0502020204030204" pitchFamily="34" charset="0"/>
                  </a:rPr>
                  <a:t/>
                </a:r>
                <a:br>
                  <a:rPr lang="en-US" i="1" dirty="0">
                    <a:latin typeface="Cambria Math" panose="02040503050406030204" pitchFamily="18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en-US" dirty="0">
                    <a:ea typeface="Calibri" panose="020F0502020204030204" pitchFamily="34" charset="0"/>
                    <a:cs typeface="Calibri" panose="020F0502020204030204" pitchFamily="34" charset="0"/>
                  </a:rPr>
                  <a:t>where</a:t>
                </a:r>
                <a:r>
                  <a:rPr lang="en-US" i="1" dirty="0">
                    <a:latin typeface="Cambria Math" panose="02040503050406030204" pitchFamily="18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𝑝</m:t>
                        </m:r>
                      </m:e>
                      <m:sub>
                        <m:r>
                          <a:rPr lang="en-AU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AU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</a:t>
                </a:r>
                <a:r>
                  <a:rPr lang="en-AU" dirty="0"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AU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are proportions of one of the two variants in locations 1,2</a:t>
                </a:r>
              </a:p>
              <a:p>
                <a:pPr marL="285750" indent="-285750"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endParaRPr lang="en-AU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:r>
                  <a:rPr lang="en-AU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Competitors of Bray-Curtis</a:t>
                </a:r>
                <a:r>
                  <a:rPr lang="en-A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/>
                </a:r>
                <a:br>
                  <a:rPr lang="en-A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AU" sz="2400" b="1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AU" sz="2400" b="1" i="1" smtClean="0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AU" sz="24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𝑮</m:t>
                            </m:r>
                          </m:e>
                          <m:sub>
                            <m:r>
                              <a:rPr lang="en-AU" sz="24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𝑺𝑻</m:t>
                            </m:r>
                          </m:sub>
                        </m:sSub>
                        <m:r>
                          <a:rPr lang="en-AU" sz="2400" b="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= </m:t>
                        </m:r>
                        <m:f>
                          <m:fPr>
                            <m:type m:val="lin"/>
                            <m:ctrlPr>
                              <a:rPr lang="en-AU" sz="2400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d>
                              <m:dPr>
                                <m:begChr m:val="["/>
                                <m:endChr m:val="]"/>
                                <m:ctrlPr>
                                  <a:rPr lang="en-AU" sz="2400" i="1">
                                    <a:solidFill>
                                      <a:srgbClr val="7030A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AU" sz="2400" i="1">
                                        <a:solidFill>
                                          <a:srgbClr val="7030A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AU" sz="2400" b="0" i="1">
                                        <a:solidFill>
                                          <a:srgbClr val="7030A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AU" sz="2400" b="0" i="1">
                                        <a:solidFill>
                                          <a:srgbClr val="7030A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𝑇</m:t>
                                    </m:r>
                                  </m:sub>
                                </m:sSub>
                                <m:r>
                                  <a:rPr lang="en-AU" sz="2400" b="0" i="1">
                                    <a:solidFill>
                                      <a:srgbClr val="7030A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− 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AU" sz="2400" i="1">
                                        <a:solidFill>
                                          <a:srgbClr val="7030A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AU" sz="2400" i="1">
                                            <a:solidFill>
                                              <a:srgbClr val="7030A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AU" sz="2400" b="0" i="1">
                                            <a:solidFill>
                                              <a:srgbClr val="7030A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𝐻</m:t>
                                        </m:r>
                                      </m:e>
                                      <m:sub>
                                        <m:r>
                                          <a:rPr lang="en-AU" sz="2400" b="0" i="1">
                                            <a:solidFill>
                                              <a:srgbClr val="7030A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AU" sz="2400" b="0" i="1">
                                        <a:solidFill>
                                          <a:srgbClr val="7030A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en-AU" sz="2400" i="1">
                                            <a:solidFill>
                                              <a:srgbClr val="7030A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AU" sz="2400" b="0" i="1">
                                            <a:solidFill>
                                              <a:srgbClr val="7030A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𝐻</m:t>
                                        </m:r>
                                      </m:e>
                                      <m:sub>
                                        <m:r>
                                          <a:rPr lang="en-AU" sz="2400" b="0" i="1">
                                            <a:solidFill>
                                              <a:srgbClr val="7030A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acc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AU" sz="2400" i="1">
                                    <a:solidFill>
                                      <a:srgbClr val="7030A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AU" sz="2400" b="0" i="1">
                                    <a:solidFill>
                                      <a:srgbClr val="7030A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AU" sz="2400" b="0" i="1">
                                    <a:solidFill>
                                      <a:srgbClr val="7030A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𝑇</m:t>
                                </m:r>
                              </m:sub>
                            </m:sSub>
                          </m:den>
                        </m:f>
                        <m:r>
                          <a:rPr lang="en-AU" sz="2400" b="1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  </m:t>
                        </m:r>
                        <m:r>
                          <a:rPr lang="en-AU" sz="2400" b="1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≈</m:t>
                        </m:r>
                        <m:r>
                          <a:rPr lang="en-AU" sz="2400" b="1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  </m:t>
                        </m:r>
                        <m:r>
                          <a:rPr lang="en-AU" sz="2400" b="1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𝑭</m:t>
                        </m:r>
                      </m:e>
                      <m:sub>
                        <m:r>
                          <a:rPr lang="en-AU" sz="2400" b="1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𝑺𝑻</m:t>
                        </m:r>
                      </m:sub>
                    </m:sSub>
                    <m:r>
                      <a:rPr lang="en-AU" sz="2400" i="1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n-AU" sz="2400" i="1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  <m:f>
                      <m:fPr>
                        <m:type m:val="lin"/>
                        <m:ctrlPr>
                          <a:rPr lang="en-AU" sz="240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AU" sz="2400" i="1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sSubSupPr>
                          <m:e>
                            <m:r>
                              <a:rPr lang="en-AU" sz="2400" i="1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AU" sz="2400" i="1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𝑝</m:t>
                            </m:r>
                          </m:sub>
                          <m:sup>
                            <m:r>
                              <a:rPr lang="en-AU" sz="2400" i="1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sz="2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(</m:t>
                        </m:r>
                        <m:acc>
                          <m:accPr>
                            <m:chr m:val="̅"/>
                            <m:ctrlPr>
                              <a:rPr lang="en-AU" sz="2400" i="1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∗</m:t>
                        </m:r>
                        <m:acc>
                          <m:accPr>
                            <m:chr m:val="̅"/>
                            <m:ctrlPr>
                              <a:rPr lang="en-AU" sz="2400" i="1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1−</m:t>
                            </m:r>
                            <m:r>
                              <a:rPr lang="en-US" sz="2400" b="0" i="1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𝑝</m:t>
                            </m:r>
                          </m:e>
                        </m:acc>
                      </m:den>
                    </m:f>
                  </m:oMath>
                </a14:m>
                <a:r>
                  <a:rPr lang="en-AU" sz="2400" dirty="0"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)  </a:t>
                </a:r>
                <a:r>
                  <a:rPr lang="en-AU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(Halliburton </a:t>
                </a:r>
                <a:r>
                  <a:rPr lang="en-AU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‘</a:t>
                </a:r>
                <a:r>
                  <a:rPr lang="en-AU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04)</a:t>
                </a:r>
                <a:endParaRPr lang="en-AU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AU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where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AU" sz="1800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A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𝐻</m:t>
                        </m:r>
                      </m:e>
                      <m:sub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AU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is the Hardy-Weinberg (Binomial) expected heterozygosity </a:t>
                </a:r>
                <a:r>
                  <a:rPr lang="en-AU" sz="18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–  ~~ entropy</a:t>
                </a:r>
                <a:r>
                  <a:rPr lang="en-AU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/>
                </a:r>
                <a:br>
                  <a:rPr lang="en-AU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</a:br>
                <a:r>
                  <a:rPr lang="en-AU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                  </a:t>
                </a:r>
                <a:r>
                  <a:rPr lang="en-AU" sz="18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eg</a:t>
                </a:r>
                <a:r>
                  <a:rPr lang="en-AU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1800" i="1" smtClean="0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AU" sz="180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𝐻</m:t>
                        </m:r>
                      </m:e>
                      <m:sub>
                        <m:r>
                          <a:rPr lang="en-AU" sz="180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𝑇</m:t>
                        </m:r>
                      </m:sub>
                    </m:sSub>
                    <m:r>
                      <a:rPr lang="en-AU" sz="1800" i="1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 1−</m:t>
                    </m:r>
                    <m:sSubSup>
                      <m:sSubSupPr>
                        <m:ctrlPr>
                          <a:rPr lang="en-AU" sz="180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SupPr>
                      <m:e>
                        <m:acc>
                          <m:accPr>
                            <m:chr m:val="̅"/>
                            <m:ctrlPr>
                              <a:rPr lang="en-AU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𝑝</m:t>
                            </m:r>
                          </m:e>
                        </m:acc>
                      </m:e>
                      <m:sub/>
                      <m:sup>
                        <m:r>
                          <a:rPr lang="en-AU" sz="180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bSup>
                    <m:r>
                      <a:rPr lang="en-AU" sz="1800" i="1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−</m:t>
                    </m:r>
                    <m:sSubSup>
                      <m:sSubSupPr>
                        <m:ctrlPr>
                          <a:rPr lang="en-AU" sz="180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SupPr>
                      <m:e>
                        <m:r>
                          <a:rPr lang="en-US" sz="1800" b="0" i="1" smtClean="0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(1−</m:t>
                        </m:r>
                        <m:acc>
                          <m:accPr>
                            <m:chr m:val="̅"/>
                            <m:ctrlPr>
                              <a:rPr lang="en-AU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𝑝</m:t>
                            </m:r>
                          </m:e>
                        </m:acc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)</m:t>
                        </m:r>
                      </m:e>
                      <m:sub/>
                      <m:sup>
                        <m:r>
                          <a:rPr lang="en-AU" sz="180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AU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;  </a:t>
                </a:r>
                <a:r>
                  <a:rPr lang="en-US" i="1" dirty="0">
                    <a:latin typeface="Cambria Math" panose="02040503050406030204" pitchFamily="18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A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𝐻</m:t>
                        </m:r>
                      </m:e>
                      <m:sub>
                        <m:r>
                          <a:rPr lang="en-A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  <m:r>
                      <a:rPr lang="en-A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=1−</m:t>
                    </m:r>
                    <m:sSubSup>
                      <m:sSubSupPr>
                        <m:ctrlPr>
                          <a:rPr lang="en-A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SupPr>
                      <m:e>
                        <m:acc>
                          <m:accPr>
                            <m:chr m:val="̅"/>
                            <m:ctrlPr>
                              <a:rPr lang="en-AU" sz="1800" i="1" smtClean="0">
                                <a:effectLst/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accPr>
                          <m:e>
                            <m:r>
                              <a:rPr lang="en-AU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A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sub>
                      <m:sup>
                        <m:r>
                          <a:rPr lang="en-A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bSup>
                    <m:r>
                      <a:rPr lang="en-A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−</m:t>
                    </m:r>
                    <m:sSubSup>
                      <m:sSubSupPr>
                        <m:ctrlPr>
                          <a:rPr lang="en-A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SupPr>
                      <m:e>
                        <m:acc>
                          <m:accPr>
                            <m:chr m:val="̅"/>
                            <m:ctrlPr>
                              <a:rPr lang="en-AU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𝑞</m:t>
                            </m:r>
                          </m:e>
                        </m:acc>
                      </m:e>
                      <m:sub>
                        <m:r>
                          <a:rPr lang="en-A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sub>
                      <m:sup>
                        <m:r>
                          <a:rPr lang="en-A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bSup>
                  </m:oMath>
                </a14:m>
                <a:endParaRPr lang="en-AU" sz="24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AU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is the average </a:t>
                </a:r>
                <a:r>
                  <a:rPr lang="en-AU" i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p</a:t>
                </a:r>
                <a:r>
                  <a:rPr lang="en-AU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over the two locations (1,2</a:t>
                </a:r>
                <a:r>
                  <a:rPr lang="en-US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)</a:t>
                </a:r>
                <a:r>
                  <a:rPr lang="en-AU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.</a:t>
                </a:r>
                <a:endParaRPr lang="en-AU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AU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SupPr>
                      <m:e>
                        <m:r>
                          <a:rPr lang="en-A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𝜎</m:t>
                        </m:r>
                      </m:e>
                      <m:sub>
                        <m:r>
                          <a:rPr lang="en-A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𝑝</m:t>
                        </m:r>
                      </m:sub>
                      <m:sup>
                        <m:r>
                          <a:rPr lang="en-A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AU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is the variance of </a:t>
                </a:r>
                <a:r>
                  <a:rPr lang="en-AU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p </a:t>
                </a:r>
                <a:r>
                  <a:rPr lang="en-AU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values</a:t>
                </a:r>
                <a:r>
                  <a:rPr lang="en-AU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en-AU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between locations,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524000"/>
                <a:ext cx="8763000" cy="4788490"/>
              </a:xfrm>
              <a:prstGeom prst="rect">
                <a:avLst/>
              </a:prstGeom>
              <a:blipFill>
                <a:blip r:embed="rId5"/>
                <a:stretch>
                  <a:fillRect l="-1113" t="-1018" b="-63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60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331" y="190109"/>
            <a:ext cx="8270595" cy="1333891"/>
          </a:xfrm>
          <a:noFill/>
        </p:spPr>
        <p:txBody>
          <a:bodyPr>
            <a:normAutofit/>
          </a:bodyPr>
          <a:lstStyle/>
          <a:p>
            <a:r>
              <a:rPr lang="en-AU" sz="3600" b="1" u="sng" dirty="0">
                <a:solidFill>
                  <a:srgbClr val="7030A0"/>
                </a:solidFill>
              </a:rPr>
              <a:t>Forecasting</a:t>
            </a:r>
            <a:r>
              <a:rPr lang="en-AU" sz="3600" dirty="0">
                <a:solidFill>
                  <a:srgbClr val="7030A0"/>
                </a:solidFill>
              </a:rPr>
              <a:t>               Differentiation</a:t>
            </a:r>
            <a:br>
              <a:rPr lang="en-AU" sz="3600" dirty="0">
                <a:solidFill>
                  <a:srgbClr val="7030A0"/>
                </a:solidFill>
              </a:rPr>
            </a:br>
            <a:r>
              <a:rPr lang="en-AU" sz="3600" dirty="0">
                <a:solidFill>
                  <a:srgbClr val="7030A0"/>
                </a:solidFill>
              </a:rPr>
              <a:t>with Bray-Curtis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1524000"/>
                <a:ext cx="8763000" cy="4924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AU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𝑮</m:t>
                        </m:r>
                      </m:e>
                      <m:sub>
                        <m:r>
                          <a:rPr lang="en-AU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𝑺𝑻</m:t>
                        </m:r>
                      </m:sub>
                    </m:sSub>
                  </m:oMath>
                </a14:m>
                <a:r>
                  <a:rPr lang="en-AU" sz="2400" b="1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AU" sz="24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has an expected equilibrium forecast</a:t>
                </a:r>
                <a:endParaRPr lang="en-AU" sz="2400" dirty="0">
                  <a:solidFill>
                    <a:srgbClr val="7030A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AU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𝑮</m:t>
                        </m:r>
                      </m:e>
                      <m:sub>
                        <m:r>
                          <a:rPr lang="en-AU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𝑺𝑻</m:t>
                        </m:r>
                      </m:sub>
                    </m:sSub>
                    <m:r>
                      <a:rPr lang="en-AU" sz="2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type m:val="lin"/>
                        <m:ctrlPr>
                          <a:rPr lang="en-AU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en-AU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1+8</m:t>
                            </m:r>
                            <m:r>
                              <a:rPr lang="en-AU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AU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(2</m:t>
                            </m:r>
                            <m:r>
                              <a:rPr lang="en-AU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AU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AU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𝜇</m:t>
                            </m:r>
                            <m:r>
                              <a:rPr lang="en-AU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den>
                    </m:f>
                  </m:oMath>
                </a14:m>
                <a:r>
                  <a:rPr lang="en-AU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                                                                (Halliburton </a:t>
                </a:r>
                <a:r>
                  <a:rPr lang="en-AU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‘</a:t>
                </a:r>
                <a:r>
                  <a:rPr lang="en-AU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04)</a:t>
                </a:r>
                <a:endParaRPr lang="en-AU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AU" i="1" dirty="0"/>
                  <a:t>                                     N</a:t>
                </a:r>
                <a:r>
                  <a:rPr lang="en-AU" dirty="0"/>
                  <a:t> – effective population size at each location </a:t>
                </a:r>
              </a:p>
              <a:p>
                <a:r>
                  <a:rPr lang="en-AU" sz="1800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                            m</a:t>
                </a:r>
                <a:r>
                  <a:rPr lang="en-A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– dispersal per generation between locations (0≤</a:t>
                </a:r>
                <a:r>
                  <a:rPr lang="en-AU" sz="1800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en-A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≤1)</a:t>
                </a:r>
                <a:endParaRPr lang="en-A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A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                            μ – mutation rate per generation (</a:t>
                </a:r>
                <a14:m>
                  <m:oMath xmlns:m="http://schemas.openxmlformats.org/officeDocument/2006/math">
                    <m:r>
                      <a:rPr lang="en-A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0≤</m:t>
                    </m:r>
                    <m:r>
                      <a:rPr lang="en-A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𝜇</m:t>
                    </m:r>
                    <m:r>
                      <a:rPr lang="en-A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≤1</m:t>
                    </m:r>
                  </m:oMath>
                </a14:m>
                <a:r>
                  <a:rPr lang="en-AU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)</a:t>
                </a:r>
              </a:p>
              <a:p>
                <a:endParaRPr lang="en-AU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AU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AU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AU" sz="2400" b="1" u="sng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New </a:t>
                </a:r>
                <a:r>
                  <a:rPr lang="en-AU" sz="24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Equilibrium forecast </a:t>
                </a:r>
                <a:r>
                  <a:rPr lang="en-AU" sz="2400" dirty="0">
                    <a:solidFill>
                      <a:srgbClr val="7030A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f</a:t>
                </a:r>
                <a:r>
                  <a:rPr lang="en-AU" sz="24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or Bray-Curtis</a:t>
                </a:r>
                <a:endParaRPr lang="en-AU" sz="24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AU" sz="2400" b="1" dirty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AU" sz="2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AU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AU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  <m:sPre>
                              <m:sPrePr>
                                <m:ctrlP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PrePr>
                              <m:sub/>
                              <m:sup>
                                <m: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  <m:e>
                                <m: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𝑫</m:t>
                                </m:r>
                              </m:e>
                            </m:sPre>
                            <m:r>
                              <a:rPr lang="en-AU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AU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sPre>
                              <m:sPrePr>
                                <m:ctrlP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PrePr>
                              <m:sub/>
                              <m:sup>
                                <m: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  <m:e>
                                <m: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𝑫</m:t>
                                </m:r>
                              </m:e>
                            </m:sPre>
                            <m:d>
                              <m:dPr>
                                <m:ctrlP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  <m: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  <m: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𝝁</m:t>
                                </m:r>
                                <m: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d>
                          </m:den>
                        </m:f>
                      </m:e>
                    </m:rad>
                    <m:r>
                      <a:rPr lang="en-AU" sz="2400" b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     </a:t>
                </a:r>
                <a:r>
                  <a:rPr lang="en-AU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(Sherwin ’21)</a:t>
                </a:r>
                <a:endParaRPr lang="en-AU" b="1" dirty="0">
                  <a:solidFill>
                    <a:srgbClr val="7030A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AU" sz="2400" b="1" dirty="0">
                  <a:solidFill>
                    <a:srgbClr val="7030A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AU" sz="18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                              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AU" sz="18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PrePr>
                      <m:sub/>
                      <m:sup>
                        <m:r>
                          <a:rPr lang="en-A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  <m:e>
                        <m:r>
                          <a:rPr lang="en-A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𝐷</m:t>
                        </m:r>
                      </m:e>
                    </m:sPre>
                  </m:oMath>
                </a14:m>
                <a:r>
                  <a:rPr lang="en-AU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– Second order Hill </a:t>
                </a:r>
                <a:r>
                  <a:rPr lang="en-AU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Entropy within-location</a:t>
                </a:r>
                <a:r>
                  <a:rPr lang="en-AU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br>
                  <a:rPr lang="en-AU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</a:br>
                <a:r>
                  <a:rPr lang="en-AU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                               or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A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PrePr>
                      <m:sub/>
                      <m:sup>
                        <m:r>
                          <a:rPr lang="en-A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  <m:e>
                        <m:r>
                          <a:rPr lang="en-A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𝐷</m:t>
                        </m:r>
                        <m:r>
                          <a:rPr lang="en-A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= </m:t>
                        </m:r>
                        <m:f>
                          <m:fPr>
                            <m:type m:val="lin"/>
                            <m:ctrlPr>
                              <a:rPr lang="en-AU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en-AU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1</m:t>
                            </m:r>
                          </m:num>
                          <m:den>
                            <m:d>
                              <m:dPr>
                                <m:ctrlPr>
                                  <a:rPr lang="en-AU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AU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1−</m:t>
                                </m:r>
                                <m:r>
                                  <a:rPr lang="en-AU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𝐻</m:t>
                                </m:r>
                              </m:e>
                            </m:d>
                          </m:den>
                        </m:f>
                      </m:e>
                    </m:sPre>
                  </m:oMath>
                </a14:m>
                <a:r>
                  <a:rPr lang="en-AU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    or      </a:t>
                </a:r>
                <a14:m>
                  <m:oMath xmlns:m="http://schemas.openxmlformats.org/officeDocument/2006/math">
                    <m:r>
                      <a:rPr lang="en-A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𝐻</m:t>
                    </m:r>
                    <m:r>
                      <a:rPr lang="en-A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=1−</m:t>
                    </m:r>
                    <m:f>
                      <m:fPr>
                        <m:type m:val="lin"/>
                        <m:ctrlPr>
                          <a:rPr lang="en-A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A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sPre>
                          <m:sPrePr>
                            <m:ctrlPr>
                              <a:rPr lang="en-A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PrePr>
                          <m:sub/>
                          <m:sup>
                            <m:r>
                              <a:rPr lang="en-A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  <m:e>
                            <m:r>
                              <a:rPr lang="en-A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𝐷</m:t>
                            </m:r>
                          </m:e>
                        </m:sPre>
                      </m:den>
                    </m:f>
                  </m:oMath>
                </a14:m>
                <a:endParaRPr lang="en-A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524000"/>
                <a:ext cx="8763000" cy="4924746"/>
              </a:xfrm>
              <a:prstGeom prst="rect">
                <a:avLst/>
              </a:prstGeom>
              <a:blipFill>
                <a:blip r:embed="rId5"/>
                <a:stretch>
                  <a:fillRect l="-1113" t="-4208" b="-1237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028E82E3-5D9C-494C-AAFC-A0CC6B3C3C2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316" y="2971800"/>
            <a:ext cx="943084" cy="149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5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331" y="190109"/>
            <a:ext cx="8270595" cy="724291"/>
          </a:xfrm>
          <a:noFill/>
        </p:spPr>
        <p:txBody>
          <a:bodyPr>
            <a:normAutofit/>
          </a:bodyPr>
          <a:lstStyle/>
          <a:p>
            <a:r>
              <a:rPr lang="en-AU" sz="3600" b="1" u="sng" dirty="0">
                <a:solidFill>
                  <a:srgbClr val="7030A0"/>
                </a:solidFill>
              </a:rPr>
              <a:t>Checks</a:t>
            </a:r>
            <a:r>
              <a:rPr lang="en-AU" sz="3600" dirty="0">
                <a:solidFill>
                  <a:srgbClr val="7030A0"/>
                </a:solidFill>
              </a:rPr>
              <a:t> of Forecasting by Simulation</a:t>
            </a:r>
            <a:endParaRPr lang="en-AU" sz="3600" baseline="-25000" dirty="0">
              <a:solidFill>
                <a:srgbClr val="7030A0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0DC7B08-DF70-4B37-9E31-0E2221440726}"/>
              </a:ext>
            </a:extLst>
          </p:cNvPr>
          <p:cNvGrpSpPr/>
          <p:nvPr/>
        </p:nvGrpSpPr>
        <p:grpSpPr>
          <a:xfrm>
            <a:off x="299258" y="1353979"/>
            <a:ext cx="8374793" cy="2310001"/>
            <a:chOff x="253799" y="1721514"/>
            <a:chExt cx="8374793" cy="2310001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C9914D7-2A9D-4968-AD74-0DA298166A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32942" y="1752600"/>
              <a:ext cx="3639058" cy="1838582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CB3851F-D2C7-4A68-BC9B-2C2EDD65106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872770" y="1735975"/>
              <a:ext cx="3755822" cy="1855207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89386A5-07AE-4735-AFE8-2542D8B5F5C5}"/>
                </a:ext>
              </a:extLst>
            </p:cNvPr>
            <p:cNvSpPr txBox="1"/>
            <p:nvPr/>
          </p:nvSpPr>
          <p:spPr>
            <a:xfrm>
              <a:off x="5962142" y="1766455"/>
              <a:ext cx="114300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AU" sz="2800" dirty="0">
                  <a:solidFill>
                    <a:srgbClr val="7030A0"/>
                  </a:solidFill>
                </a:rPr>
                <a:t>G</a:t>
              </a:r>
              <a:r>
                <a:rPr lang="en-AU" sz="2800" baseline="-25000" dirty="0">
                  <a:solidFill>
                    <a:srgbClr val="7030A0"/>
                  </a:solidFill>
                </a:rPr>
                <a:t>ST</a:t>
              </a:r>
              <a:endParaRPr lang="en-AU" sz="2800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258827C-FFA7-4FE2-8D43-D0543EA0BF19}"/>
                </a:ext>
              </a:extLst>
            </p:cNvPr>
            <p:cNvSpPr txBox="1"/>
            <p:nvPr/>
          </p:nvSpPr>
          <p:spPr>
            <a:xfrm>
              <a:off x="1637284" y="1796935"/>
              <a:ext cx="182880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AU" sz="2800" dirty="0">
                  <a:solidFill>
                    <a:srgbClr val="7030A0"/>
                  </a:solidFill>
                </a:rPr>
                <a:t>Bray-Curtis</a:t>
              </a:r>
              <a:endParaRPr lang="en-AU" sz="2800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1D0B040-B201-4207-9B67-565B3A7B04DF}"/>
                </a:ext>
              </a:extLst>
            </p:cNvPr>
            <p:cNvSpPr txBox="1"/>
            <p:nvPr/>
          </p:nvSpPr>
          <p:spPr>
            <a:xfrm rot="16200000">
              <a:off x="-371747" y="2347060"/>
              <a:ext cx="1774311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AU" sz="2800" dirty="0">
                  <a:solidFill>
                    <a:srgbClr val="7030A0"/>
                  </a:solidFill>
                </a:rPr>
                <a:t>Simulated</a:t>
              </a:r>
              <a:endParaRPr lang="en-AU" sz="2800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DFF38B7-1BD1-4230-B4FB-36D94DAB315B}"/>
                </a:ext>
              </a:extLst>
            </p:cNvPr>
            <p:cNvSpPr txBox="1"/>
            <p:nvPr/>
          </p:nvSpPr>
          <p:spPr>
            <a:xfrm>
              <a:off x="3937461" y="3508295"/>
              <a:ext cx="209683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AU" sz="2800" dirty="0">
                  <a:solidFill>
                    <a:srgbClr val="7030A0"/>
                  </a:solidFill>
                </a:rPr>
                <a:t>Predicted</a:t>
              </a:r>
              <a:endParaRPr lang="en-AU" sz="28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E64B905-2190-4387-A029-0FC8CD031125}"/>
                  </a:ext>
                </a:extLst>
              </p:cNvPr>
              <p:cNvSpPr txBox="1"/>
              <p:nvPr/>
            </p:nvSpPr>
            <p:spPr>
              <a:xfrm>
                <a:off x="299257" y="4578220"/>
                <a:ext cx="8890202" cy="15528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AU" sz="24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SO...Corrected Equilibrium forecast For Bray-Curtis</a:t>
                </a:r>
                <a:endParaRPr lang="en-AU" sz="2400" u="sng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𝟖</m:t>
                    </m:r>
                    <m:rad>
                      <m:radPr>
                        <m:degHide m:val="on"/>
                        <m:ctrlPr>
                          <a:rPr lang="en-AU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AU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sPre>
                              <m:sPrePr>
                                <m:ctrlP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PrePr>
                              <m:sub/>
                              <m:sup>
                                <m: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  <m:e>
                                <m: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𝑫</m:t>
                                </m:r>
                              </m:e>
                            </m:sPre>
                            <m:r>
                              <a:rPr lang="en-AU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AU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sPre>
                              <m:sPrePr>
                                <m:ctrlP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PrePr>
                              <m:sub/>
                              <m:sup>
                                <m: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  <m:e>
                                <m: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𝑫</m:t>
                                </m:r>
                              </m:e>
                            </m:sPre>
                            <m:d>
                              <m:dPr>
                                <m:ctrlP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  <m: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  <m: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𝝁</m:t>
                                </m:r>
                                <m:r>
                                  <a:rPr lang="en-AU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d>
                          </m:den>
                        </m:f>
                      </m:e>
                    </m:rad>
                  </m:oMath>
                </a14:m>
                <a:r>
                  <a:rPr lang="en-AU" dirty="0"/>
                  <a:t>                                   </a:t>
                </a:r>
                <a:r>
                  <a:rPr lang="en-A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Sherwin </a:t>
                </a:r>
                <a:r>
                  <a:rPr lang="en-AU" dirty="0">
                    <a:latin typeface="Calibri" panose="020F0502020204030204" pitchFamily="34" charset="0"/>
                    <a:ea typeface="Calibri" panose="020F0502020204030204" pitchFamily="34" charset="0"/>
                  </a:rPr>
                  <a:t>‘</a:t>
                </a:r>
                <a:r>
                  <a:rPr lang="en-A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21</a:t>
                </a:r>
                <a:endParaRPr lang="en-AU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E64B905-2190-4387-A029-0FC8CD0311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257" y="4578220"/>
                <a:ext cx="8890202" cy="1552861"/>
              </a:xfrm>
              <a:prstGeom prst="rect">
                <a:avLst/>
              </a:prstGeom>
              <a:blipFill>
                <a:blip r:embed="rId7"/>
                <a:stretch>
                  <a:fillRect l="-1029" t="-313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240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331" y="190109"/>
            <a:ext cx="8270595" cy="1333891"/>
          </a:xfrm>
          <a:noFill/>
        </p:spPr>
        <p:txBody>
          <a:bodyPr>
            <a:normAutofit/>
          </a:bodyPr>
          <a:lstStyle/>
          <a:p>
            <a:r>
              <a:rPr lang="en-AU" sz="3600" b="1" u="sng" dirty="0">
                <a:solidFill>
                  <a:srgbClr val="7030A0"/>
                </a:solidFill>
              </a:rPr>
              <a:t>Evaluating </a:t>
            </a:r>
            <a:r>
              <a:rPr lang="en-AU" sz="3600" dirty="0">
                <a:solidFill>
                  <a:srgbClr val="7030A0"/>
                </a:solidFill>
              </a:rPr>
              <a:t>     Bray Curtis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1981200"/>
                <a:ext cx="8763000" cy="35943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800" dirty="0">
                    <a:solidFill>
                      <a:srgbClr val="7030A0"/>
                    </a:solidFill>
                  </a:rPr>
                  <a:t>Forecasting </a:t>
                </a:r>
                <a:r>
                  <a:rPr lang="en-US" sz="2800" dirty="0"/>
                  <a:t>Currently for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Equilibrium, 2 variants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Non-equilibrium   (time “</a:t>
                </a:r>
                <a:r>
                  <a:rPr lang="en-US" sz="2800" i="1" dirty="0"/>
                  <a:t>t</a:t>
                </a:r>
                <a:r>
                  <a:rPr lang="en-US" sz="2800" dirty="0"/>
                  <a:t>”    after   dispersal </a:t>
                </a:r>
                <a:r>
                  <a:rPr lang="en-US" sz="2800" i="1" dirty="0"/>
                  <a:t>m</a:t>
                </a:r>
                <a:r>
                  <a:rPr lang="en-US" sz="2800" dirty="0"/>
                  <a:t> = 0)</a:t>
                </a:r>
              </a:p>
              <a:p>
                <a:endParaRPr lang="en-US" sz="2800" dirty="0"/>
              </a:p>
              <a:p>
                <a:r>
                  <a:rPr lang="en-US" sz="2800" dirty="0">
                    <a:solidFill>
                      <a:srgbClr val="7030A0"/>
                    </a:solidFill>
                  </a:rPr>
                  <a:t>NB BAD </a:t>
                </a:r>
                <a:r>
                  <a:rPr lang="en-US" sz="2800" dirty="0"/>
                  <a:t>dependence on variation </a:t>
                </a:r>
                <a:r>
                  <a:rPr lang="en-US" sz="2800" dirty="0">
                    <a:solidFill>
                      <a:srgbClr val="FF0000"/>
                    </a:solidFill>
                  </a:rPr>
                  <a:t>within-location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AU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/>
                      <m:sup>
                        <m:r>
                          <a:rPr lang="en-AU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  <m:e>
                        <m:r>
                          <a:rPr lang="en-AU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</m:sPre>
                  </m:oMath>
                </a14:m>
                <a:endParaRPr lang="en-US" sz="2800" b="1" i="1" dirty="0">
                  <a:solidFill>
                    <a:srgbClr val="7030A0"/>
                  </a:solidFill>
                  <a:latin typeface="Cambria Math" panose="02040503050406030204" pitchFamily="18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AU" sz="2800" i="1" u="sng" dirty="0"/>
                  <a:t>also</a:t>
                </a:r>
                <a:r>
                  <a:rPr lang="en-AU" sz="2800" dirty="0"/>
                  <a:t> a problem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𝑮</m:t>
                        </m:r>
                      </m:e>
                      <m:sub>
                        <m:r>
                          <a:rPr lang="en-AU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𝑺𝑻</m:t>
                        </m:r>
                      </m:sub>
                    </m:sSub>
                  </m:oMath>
                </a14:m>
                <a:r>
                  <a:rPr lang="en-AU" sz="2800" b="1" dirty="0"/>
                  <a:t>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AU" sz="2800" i="1" u="sng" dirty="0"/>
                  <a:t>not</a:t>
                </a:r>
                <a:r>
                  <a:rPr lang="en-AU" sz="2800" dirty="0"/>
                  <a:t> for other entropic </a:t>
                </a:r>
                <a:r>
                  <a:rPr lang="en-AU" sz="2800" dirty="0" err="1"/>
                  <a:t>differentations</a:t>
                </a:r>
                <a:r>
                  <a:rPr lang="en-AU" sz="2800" dirty="0"/>
                  <a:t>: </a:t>
                </a:r>
                <a:br>
                  <a:rPr lang="en-AU" sz="2800" dirty="0"/>
                </a:br>
                <a:r>
                  <a:rPr lang="en-AU" sz="2800" dirty="0"/>
                  <a:t>                        </a:t>
                </a:r>
                <a:r>
                  <a:rPr lang="en-AU" sz="2800" dirty="0">
                    <a:solidFill>
                      <a:srgbClr val="7030A0"/>
                    </a:solidFill>
                  </a:rPr>
                  <a:t>Mutual Information, </a:t>
                </a:r>
                <a:r>
                  <a:rPr lang="en-AU" sz="2800" dirty="0" err="1">
                    <a:solidFill>
                      <a:srgbClr val="7030A0"/>
                    </a:solidFill>
                  </a:rPr>
                  <a:t>Morisita</a:t>
                </a:r>
                <a:r>
                  <a:rPr lang="en-AU" sz="2800" dirty="0">
                    <a:solidFill>
                      <a:srgbClr val="7030A0"/>
                    </a:solidFill>
                  </a:rPr>
                  <a:t>-Horn/</a:t>
                </a:r>
                <a:r>
                  <a:rPr lang="en-AU" sz="2800" dirty="0" err="1">
                    <a:solidFill>
                      <a:srgbClr val="7030A0"/>
                    </a:solidFill>
                  </a:rPr>
                  <a:t>Jost</a:t>
                </a:r>
                <a:endParaRPr lang="en-AU" sz="2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981200"/>
                <a:ext cx="8763000" cy="3594382"/>
              </a:xfrm>
              <a:prstGeom prst="rect">
                <a:avLst/>
              </a:prstGeom>
              <a:blipFill>
                <a:blip r:embed="rId5"/>
                <a:stretch>
                  <a:fillRect l="-1391" t="-1525" b="-389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326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2276</TotalTime>
  <Words>552</Words>
  <Application>Microsoft Office PowerPoint</Application>
  <PresentationFormat>On-screen Show (4:3)</PresentationFormat>
  <Paragraphs>173</Paragraphs>
  <Slides>18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Times New Roman</vt:lpstr>
      <vt:lpstr>Office Theme</vt:lpstr>
      <vt:lpstr>Microsoft Equation 3.0</vt:lpstr>
      <vt:lpstr>PowerPoint Presentation</vt:lpstr>
      <vt:lpstr>PowerPoint Presentation</vt:lpstr>
      <vt:lpstr>PowerPoint Presentation</vt:lpstr>
      <vt:lpstr>Differentiation: Bray-Curtis (Bray &amp; Curtis 1957)</vt:lpstr>
      <vt:lpstr>Forecasting Differentiation with Bray-Curtis</vt:lpstr>
      <vt:lpstr>Differentiation with Bray-Curtis  &amp;  Competitors</vt:lpstr>
      <vt:lpstr>Forecasting               Differentiation with Bray-Curtis</vt:lpstr>
      <vt:lpstr>Checks of Forecasting by Simulation</vt:lpstr>
      <vt:lpstr>Evaluating      Bray Curtis</vt:lpstr>
      <vt:lpstr>PowerPoint Presentation</vt:lpstr>
      <vt:lpstr>Functional Differentiation</vt:lpstr>
      <vt:lpstr>Functional Differentiation – Past Problems</vt:lpstr>
      <vt:lpstr>Functional Diversity -  A Novel Approach</vt:lpstr>
      <vt:lpstr>Functional Diversity -  A Novel Approach</vt:lpstr>
      <vt:lpstr>PowerPoint Presentation</vt:lpstr>
      <vt:lpstr>PowerPoint Presentation</vt:lpstr>
      <vt:lpstr>PowerPoint Presentation</vt:lpstr>
      <vt:lpstr>Functional diversity of order q Chao et al ‘2020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</dc:creator>
  <cp:lastModifiedBy>William Sherwin</cp:lastModifiedBy>
  <cp:revision>513</cp:revision>
  <cp:lastPrinted>2020-06-03T06:53:12Z</cp:lastPrinted>
  <dcterms:created xsi:type="dcterms:W3CDTF">2018-10-25T04:24:52Z</dcterms:created>
  <dcterms:modified xsi:type="dcterms:W3CDTF">2021-04-19T23:38:21Z</dcterms:modified>
</cp:coreProperties>
</file>