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81" r:id="rId3"/>
    <p:sldId id="260" r:id="rId4"/>
    <p:sldId id="263" r:id="rId5"/>
    <p:sldId id="271" r:id="rId6"/>
    <p:sldId id="264" r:id="rId7"/>
    <p:sldId id="272" r:id="rId8"/>
    <p:sldId id="273" r:id="rId9"/>
    <p:sldId id="274" r:id="rId10"/>
    <p:sldId id="266" r:id="rId11"/>
    <p:sldId id="275" r:id="rId12"/>
    <p:sldId id="278" r:id="rId13"/>
    <p:sldId id="277" r:id="rId14"/>
    <p:sldId id="279" r:id="rId15"/>
    <p:sldId id="276" r:id="rId16"/>
    <p:sldId id="258" r:id="rId17"/>
    <p:sldId id="268" r:id="rId18"/>
    <p:sldId id="282" r:id="rId19"/>
    <p:sldId id="270" r:id="rId20"/>
  </p:sldIdLst>
  <p:sldSz cx="9144000" cy="6858000" type="screen4x3"/>
  <p:notesSz cx="6858000" cy="9144000"/>
  <p:defaultTextStyle>
    <a:defPPr>
      <a:defRPr lang="es-P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08"/>
    <p:restoredTop sz="92115" autoAdjust="0"/>
  </p:normalViewPr>
  <p:slideViewPr>
    <p:cSldViewPr>
      <p:cViewPr varScale="1">
        <p:scale>
          <a:sx n="63" d="100"/>
          <a:sy n="63" d="100"/>
        </p:scale>
        <p:origin x="-151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PY"/>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A19401-069F-4F20-A548-5BA81C52017B}" type="datetimeFigureOut">
              <a:rPr lang="es-PY" smtClean="0"/>
              <a:t>20/4/2021</a:t>
            </a:fld>
            <a:endParaRPr lang="es-PY"/>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PY"/>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Y"/>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PY"/>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E929BC-B842-4439-BC58-A4920B23D9DB}" type="slidenum">
              <a:rPr lang="es-PY" smtClean="0"/>
              <a:t>‹Nº›</a:t>
            </a:fld>
            <a:endParaRPr lang="es-PY"/>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PY" dirty="0"/>
          </a:p>
        </p:txBody>
      </p:sp>
      <p:sp>
        <p:nvSpPr>
          <p:cNvPr id="4" name="3 Marcador de número de diapositiva"/>
          <p:cNvSpPr>
            <a:spLocks noGrp="1"/>
          </p:cNvSpPr>
          <p:nvPr>
            <p:ph type="sldNum" sz="quarter" idx="10"/>
          </p:nvPr>
        </p:nvSpPr>
        <p:spPr/>
        <p:txBody>
          <a:bodyPr/>
          <a:lstStyle/>
          <a:p>
            <a:fld id="{40E929BC-B842-4439-BC58-A4920B23D9DB}" type="slidenum">
              <a:rPr lang="es-PY" smtClean="0"/>
              <a:t>2</a:t>
            </a:fld>
            <a:endParaRPr lang="es-PY"/>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PY" dirty="0"/>
          </a:p>
        </p:txBody>
      </p:sp>
      <p:sp>
        <p:nvSpPr>
          <p:cNvPr id="4" name="3 Marcador de número de diapositiva"/>
          <p:cNvSpPr>
            <a:spLocks noGrp="1"/>
          </p:cNvSpPr>
          <p:nvPr>
            <p:ph type="sldNum" sz="quarter" idx="10"/>
          </p:nvPr>
        </p:nvSpPr>
        <p:spPr/>
        <p:txBody>
          <a:bodyPr/>
          <a:lstStyle/>
          <a:p>
            <a:fld id="{40E929BC-B842-4439-BC58-A4920B23D9DB}" type="slidenum">
              <a:rPr lang="es-PY" smtClean="0"/>
              <a:t>11</a:t>
            </a:fld>
            <a:endParaRPr lang="es-PY"/>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PY" dirty="0"/>
          </a:p>
        </p:txBody>
      </p:sp>
      <p:sp>
        <p:nvSpPr>
          <p:cNvPr id="4" name="3 Marcador de número de diapositiva"/>
          <p:cNvSpPr>
            <a:spLocks noGrp="1"/>
          </p:cNvSpPr>
          <p:nvPr>
            <p:ph type="sldNum" sz="quarter" idx="10"/>
          </p:nvPr>
        </p:nvSpPr>
        <p:spPr/>
        <p:txBody>
          <a:bodyPr/>
          <a:lstStyle/>
          <a:p>
            <a:fld id="{40E929BC-B842-4439-BC58-A4920B23D9DB}" type="slidenum">
              <a:rPr lang="es-PY" smtClean="0"/>
              <a:t>12</a:t>
            </a:fld>
            <a:endParaRPr lang="es-PY"/>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PY" dirty="0"/>
          </a:p>
        </p:txBody>
      </p:sp>
      <p:sp>
        <p:nvSpPr>
          <p:cNvPr id="4" name="3 Marcador de número de diapositiva"/>
          <p:cNvSpPr>
            <a:spLocks noGrp="1"/>
          </p:cNvSpPr>
          <p:nvPr>
            <p:ph type="sldNum" sz="quarter" idx="10"/>
          </p:nvPr>
        </p:nvSpPr>
        <p:spPr/>
        <p:txBody>
          <a:bodyPr/>
          <a:lstStyle/>
          <a:p>
            <a:fld id="{40E929BC-B842-4439-BC58-A4920B23D9DB}" type="slidenum">
              <a:rPr lang="es-PY" smtClean="0"/>
              <a:t>13</a:t>
            </a:fld>
            <a:endParaRPr lang="es-PY"/>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PY" dirty="0"/>
          </a:p>
        </p:txBody>
      </p:sp>
      <p:sp>
        <p:nvSpPr>
          <p:cNvPr id="4" name="3 Marcador de número de diapositiva"/>
          <p:cNvSpPr>
            <a:spLocks noGrp="1"/>
          </p:cNvSpPr>
          <p:nvPr>
            <p:ph type="sldNum" sz="quarter" idx="10"/>
          </p:nvPr>
        </p:nvSpPr>
        <p:spPr/>
        <p:txBody>
          <a:bodyPr/>
          <a:lstStyle/>
          <a:p>
            <a:fld id="{40E929BC-B842-4439-BC58-A4920B23D9DB}" type="slidenum">
              <a:rPr lang="es-PY" smtClean="0"/>
              <a:t>14</a:t>
            </a:fld>
            <a:endParaRPr lang="es-PY"/>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PY" dirty="0"/>
          </a:p>
        </p:txBody>
      </p:sp>
      <p:sp>
        <p:nvSpPr>
          <p:cNvPr id="4" name="3 Marcador de número de diapositiva"/>
          <p:cNvSpPr>
            <a:spLocks noGrp="1"/>
          </p:cNvSpPr>
          <p:nvPr>
            <p:ph type="sldNum" sz="quarter" idx="10"/>
          </p:nvPr>
        </p:nvSpPr>
        <p:spPr/>
        <p:txBody>
          <a:bodyPr/>
          <a:lstStyle/>
          <a:p>
            <a:fld id="{40E929BC-B842-4439-BC58-A4920B23D9DB}" type="slidenum">
              <a:rPr lang="es-PY" smtClean="0"/>
              <a:t>15</a:t>
            </a:fld>
            <a:endParaRPr lang="es-PY"/>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PY" dirty="0"/>
          </a:p>
        </p:txBody>
      </p:sp>
      <p:sp>
        <p:nvSpPr>
          <p:cNvPr id="4" name="3 Marcador de número de diapositiva"/>
          <p:cNvSpPr>
            <a:spLocks noGrp="1"/>
          </p:cNvSpPr>
          <p:nvPr>
            <p:ph type="sldNum" sz="quarter" idx="10"/>
          </p:nvPr>
        </p:nvSpPr>
        <p:spPr/>
        <p:txBody>
          <a:bodyPr/>
          <a:lstStyle/>
          <a:p>
            <a:fld id="{40E929BC-B842-4439-BC58-A4920B23D9DB}" type="slidenum">
              <a:rPr lang="es-PY" smtClean="0"/>
              <a:t>16</a:t>
            </a:fld>
            <a:endParaRPr lang="es-PY"/>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PY" dirty="0"/>
          </a:p>
        </p:txBody>
      </p:sp>
      <p:sp>
        <p:nvSpPr>
          <p:cNvPr id="4" name="3 Marcador de número de diapositiva"/>
          <p:cNvSpPr>
            <a:spLocks noGrp="1"/>
          </p:cNvSpPr>
          <p:nvPr>
            <p:ph type="sldNum" sz="quarter" idx="10"/>
          </p:nvPr>
        </p:nvSpPr>
        <p:spPr/>
        <p:txBody>
          <a:bodyPr/>
          <a:lstStyle/>
          <a:p>
            <a:fld id="{40E929BC-B842-4439-BC58-A4920B23D9DB}" type="slidenum">
              <a:rPr lang="es-PY" smtClean="0"/>
              <a:t>17</a:t>
            </a:fld>
            <a:endParaRPr lang="es-PY"/>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PY" dirty="0"/>
          </a:p>
        </p:txBody>
      </p:sp>
      <p:sp>
        <p:nvSpPr>
          <p:cNvPr id="4" name="3 Marcador de número de diapositiva"/>
          <p:cNvSpPr>
            <a:spLocks noGrp="1"/>
          </p:cNvSpPr>
          <p:nvPr>
            <p:ph type="sldNum" sz="quarter" idx="10"/>
          </p:nvPr>
        </p:nvSpPr>
        <p:spPr/>
        <p:txBody>
          <a:bodyPr/>
          <a:lstStyle/>
          <a:p>
            <a:fld id="{40E929BC-B842-4439-BC58-A4920B23D9DB}" type="slidenum">
              <a:rPr lang="es-PY" smtClean="0"/>
              <a:t>3</a:t>
            </a:fld>
            <a:endParaRPr lang="es-PY"/>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PY" dirty="0"/>
          </a:p>
        </p:txBody>
      </p:sp>
      <p:sp>
        <p:nvSpPr>
          <p:cNvPr id="4" name="3 Marcador de número de diapositiva"/>
          <p:cNvSpPr>
            <a:spLocks noGrp="1"/>
          </p:cNvSpPr>
          <p:nvPr>
            <p:ph type="sldNum" sz="quarter" idx="10"/>
          </p:nvPr>
        </p:nvSpPr>
        <p:spPr/>
        <p:txBody>
          <a:bodyPr/>
          <a:lstStyle/>
          <a:p>
            <a:fld id="{40E929BC-B842-4439-BC58-A4920B23D9DB}" type="slidenum">
              <a:rPr lang="es-PY" smtClean="0"/>
              <a:t>4</a:t>
            </a:fld>
            <a:endParaRPr lang="es-PY"/>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PY" dirty="0"/>
          </a:p>
        </p:txBody>
      </p:sp>
      <p:sp>
        <p:nvSpPr>
          <p:cNvPr id="4" name="3 Marcador de número de diapositiva"/>
          <p:cNvSpPr>
            <a:spLocks noGrp="1"/>
          </p:cNvSpPr>
          <p:nvPr>
            <p:ph type="sldNum" sz="quarter" idx="10"/>
          </p:nvPr>
        </p:nvSpPr>
        <p:spPr/>
        <p:txBody>
          <a:bodyPr/>
          <a:lstStyle/>
          <a:p>
            <a:fld id="{40E929BC-B842-4439-BC58-A4920B23D9DB}" type="slidenum">
              <a:rPr lang="es-PY" smtClean="0"/>
              <a:t>5</a:t>
            </a:fld>
            <a:endParaRPr lang="es-PY"/>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PY" dirty="0"/>
          </a:p>
        </p:txBody>
      </p:sp>
      <p:sp>
        <p:nvSpPr>
          <p:cNvPr id="4" name="3 Marcador de número de diapositiva"/>
          <p:cNvSpPr>
            <a:spLocks noGrp="1"/>
          </p:cNvSpPr>
          <p:nvPr>
            <p:ph type="sldNum" sz="quarter" idx="10"/>
          </p:nvPr>
        </p:nvSpPr>
        <p:spPr/>
        <p:txBody>
          <a:bodyPr/>
          <a:lstStyle/>
          <a:p>
            <a:fld id="{40E929BC-B842-4439-BC58-A4920B23D9DB}" type="slidenum">
              <a:rPr lang="es-PY" smtClean="0"/>
              <a:t>6</a:t>
            </a:fld>
            <a:endParaRPr lang="es-PY"/>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PY" dirty="0"/>
          </a:p>
        </p:txBody>
      </p:sp>
      <p:sp>
        <p:nvSpPr>
          <p:cNvPr id="4" name="3 Marcador de número de diapositiva"/>
          <p:cNvSpPr>
            <a:spLocks noGrp="1"/>
          </p:cNvSpPr>
          <p:nvPr>
            <p:ph type="sldNum" sz="quarter" idx="10"/>
          </p:nvPr>
        </p:nvSpPr>
        <p:spPr/>
        <p:txBody>
          <a:bodyPr/>
          <a:lstStyle/>
          <a:p>
            <a:fld id="{40E929BC-B842-4439-BC58-A4920B23D9DB}" type="slidenum">
              <a:rPr lang="es-PY" smtClean="0"/>
              <a:t>7</a:t>
            </a:fld>
            <a:endParaRPr lang="es-PY"/>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PY" dirty="0"/>
          </a:p>
        </p:txBody>
      </p:sp>
      <p:sp>
        <p:nvSpPr>
          <p:cNvPr id="4" name="3 Marcador de número de diapositiva"/>
          <p:cNvSpPr>
            <a:spLocks noGrp="1"/>
          </p:cNvSpPr>
          <p:nvPr>
            <p:ph type="sldNum" sz="quarter" idx="10"/>
          </p:nvPr>
        </p:nvSpPr>
        <p:spPr/>
        <p:txBody>
          <a:bodyPr/>
          <a:lstStyle/>
          <a:p>
            <a:fld id="{40E929BC-B842-4439-BC58-A4920B23D9DB}" type="slidenum">
              <a:rPr lang="es-PY" smtClean="0"/>
              <a:t>8</a:t>
            </a:fld>
            <a:endParaRPr lang="es-PY"/>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PY" dirty="0"/>
          </a:p>
        </p:txBody>
      </p:sp>
      <p:sp>
        <p:nvSpPr>
          <p:cNvPr id="4" name="3 Marcador de número de diapositiva"/>
          <p:cNvSpPr>
            <a:spLocks noGrp="1"/>
          </p:cNvSpPr>
          <p:nvPr>
            <p:ph type="sldNum" sz="quarter" idx="10"/>
          </p:nvPr>
        </p:nvSpPr>
        <p:spPr/>
        <p:txBody>
          <a:bodyPr/>
          <a:lstStyle/>
          <a:p>
            <a:fld id="{40E929BC-B842-4439-BC58-A4920B23D9DB}" type="slidenum">
              <a:rPr lang="es-PY" smtClean="0"/>
              <a:t>9</a:t>
            </a:fld>
            <a:endParaRPr lang="es-PY"/>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3 Marcador de número de diapositiva"/>
          <p:cNvSpPr>
            <a:spLocks noGrp="1"/>
          </p:cNvSpPr>
          <p:nvPr>
            <p:ph type="sldNum" sz="quarter" idx="10"/>
          </p:nvPr>
        </p:nvSpPr>
        <p:spPr/>
        <p:txBody>
          <a:bodyPr/>
          <a:lstStyle/>
          <a:p>
            <a:fld id="{40E929BC-B842-4439-BC58-A4920B23D9DB}" type="slidenum">
              <a:rPr lang="es-PY" smtClean="0"/>
              <a:t>10</a:t>
            </a:fld>
            <a:endParaRPr lang="es-PY"/>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PY"/>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PY"/>
          </a:p>
        </p:txBody>
      </p:sp>
      <p:sp>
        <p:nvSpPr>
          <p:cNvPr id="4" name="3 Marcador de fecha"/>
          <p:cNvSpPr>
            <a:spLocks noGrp="1"/>
          </p:cNvSpPr>
          <p:nvPr>
            <p:ph type="dt" sz="half" idx="10"/>
          </p:nvPr>
        </p:nvSpPr>
        <p:spPr/>
        <p:txBody>
          <a:bodyPr/>
          <a:lstStyle/>
          <a:p>
            <a:fld id="{A5383225-DDCF-45C3-9D13-246785BDFC9B}" type="datetimeFigureOut">
              <a:rPr lang="es-PY" smtClean="0"/>
              <a:pPr/>
              <a:t>19/4/2021</a:t>
            </a:fld>
            <a:endParaRPr lang="es-PY"/>
          </a:p>
        </p:txBody>
      </p:sp>
      <p:sp>
        <p:nvSpPr>
          <p:cNvPr id="5" name="4 Marcador de pie de página"/>
          <p:cNvSpPr>
            <a:spLocks noGrp="1"/>
          </p:cNvSpPr>
          <p:nvPr>
            <p:ph type="ftr" sz="quarter" idx="11"/>
          </p:nvPr>
        </p:nvSpPr>
        <p:spPr/>
        <p:txBody>
          <a:bodyPr/>
          <a:lstStyle/>
          <a:p>
            <a:endParaRPr lang="es-PY"/>
          </a:p>
        </p:txBody>
      </p:sp>
      <p:sp>
        <p:nvSpPr>
          <p:cNvPr id="6" name="5 Marcador de número de diapositiva"/>
          <p:cNvSpPr>
            <a:spLocks noGrp="1"/>
          </p:cNvSpPr>
          <p:nvPr>
            <p:ph type="sldNum" sz="quarter" idx="12"/>
          </p:nvPr>
        </p:nvSpPr>
        <p:spPr/>
        <p:txBody>
          <a:bodyPr/>
          <a:lstStyle/>
          <a:p>
            <a:fld id="{3B7CF8A7-4A32-4C93-8842-FFE32322F518}" type="slidenum">
              <a:rPr lang="es-PY" smtClean="0"/>
              <a:pPr/>
              <a:t>‹Nº›</a:t>
            </a:fld>
            <a:endParaRPr lang="es-PY"/>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PY"/>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Y"/>
          </a:p>
        </p:txBody>
      </p:sp>
      <p:sp>
        <p:nvSpPr>
          <p:cNvPr id="4" name="3 Marcador de fecha"/>
          <p:cNvSpPr>
            <a:spLocks noGrp="1"/>
          </p:cNvSpPr>
          <p:nvPr>
            <p:ph type="dt" sz="half" idx="10"/>
          </p:nvPr>
        </p:nvSpPr>
        <p:spPr/>
        <p:txBody>
          <a:bodyPr/>
          <a:lstStyle/>
          <a:p>
            <a:fld id="{A5383225-DDCF-45C3-9D13-246785BDFC9B}" type="datetimeFigureOut">
              <a:rPr lang="es-PY" smtClean="0"/>
              <a:pPr/>
              <a:t>19/4/2021</a:t>
            </a:fld>
            <a:endParaRPr lang="es-PY"/>
          </a:p>
        </p:txBody>
      </p:sp>
      <p:sp>
        <p:nvSpPr>
          <p:cNvPr id="5" name="4 Marcador de pie de página"/>
          <p:cNvSpPr>
            <a:spLocks noGrp="1"/>
          </p:cNvSpPr>
          <p:nvPr>
            <p:ph type="ftr" sz="quarter" idx="11"/>
          </p:nvPr>
        </p:nvSpPr>
        <p:spPr/>
        <p:txBody>
          <a:bodyPr/>
          <a:lstStyle/>
          <a:p>
            <a:endParaRPr lang="es-PY"/>
          </a:p>
        </p:txBody>
      </p:sp>
      <p:sp>
        <p:nvSpPr>
          <p:cNvPr id="6" name="5 Marcador de número de diapositiva"/>
          <p:cNvSpPr>
            <a:spLocks noGrp="1"/>
          </p:cNvSpPr>
          <p:nvPr>
            <p:ph type="sldNum" sz="quarter" idx="12"/>
          </p:nvPr>
        </p:nvSpPr>
        <p:spPr/>
        <p:txBody>
          <a:bodyPr/>
          <a:lstStyle/>
          <a:p>
            <a:fld id="{3B7CF8A7-4A32-4C93-8842-FFE32322F518}" type="slidenum">
              <a:rPr lang="es-PY" smtClean="0"/>
              <a:pPr/>
              <a:t>‹Nº›</a:t>
            </a:fld>
            <a:endParaRPr lang="es-P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PY"/>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Y"/>
          </a:p>
        </p:txBody>
      </p:sp>
      <p:sp>
        <p:nvSpPr>
          <p:cNvPr id="4" name="3 Marcador de fecha"/>
          <p:cNvSpPr>
            <a:spLocks noGrp="1"/>
          </p:cNvSpPr>
          <p:nvPr>
            <p:ph type="dt" sz="half" idx="10"/>
          </p:nvPr>
        </p:nvSpPr>
        <p:spPr/>
        <p:txBody>
          <a:bodyPr/>
          <a:lstStyle/>
          <a:p>
            <a:fld id="{A5383225-DDCF-45C3-9D13-246785BDFC9B}" type="datetimeFigureOut">
              <a:rPr lang="es-PY" smtClean="0"/>
              <a:pPr/>
              <a:t>19/4/2021</a:t>
            </a:fld>
            <a:endParaRPr lang="es-PY"/>
          </a:p>
        </p:txBody>
      </p:sp>
      <p:sp>
        <p:nvSpPr>
          <p:cNvPr id="5" name="4 Marcador de pie de página"/>
          <p:cNvSpPr>
            <a:spLocks noGrp="1"/>
          </p:cNvSpPr>
          <p:nvPr>
            <p:ph type="ftr" sz="quarter" idx="11"/>
          </p:nvPr>
        </p:nvSpPr>
        <p:spPr/>
        <p:txBody>
          <a:bodyPr/>
          <a:lstStyle/>
          <a:p>
            <a:endParaRPr lang="es-PY"/>
          </a:p>
        </p:txBody>
      </p:sp>
      <p:sp>
        <p:nvSpPr>
          <p:cNvPr id="6" name="5 Marcador de número de diapositiva"/>
          <p:cNvSpPr>
            <a:spLocks noGrp="1"/>
          </p:cNvSpPr>
          <p:nvPr>
            <p:ph type="sldNum" sz="quarter" idx="12"/>
          </p:nvPr>
        </p:nvSpPr>
        <p:spPr/>
        <p:txBody>
          <a:bodyPr/>
          <a:lstStyle/>
          <a:p>
            <a:fld id="{3B7CF8A7-4A32-4C93-8842-FFE32322F518}" type="slidenum">
              <a:rPr lang="es-PY" smtClean="0"/>
              <a:pPr/>
              <a:t>‹Nº›</a:t>
            </a:fld>
            <a:endParaRPr lang="es-P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PY"/>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Y"/>
          </a:p>
        </p:txBody>
      </p:sp>
      <p:sp>
        <p:nvSpPr>
          <p:cNvPr id="4" name="3 Marcador de fecha"/>
          <p:cNvSpPr>
            <a:spLocks noGrp="1"/>
          </p:cNvSpPr>
          <p:nvPr>
            <p:ph type="dt" sz="half" idx="10"/>
          </p:nvPr>
        </p:nvSpPr>
        <p:spPr/>
        <p:txBody>
          <a:bodyPr/>
          <a:lstStyle/>
          <a:p>
            <a:fld id="{A5383225-DDCF-45C3-9D13-246785BDFC9B}" type="datetimeFigureOut">
              <a:rPr lang="es-PY" smtClean="0"/>
              <a:pPr/>
              <a:t>19/4/2021</a:t>
            </a:fld>
            <a:endParaRPr lang="es-PY"/>
          </a:p>
        </p:txBody>
      </p:sp>
      <p:sp>
        <p:nvSpPr>
          <p:cNvPr id="5" name="4 Marcador de pie de página"/>
          <p:cNvSpPr>
            <a:spLocks noGrp="1"/>
          </p:cNvSpPr>
          <p:nvPr>
            <p:ph type="ftr" sz="quarter" idx="11"/>
          </p:nvPr>
        </p:nvSpPr>
        <p:spPr/>
        <p:txBody>
          <a:bodyPr/>
          <a:lstStyle/>
          <a:p>
            <a:endParaRPr lang="es-PY"/>
          </a:p>
        </p:txBody>
      </p:sp>
      <p:sp>
        <p:nvSpPr>
          <p:cNvPr id="6" name="5 Marcador de número de diapositiva"/>
          <p:cNvSpPr>
            <a:spLocks noGrp="1"/>
          </p:cNvSpPr>
          <p:nvPr>
            <p:ph type="sldNum" sz="quarter" idx="12"/>
          </p:nvPr>
        </p:nvSpPr>
        <p:spPr/>
        <p:txBody>
          <a:bodyPr/>
          <a:lstStyle/>
          <a:p>
            <a:fld id="{3B7CF8A7-4A32-4C93-8842-FFE32322F518}" type="slidenum">
              <a:rPr lang="es-PY" smtClean="0"/>
              <a:pPr/>
              <a:t>‹Nº›</a:t>
            </a:fld>
            <a:endParaRPr lang="es-P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PY"/>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A5383225-DDCF-45C3-9D13-246785BDFC9B}" type="datetimeFigureOut">
              <a:rPr lang="es-PY" smtClean="0"/>
              <a:pPr/>
              <a:t>19/4/2021</a:t>
            </a:fld>
            <a:endParaRPr lang="es-PY"/>
          </a:p>
        </p:txBody>
      </p:sp>
      <p:sp>
        <p:nvSpPr>
          <p:cNvPr id="5" name="4 Marcador de pie de página"/>
          <p:cNvSpPr>
            <a:spLocks noGrp="1"/>
          </p:cNvSpPr>
          <p:nvPr>
            <p:ph type="ftr" sz="quarter" idx="11"/>
          </p:nvPr>
        </p:nvSpPr>
        <p:spPr/>
        <p:txBody>
          <a:bodyPr/>
          <a:lstStyle/>
          <a:p>
            <a:endParaRPr lang="es-PY"/>
          </a:p>
        </p:txBody>
      </p:sp>
      <p:sp>
        <p:nvSpPr>
          <p:cNvPr id="6" name="5 Marcador de número de diapositiva"/>
          <p:cNvSpPr>
            <a:spLocks noGrp="1"/>
          </p:cNvSpPr>
          <p:nvPr>
            <p:ph type="sldNum" sz="quarter" idx="12"/>
          </p:nvPr>
        </p:nvSpPr>
        <p:spPr/>
        <p:txBody>
          <a:bodyPr/>
          <a:lstStyle/>
          <a:p>
            <a:fld id="{3B7CF8A7-4A32-4C93-8842-FFE32322F518}" type="slidenum">
              <a:rPr lang="es-PY" smtClean="0"/>
              <a:pPr/>
              <a:t>‹Nº›</a:t>
            </a:fld>
            <a:endParaRPr lang="es-PY"/>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PY"/>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Y"/>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Y"/>
          </a:p>
        </p:txBody>
      </p:sp>
      <p:sp>
        <p:nvSpPr>
          <p:cNvPr id="5" name="4 Marcador de fecha"/>
          <p:cNvSpPr>
            <a:spLocks noGrp="1"/>
          </p:cNvSpPr>
          <p:nvPr>
            <p:ph type="dt" sz="half" idx="10"/>
          </p:nvPr>
        </p:nvSpPr>
        <p:spPr/>
        <p:txBody>
          <a:bodyPr/>
          <a:lstStyle/>
          <a:p>
            <a:fld id="{A5383225-DDCF-45C3-9D13-246785BDFC9B}" type="datetimeFigureOut">
              <a:rPr lang="es-PY" smtClean="0"/>
              <a:pPr/>
              <a:t>19/4/2021</a:t>
            </a:fld>
            <a:endParaRPr lang="es-PY"/>
          </a:p>
        </p:txBody>
      </p:sp>
      <p:sp>
        <p:nvSpPr>
          <p:cNvPr id="6" name="5 Marcador de pie de página"/>
          <p:cNvSpPr>
            <a:spLocks noGrp="1"/>
          </p:cNvSpPr>
          <p:nvPr>
            <p:ph type="ftr" sz="quarter" idx="11"/>
          </p:nvPr>
        </p:nvSpPr>
        <p:spPr/>
        <p:txBody>
          <a:bodyPr/>
          <a:lstStyle/>
          <a:p>
            <a:endParaRPr lang="es-PY"/>
          </a:p>
        </p:txBody>
      </p:sp>
      <p:sp>
        <p:nvSpPr>
          <p:cNvPr id="7" name="6 Marcador de número de diapositiva"/>
          <p:cNvSpPr>
            <a:spLocks noGrp="1"/>
          </p:cNvSpPr>
          <p:nvPr>
            <p:ph type="sldNum" sz="quarter" idx="12"/>
          </p:nvPr>
        </p:nvSpPr>
        <p:spPr/>
        <p:txBody>
          <a:bodyPr/>
          <a:lstStyle/>
          <a:p>
            <a:fld id="{3B7CF8A7-4A32-4C93-8842-FFE32322F518}" type="slidenum">
              <a:rPr lang="es-PY" smtClean="0"/>
              <a:pPr/>
              <a:t>‹Nº›</a:t>
            </a:fld>
            <a:endParaRPr lang="es-PY"/>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PY"/>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Y"/>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Y"/>
          </a:p>
        </p:txBody>
      </p:sp>
      <p:sp>
        <p:nvSpPr>
          <p:cNvPr id="7" name="6 Marcador de fecha"/>
          <p:cNvSpPr>
            <a:spLocks noGrp="1"/>
          </p:cNvSpPr>
          <p:nvPr>
            <p:ph type="dt" sz="half" idx="10"/>
          </p:nvPr>
        </p:nvSpPr>
        <p:spPr/>
        <p:txBody>
          <a:bodyPr/>
          <a:lstStyle/>
          <a:p>
            <a:fld id="{A5383225-DDCF-45C3-9D13-246785BDFC9B}" type="datetimeFigureOut">
              <a:rPr lang="es-PY" smtClean="0"/>
              <a:pPr/>
              <a:t>19/4/2021</a:t>
            </a:fld>
            <a:endParaRPr lang="es-PY"/>
          </a:p>
        </p:txBody>
      </p:sp>
      <p:sp>
        <p:nvSpPr>
          <p:cNvPr id="8" name="7 Marcador de pie de página"/>
          <p:cNvSpPr>
            <a:spLocks noGrp="1"/>
          </p:cNvSpPr>
          <p:nvPr>
            <p:ph type="ftr" sz="quarter" idx="11"/>
          </p:nvPr>
        </p:nvSpPr>
        <p:spPr/>
        <p:txBody>
          <a:bodyPr/>
          <a:lstStyle/>
          <a:p>
            <a:endParaRPr lang="es-PY"/>
          </a:p>
        </p:txBody>
      </p:sp>
      <p:sp>
        <p:nvSpPr>
          <p:cNvPr id="9" name="8 Marcador de número de diapositiva"/>
          <p:cNvSpPr>
            <a:spLocks noGrp="1"/>
          </p:cNvSpPr>
          <p:nvPr>
            <p:ph type="sldNum" sz="quarter" idx="12"/>
          </p:nvPr>
        </p:nvSpPr>
        <p:spPr/>
        <p:txBody>
          <a:bodyPr/>
          <a:lstStyle/>
          <a:p>
            <a:fld id="{3B7CF8A7-4A32-4C93-8842-FFE32322F518}" type="slidenum">
              <a:rPr lang="es-PY" smtClean="0"/>
              <a:pPr/>
              <a:t>‹Nº›</a:t>
            </a:fld>
            <a:endParaRPr lang="es-P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PY"/>
          </a:p>
        </p:txBody>
      </p:sp>
      <p:sp>
        <p:nvSpPr>
          <p:cNvPr id="3" name="2 Marcador de fecha"/>
          <p:cNvSpPr>
            <a:spLocks noGrp="1"/>
          </p:cNvSpPr>
          <p:nvPr>
            <p:ph type="dt" sz="half" idx="10"/>
          </p:nvPr>
        </p:nvSpPr>
        <p:spPr/>
        <p:txBody>
          <a:bodyPr/>
          <a:lstStyle/>
          <a:p>
            <a:fld id="{A5383225-DDCF-45C3-9D13-246785BDFC9B}" type="datetimeFigureOut">
              <a:rPr lang="es-PY" smtClean="0"/>
              <a:pPr/>
              <a:t>19/4/2021</a:t>
            </a:fld>
            <a:endParaRPr lang="es-PY"/>
          </a:p>
        </p:txBody>
      </p:sp>
      <p:sp>
        <p:nvSpPr>
          <p:cNvPr id="4" name="3 Marcador de pie de página"/>
          <p:cNvSpPr>
            <a:spLocks noGrp="1"/>
          </p:cNvSpPr>
          <p:nvPr>
            <p:ph type="ftr" sz="quarter" idx="11"/>
          </p:nvPr>
        </p:nvSpPr>
        <p:spPr/>
        <p:txBody>
          <a:bodyPr/>
          <a:lstStyle/>
          <a:p>
            <a:endParaRPr lang="es-PY"/>
          </a:p>
        </p:txBody>
      </p:sp>
      <p:sp>
        <p:nvSpPr>
          <p:cNvPr id="5" name="4 Marcador de número de diapositiva"/>
          <p:cNvSpPr>
            <a:spLocks noGrp="1"/>
          </p:cNvSpPr>
          <p:nvPr>
            <p:ph type="sldNum" sz="quarter" idx="12"/>
          </p:nvPr>
        </p:nvSpPr>
        <p:spPr/>
        <p:txBody>
          <a:bodyPr/>
          <a:lstStyle/>
          <a:p>
            <a:fld id="{3B7CF8A7-4A32-4C93-8842-FFE32322F518}" type="slidenum">
              <a:rPr lang="es-PY" smtClean="0"/>
              <a:pPr/>
              <a:t>‹Nº›</a:t>
            </a:fld>
            <a:endParaRPr lang="es-P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5383225-DDCF-45C3-9D13-246785BDFC9B}" type="datetimeFigureOut">
              <a:rPr lang="es-PY" smtClean="0"/>
              <a:pPr/>
              <a:t>19/4/2021</a:t>
            </a:fld>
            <a:endParaRPr lang="es-PY"/>
          </a:p>
        </p:txBody>
      </p:sp>
      <p:sp>
        <p:nvSpPr>
          <p:cNvPr id="3" name="2 Marcador de pie de página"/>
          <p:cNvSpPr>
            <a:spLocks noGrp="1"/>
          </p:cNvSpPr>
          <p:nvPr>
            <p:ph type="ftr" sz="quarter" idx="11"/>
          </p:nvPr>
        </p:nvSpPr>
        <p:spPr/>
        <p:txBody>
          <a:bodyPr/>
          <a:lstStyle/>
          <a:p>
            <a:endParaRPr lang="es-PY"/>
          </a:p>
        </p:txBody>
      </p:sp>
      <p:sp>
        <p:nvSpPr>
          <p:cNvPr id="4" name="3 Marcador de número de diapositiva"/>
          <p:cNvSpPr>
            <a:spLocks noGrp="1"/>
          </p:cNvSpPr>
          <p:nvPr>
            <p:ph type="sldNum" sz="quarter" idx="12"/>
          </p:nvPr>
        </p:nvSpPr>
        <p:spPr/>
        <p:txBody>
          <a:bodyPr/>
          <a:lstStyle/>
          <a:p>
            <a:fld id="{3B7CF8A7-4A32-4C93-8842-FFE32322F518}" type="slidenum">
              <a:rPr lang="es-PY" smtClean="0"/>
              <a:pPr/>
              <a:t>‹Nº›</a:t>
            </a:fld>
            <a:endParaRPr lang="es-P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PY"/>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Y"/>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A5383225-DDCF-45C3-9D13-246785BDFC9B}" type="datetimeFigureOut">
              <a:rPr lang="es-PY" smtClean="0"/>
              <a:pPr/>
              <a:t>19/4/2021</a:t>
            </a:fld>
            <a:endParaRPr lang="es-PY"/>
          </a:p>
        </p:txBody>
      </p:sp>
      <p:sp>
        <p:nvSpPr>
          <p:cNvPr id="6" name="5 Marcador de pie de página"/>
          <p:cNvSpPr>
            <a:spLocks noGrp="1"/>
          </p:cNvSpPr>
          <p:nvPr>
            <p:ph type="ftr" sz="quarter" idx="11"/>
          </p:nvPr>
        </p:nvSpPr>
        <p:spPr/>
        <p:txBody>
          <a:bodyPr/>
          <a:lstStyle/>
          <a:p>
            <a:endParaRPr lang="es-PY"/>
          </a:p>
        </p:txBody>
      </p:sp>
      <p:sp>
        <p:nvSpPr>
          <p:cNvPr id="7" name="6 Marcador de número de diapositiva"/>
          <p:cNvSpPr>
            <a:spLocks noGrp="1"/>
          </p:cNvSpPr>
          <p:nvPr>
            <p:ph type="sldNum" sz="quarter" idx="12"/>
          </p:nvPr>
        </p:nvSpPr>
        <p:spPr/>
        <p:txBody>
          <a:bodyPr/>
          <a:lstStyle/>
          <a:p>
            <a:fld id="{3B7CF8A7-4A32-4C93-8842-FFE32322F518}" type="slidenum">
              <a:rPr lang="es-PY" smtClean="0"/>
              <a:pPr/>
              <a:t>‹Nº›</a:t>
            </a:fld>
            <a:endParaRPr lang="es-P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PY"/>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Y"/>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A5383225-DDCF-45C3-9D13-246785BDFC9B}" type="datetimeFigureOut">
              <a:rPr lang="es-PY" smtClean="0"/>
              <a:pPr/>
              <a:t>19/4/2021</a:t>
            </a:fld>
            <a:endParaRPr lang="es-PY"/>
          </a:p>
        </p:txBody>
      </p:sp>
      <p:sp>
        <p:nvSpPr>
          <p:cNvPr id="6" name="5 Marcador de pie de página"/>
          <p:cNvSpPr>
            <a:spLocks noGrp="1"/>
          </p:cNvSpPr>
          <p:nvPr>
            <p:ph type="ftr" sz="quarter" idx="11"/>
          </p:nvPr>
        </p:nvSpPr>
        <p:spPr/>
        <p:txBody>
          <a:bodyPr/>
          <a:lstStyle/>
          <a:p>
            <a:endParaRPr lang="es-PY"/>
          </a:p>
        </p:txBody>
      </p:sp>
      <p:sp>
        <p:nvSpPr>
          <p:cNvPr id="7" name="6 Marcador de número de diapositiva"/>
          <p:cNvSpPr>
            <a:spLocks noGrp="1"/>
          </p:cNvSpPr>
          <p:nvPr>
            <p:ph type="sldNum" sz="quarter" idx="12"/>
          </p:nvPr>
        </p:nvSpPr>
        <p:spPr/>
        <p:txBody>
          <a:bodyPr/>
          <a:lstStyle/>
          <a:p>
            <a:fld id="{3B7CF8A7-4A32-4C93-8842-FFE32322F518}" type="slidenum">
              <a:rPr lang="es-PY" smtClean="0"/>
              <a:pPr/>
              <a:t>‹Nº›</a:t>
            </a:fld>
            <a:endParaRPr lang="es-PY"/>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PY"/>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Y"/>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383225-DDCF-45C3-9D13-246785BDFC9B}" type="datetimeFigureOut">
              <a:rPr lang="es-PY" smtClean="0"/>
              <a:pPr/>
              <a:t>19/4/2021</a:t>
            </a:fld>
            <a:endParaRPr lang="es-PY"/>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Y"/>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7CF8A7-4A32-4C93-8842-FFE32322F518}" type="slidenum">
              <a:rPr lang="es-PY" smtClean="0"/>
              <a:pPr/>
              <a:t>‹Nº›</a:t>
            </a:fld>
            <a:endParaRPr lang="es-PY"/>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P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cimapy.org/en/research/proyects/comidenco-en"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doi.org/10.1016/j.ins.2019.04.046" TargetMode="External"/><Relationship Id="rId2" Type="http://schemas.openxmlformats.org/officeDocument/2006/relationships/hyperlink" Target="https://stats.blue/Stats_Suite/multiple_linear_regression_calculator.html" TargetMode="External"/><Relationship Id="rId1" Type="http://schemas.openxmlformats.org/officeDocument/2006/relationships/slideLayout" Target="../slideLayouts/slideLayout2.xml"/><Relationship Id="rId4" Type="http://schemas.openxmlformats.org/officeDocument/2006/relationships/hyperlink" Target="https://proceedings.sbmac.org.br/sbmac/article/view/2506"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61789" y="2350563"/>
            <a:ext cx="7772400" cy="1470025"/>
          </a:xfrm>
        </p:spPr>
        <p:txBody>
          <a:bodyPr>
            <a:normAutofit/>
          </a:bodyPr>
          <a:lstStyle/>
          <a:p>
            <a:pPr algn="r"/>
            <a:r>
              <a:rPr lang="en-US" dirty="0"/>
              <a:t>MSU measuring interactions in categorical patterned datasets </a:t>
            </a:r>
            <a:endParaRPr lang="es-PY" dirty="0"/>
          </a:p>
        </p:txBody>
      </p:sp>
      <p:sp>
        <p:nvSpPr>
          <p:cNvPr id="4" name="3 CuadroTexto"/>
          <p:cNvSpPr txBox="1"/>
          <p:nvPr/>
        </p:nvSpPr>
        <p:spPr>
          <a:xfrm>
            <a:off x="904651" y="4611231"/>
            <a:ext cx="7286676" cy="1938992"/>
          </a:xfrm>
          <a:prstGeom prst="rect">
            <a:avLst/>
          </a:prstGeom>
          <a:noFill/>
        </p:spPr>
        <p:txBody>
          <a:bodyPr wrap="square" rtlCol="0">
            <a:spAutoFit/>
          </a:bodyPr>
          <a:lstStyle/>
          <a:p>
            <a:pPr algn="ctr"/>
            <a:r>
              <a:rPr lang="es-PY" sz="2000" dirty="0"/>
              <a:t>Santiago Gómez Guerrero</a:t>
            </a:r>
          </a:p>
          <a:p>
            <a:pPr algn="ctr"/>
            <a:endParaRPr lang="es-PY" sz="2000" dirty="0"/>
          </a:p>
          <a:p>
            <a:pPr algn="ctr"/>
            <a:r>
              <a:rPr lang="es-PY" sz="2000" dirty="0"/>
              <a:t>Email: sgomezpy@gmail.com</a:t>
            </a:r>
          </a:p>
          <a:p>
            <a:pPr algn="ctr"/>
            <a:endParaRPr lang="es-PY" sz="2000" dirty="0"/>
          </a:p>
          <a:p>
            <a:pPr algn="ctr"/>
            <a:r>
              <a:rPr lang="es-PY" sz="2000" dirty="0"/>
              <a:t>2021</a:t>
            </a:r>
          </a:p>
          <a:p>
            <a:pPr algn="ctr"/>
            <a:endParaRPr lang="es-PY" sz="2000" dirty="0"/>
          </a:p>
        </p:txBody>
      </p:sp>
      <p:pic>
        <p:nvPicPr>
          <p:cNvPr id="8" name="Picture 7" descr="Graphical user interface&#10;&#10;Description automatically generated with medium confidence">
            <a:extLst>
              <a:ext uri="{FF2B5EF4-FFF2-40B4-BE49-F238E27FC236}">
                <a16:creationId xmlns:a16="http://schemas.microsoft.com/office/drawing/2014/main" xmlns="" id="{9957A40A-062D-9843-BCD0-F05ADAB850C8}"/>
              </a:ext>
            </a:extLst>
          </p:cNvPr>
          <p:cNvPicPr>
            <a:picLocks noChangeAspect="1"/>
          </p:cNvPicPr>
          <p:nvPr/>
        </p:nvPicPr>
        <p:blipFill>
          <a:blip r:embed="rId2" cstate="print"/>
          <a:stretch>
            <a:fillRect/>
          </a:stretch>
        </p:blipFill>
        <p:spPr>
          <a:xfrm>
            <a:off x="661789" y="424179"/>
            <a:ext cx="7772400" cy="1052049"/>
          </a:xfrm>
          <a:prstGeom prst="rect">
            <a:avLst/>
          </a:prstGeom>
        </p:spPr>
      </p:pic>
      <p:pic>
        <p:nvPicPr>
          <p:cNvPr id="9" name="Picture 8" descr="A picture containing diagram&#10;&#10;Description automatically generated">
            <a:extLst>
              <a:ext uri="{FF2B5EF4-FFF2-40B4-BE49-F238E27FC236}">
                <a16:creationId xmlns:a16="http://schemas.microsoft.com/office/drawing/2014/main" xmlns="" id="{06574911-5CE7-4E49-90DC-98D9BAB4A9F3}"/>
              </a:ext>
            </a:extLst>
          </p:cNvPr>
          <p:cNvPicPr>
            <a:picLocks noChangeAspect="1"/>
          </p:cNvPicPr>
          <p:nvPr/>
        </p:nvPicPr>
        <p:blipFill>
          <a:blip r:embed="rId3"/>
          <a:stretch>
            <a:fillRect/>
          </a:stretch>
        </p:blipFill>
        <p:spPr>
          <a:xfrm>
            <a:off x="109512" y="4694923"/>
            <a:ext cx="1638300" cy="2171700"/>
          </a:xfrm>
          <a:prstGeom prst="rect">
            <a:avLst/>
          </a:prstGeom>
        </p:spPr>
      </p:pic>
      <p:pic>
        <p:nvPicPr>
          <p:cNvPr id="10" name="Picture 9" descr="Logo, company name&#10;&#10;Description automatically generated">
            <a:extLst>
              <a:ext uri="{FF2B5EF4-FFF2-40B4-BE49-F238E27FC236}">
                <a16:creationId xmlns:a16="http://schemas.microsoft.com/office/drawing/2014/main" xmlns="" id="{7AF9749D-D4B3-EB43-9C17-8FF8F250CDF3}"/>
              </a:ext>
            </a:extLst>
          </p:cNvPr>
          <p:cNvPicPr>
            <a:picLocks noChangeAspect="1"/>
          </p:cNvPicPr>
          <p:nvPr/>
        </p:nvPicPr>
        <p:blipFill>
          <a:blip r:embed="rId4"/>
          <a:stretch>
            <a:fillRect/>
          </a:stretch>
        </p:blipFill>
        <p:spPr>
          <a:xfrm>
            <a:off x="5406131" y="5580727"/>
            <a:ext cx="3733800" cy="12827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PY" dirty="0" err="1">
                <a:solidFill>
                  <a:schemeClr val="accent6">
                    <a:lumMod val="50000"/>
                  </a:schemeClr>
                </a:solidFill>
              </a:rPr>
              <a:t>Interaction</a:t>
            </a:r>
            <a:r>
              <a:rPr lang="es-PY" dirty="0">
                <a:solidFill>
                  <a:schemeClr val="accent6">
                    <a:lumMod val="50000"/>
                  </a:schemeClr>
                </a:solidFill>
              </a:rPr>
              <a:t> </a:t>
            </a:r>
            <a:r>
              <a:rPr lang="es-PY" dirty="0" err="1">
                <a:solidFill>
                  <a:schemeClr val="accent6">
                    <a:lumMod val="50000"/>
                  </a:schemeClr>
                </a:solidFill>
              </a:rPr>
              <a:t>implied</a:t>
            </a:r>
            <a:r>
              <a:rPr lang="es-PY" dirty="0">
                <a:solidFill>
                  <a:schemeClr val="accent6">
                    <a:lumMod val="50000"/>
                  </a:schemeClr>
                </a:solidFill>
              </a:rPr>
              <a:t> </a:t>
            </a:r>
            <a:r>
              <a:rPr lang="es-PY" dirty="0" err="1">
                <a:solidFill>
                  <a:schemeClr val="accent6">
                    <a:lumMod val="50000"/>
                  </a:schemeClr>
                </a:solidFill>
              </a:rPr>
              <a:t>by</a:t>
            </a:r>
            <a:r>
              <a:rPr lang="es-PY" dirty="0">
                <a:solidFill>
                  <a:schemeClr val="accent6">
                    <a:lumMod val="50000"/>
                  </a:schemeClr>
                </a:solidFill>
              </a:rPr>
              <a:t> </a:t>
            </a:r>
            <a:r>
              <a:rPr lang="es-PY" dirty="0" err="1">
                <a:solidFill>
                  <a:schemeClr val="accent6">
                    <a:lumMod val="50000"/>
                  </a:schemeClr>
                </a:solidFill>
              </a:rPr>
              <a:t>pattern</a:t>
            </a:r>
            <a:endParaRPr lang="es-PY" dirty="0">
              <a:solidFill>
                <a:schemeClr val="accent6">
                  <a:lumMod val="50000"/>
                </a:schemeClr>
              </a:solidFill>
            </a:endParaRPr>
          </a:p>
        </p:txBody>
      </p:sp>
      <p:sp>
        <p:nvSpPr>
          <p:cNvPr id="4" name="3 CuadroTexto"/>
          <p:cNvSpPr txBox="1"/>
          <p:nvPr/>
        </p:nvSpPr>
        <p:spPr>
          <a:xfrm>
            <a:off x="500034" y="1714488"/>
            <a:ext cx="8429684" cy="3970318"/>
          </a:xfrm>
          <a:prstGeom prst="rect">
            <a:avLst/>
          </a:prstGeom>
          <a:noFill/>
        </p:spPr>
        <p:txBody>
          <a:bodyPr wrap="square" rtlCol="0">
            <a:spAutoFit/>
          </a:bodyPr>
          <a:lstStyle/>
          <a:p>
            <a:r>
              <a:rPr lang="en-US" dirty="0"/>
              <a:t>Our simulation procedure consisted of keeping a pattern fixed and then running different sampling scenarios under that pattern. It is observed that every </a:t>
            </a:r>
            <a:r>
              <a:rPr lang="en-US" i="1" dirty="0"/>
              <a:t>n</a:t>
            </a:r>
            <a:r>
              <a:rPr lang="en-US" dirty="0"/>
              <a:t>-variable pattern is characterized by a lower MSU bound </a:t>
            </a:r>
            <a:r>
              <a:rPr lang="en-US" i="1" dirty="0"/>
              <a:t>M</a:t>
            </a:r>
            <a:r>
              <a:rPr lang="en-US" i="1" baseline="-25000" dirty="0"/>
              <a:t>L</a:t>
            </a:r>
            <a:r>
              <a:rPr lang="en-US" dirty="0"/>
              <a:t> and an upper MSU bound </a:t>
            </a:r>
            <a:r>
              <a:rPr lang="en-US" i="1" dirty="0"/>
              <a:t>M</a:t>
            </a:r>
            <a:r>
              <a:rPr lang="en-US" i="1" baseline="-25000" dirty="0"/>
              <a:t>U</a:t>
            </a:r>
            <a:r>
              <a:rPr lang="en-US" dirty="0"/>
              <a:t>.</a:t>
            </a:r>
          </a:p>
          <a:p>
            <a:endParaRPr lang="en-US" dirty="0"/>
          </a:p>
          <a:p>
            <a:r>
              <a:rPr lang="en-US" dirty="0"/>
              <a:t>The </a:t>
            </a:r>
            <a:r>
              <a:rPr lang="en-US" i="1" dirty="0"/>
              <a:t>M</a:t>
            </a:r>
            <a:r>
              <a:rPr lang="en-US" i="1" baseline="-25000" dirty="0"/>
              <a:t>L</a:t>
            </a:r>
            <a:r>
              <a:rPr lang="en-US" dirty="0"/>
              <a:t> value is attained when the sample consists of a certain combination of frequencies within the pattern. By definition, the pattern is the common denominator among the various sampling scenarios. The MSU of each sample expresses the correlation among the </a:t>
            </a:r>
            <a:r>
              <a:rPr lang="en-US" i="1" dirty="0"/>
              <a:t>n</a:t>
            </a:r>
            <a:r>
              <a:rPr lang="en-US" dirty="0"/>
              <a:t> variables, and it varies from one scenario to another but never gets below </a:t>
            </a:r>
            <a:r>
              <a:rPr lang="en-US" i="1" dirty="0"/>
              <a:t>M</a:t>
            </a:r>
            <a:r>
              <a:rPr lang="en-US" i="1" baseline="-25000" dirty="0"/>
              <a:t>L</a:t>
            </a:r>
            <a:r>
              <a:rPr lang="en-US" dirty="0"/>
              <a:t>. Thus, we are hinted that </a:t>
            </a:r>
            <a:r>
              <a:rPr lang="en-US" b="1" dirty="0">
                <a:solidFill>
                  <a:schemeClr val="accent6">
                    <a:lumMod val="50000"/>
                  </a:schemeClr>
                </a:solidFill>
              </a:rPr>
              <a:t>this is the interaction inherent to the pattern itself</a:t>
            </a:r>
            <a:r>
              <a:rPr lang="en-US" dirty="0"/>
              <a:t> – the least amount of </a:t>
            </a:r>
            <a:r>
              <a:rPr lang="en-US" i="1" dirty="0"/>
              <a:t>n</a:t>
            </a:r>
            <a:r>
              <a:rPr lang="en-US" dirty="0"/>
              <a:t>-way correlation that will be found every time a sample follows this pattern.</a:t>
            </a:r>
          </a:p>
          <a:p>
            <a:r>
              <a:rPr lang="en-US" dirty="0"/>
              <a:t> </a:t>
            </a:r>
          </a:p>
          <a:p>
            <a:r>
              <a:rPr lang="en-US" dirty="0"/>
              <a:t>The difference </a:t>
            </a:r>
            <a:r>
              <a:rPr lang="en-US" i="1" dirty="0"/>
              <a:t>M</a:t>
            </a:r>
            <a:r>
              <a:rPr lang="en-US" i="1" baseline="-25000" dirty="0"/>
              <a:t>U  </a:t>
            </a:r>
            <a:r>
              <a:rPr lang="en-US" dirty="0"/>
              <a:t>– </a:t>
            </a:r>
            <a:r>
              <a:rPr lang="en-US" i="1" dirty="0"/>
              <a:t>M</a:t>
            </a:r>
            <a:r>
              <a:rPr lang="en-US" i="1" baseline="-25000" dirty="0"/>
              <a:t>L</a:t>
            </a:r>
            <a:r>
              <a:rPr lang="en-US" dirty="0"/>
              <a:t> can be considered as additional correlation induced by the variation in relative frequencies from configuration </a:t>
            </a:r>
            <a:r>
              <a:rPr lang="en-US" i="1" dirty="0"/>
              <a:t>M</a:t>
            </a:r>
            <a:r>
              <a:rPr lang="en-US" i="1" baseline="-25000" dirty="0"/>
              <a:t>L </a:t>
            </a:r>
            <a:r>
              <a:rPr lang="en-US" dirty="0"/>
              <a:t>to configuration </a:t>
            </a:r>
            <a:r>
              <a:rPr lang="en-US" i="1" dirty="0"/>
              <a:t>M</a:t>
            </a:r>
            <a:r>
              <a:rPr lang="en-US" i="1" baseline="-25000" dirty="0"/>
              <a:t>U</a:t>
            </a:r>
            <a:r>
              <a:rPr lang="en-US" dirty="0"/>
              <a:t>.</a:t>
            </a:r>
            <a:endParaRPr lang="es-PY"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PY" dirty="0" smtClean="0">
                <a:solidFill>
                  <a:schemeClr val="accent6">
                    <a:lumMod val="50000"/>
                  </a:schemeClr>
                </a:solidFill>
              </a:rPr>
              <a:t>Do </a:t>
            </a:r>
            <a:r>
              <a:rPr lang="es-PY" dirty="0" err="1" smtClean="0">
                <a:solidFill>
                  <a:schemeClr val="accent6">
                    <a:lumMod val="50000"/>
                  </a:schemeClr>
                </a:solidFill>
              </a:rPr>
              <a:t>we</a:t>
            </a:r>
            <a:r>
              <a:rPr lang="es-PY" dirty="0" smtClean="0">
                <a:solidFill>
                  <a:schemeClr val="accent6">
                    <a:lumMod val="50000"/>
                  </a:schemeClr>
                </a:solidFill>
              </a:rPr>
              <a:t> </a:t>
            </a:r>
            <a:r>
              <a:rPr lang="es-PY" dirty="0" err="1" smtClean="0">
                <a:solidFill>
                  <a:schemeClr val="accent6">
                    <a:lumMod val="50000"/>
                  </a:schemeClr>
                </a:solidFill>
              </a:rPr>
              <a:t>see</a:t>
            </a:r>
            <a:r>
              <a:rPr lang="es-PY" dirty="0" smtClean="0">
                <a:solidFill>
                  <a:schemeClr val="accent6">
                    <a:lumMod val="50000"/>
                  </a:schemeClr>
                </a:solidFill>
              </a:rPr>
              <a:t> </a:t>
            </a:r>
            <a:r>
              <a:rPr lang="es-PY" dirty="0" err="1" smtClean="0">
                <a:solidFill>
                  <a:schemeClr val="accent6">
                    <a:lumMod val="50000"/>
                  </a:schemeClr>
                </a:solidFill>
              </a:rPr>
              <a:t>any</a:t>
            </a:r>
            <a:r>
              <a:rPr lang="es-PY" dirty="0" smtClean="0">
                <a:solidFill>
                  <a:schemeClr val="accent6">
                    <a:lumMod val="50000"/>
                  </a:schemeClr>
                </a:solidFill>
              </a:rPr>
              <a:t> </a:t>
            </a:r>
            <a:r>
              <a:rPr lang="es-PY" dirty="0" err="1" smtClean="0">
                <a:solidFill>
                  <a:schemeClr val="accent6">
                    <a:lumMod val="50000"/>
                  </a:schemeClr>
                </a:solidFill>
              </a:rPr>
              <a:t>interaction</a:t>
            </a:r>
            <a:r>
              <a:rPr lang="es-PY" dirty="0" smtClean="0">
                <a:solidFill>
                  <a:schemeClr val="accent6">
                    <a:lumMod val="50000"/>
                  </a:schemeClr>
                </a:solidFill>
              </a:rPr>
              <a:t>?</a:t>
            </a:r>
            <a:endParaRPr lang="es-PY" dirty="0">
              <a:solidFill>
                <a:schemeClr val="accent6">
                  <a:lumMod val="50000"/>
                </a:schemeClr>
              </a:solidFill>
            </a:endParaRPr>
          </a:p>
        </p:txBody>
      </p:sp>
      <p:sp>
        <p:nvSpPr>
          <p:cNvPr id="4" name="3 CuadroTexto"/>
          <p:cNvSpPr txBox="1"/>
          <p:nvPr/>
        </p:nvSpPr>
        <p:spPr>
          <a:xfrm>
            <a:off x="500034" y="1500174"/>
            <a:ext cx="5072098" cy="4555093"/>
          </a:xfrm>
          <a:prstGeom prst="rect">
            <a:avLst/>
          </a:prstGeom>
          <a:noFill/>
        </p:spPr>
        <p:txBody>
          <a:bodyPr wrap="square" rtlCol="0">
            <a:spAutoFit/>
          </a:bodyPr>
          <a:lstStyle/>
          <a:p>
            <a:r>
              <a:rPr lang="en-US" dirty="0"/>
              <a:t>The following data were obtained from [Joseph] . Among various body measurements, </a:t>
            </a:r>
            <a:r>
              <a:rPr lang="en-US" dirty="0" err="1"/>
              <a:t>skinfold</a:t>
            </a:r>
            <a:r>
              <a:rPr lang="en-US" dirty="0"/>
              <a:t> thickness (</a:t>
            </a:r>
            <a:r>
              <a:rPr lang="en-US" i="1" dirty="0" err="1"/>
              <a:t>st</a:t>
            </a:r>
            <a:r>
              <a:rPr lang="en-US" dirty="0"/>
              <a:t>) and </a:t>
            </a:r>
            <a:r>
              <a:rPr lang="en-US" dirty="0" err="1"/>
              <a:t>midarm</a:t>
            </a:r>
            <a:r>
              <a:rPr lang="en-US" dirty="0"/>
              <a:t> circumference (</a:t>
            </a:r>
            <a:r>
              <a:rPr lang="en-US" i="1" dirty="0"/>
              <a:t>mc</a:t>
            </a:r>
            <a:r>
              <a:rPr lang="en-US" dirty="0"/>
              <a:t>) are proposed as possible predictors of body fat (</a:t>
            </a:r>
            <a:r>
              <a:rPr lang="en-US" i="1" dirty="0"/>
              <a:t>bf</a:t>
            </a:r>
            <a:r>
              <a:rPr lang="en-US" dirty="0"/>
              <a:t>). Also find whether there is any evidence of interactions among the 3 variables. Data have been centralized with respect to their means</a:t>
            </a:r>
            <a:r>
              <a:rPr lang="en-US" dirty="0" smtClean="0"/>
              <a:t>. The plan is to c</a:t>
            </a:r>
            <a:r>
              <a:rPr lang="en-US" dirty="0" smtClean="0"/>
              <a:t>hoose </a:t>
            </a:r>
            <a:r>
              <a:rPr lang="en-US" dirty="0" smtClean="0"/>
              <a:t>a </a:t>
            </a:r>
            <a:r>
              <a:rPr lang="en-US" dirty="0" smtClean="0"/>
              <a:t>regression </a:t>
            </a:r>
            <a:r>
              <a:rPr lang="en-US" dirty="0" smtClean="0"/>
              <a:t>model such as </a:t>
            </a:r>
          </a:p>
          <a:p>
            <a:pPr marL="342900" indent="-342900"/>
            <a:r>
              <a:rPr lang="en-US" i="1" dirty="0" smtClean="0"/>
              <a:t>	bf</a:t>
            </a:r>
            <a:r>
              <a:rPr lang="en-US" dirty="0" smtClean="0"/>
              <a:t> = </a:t>
            </a:r>
            <a:r>
              <a:rPr lang="en-US" i="1" dirty="0" smtClean="0"/>
              <a:t>k</a:t>
            </a:r>
            <a:r>
              <a:rPr lang="en-US" dirty="0" smtClean="0"/>
              <a:t> + </a:t>
            </a:r>
            <a:r>
              <a:rPr lang="en-US" i="1" dirty="0" err="1" smtClean="0"/>
              <a:t>a</a:t>
            </a:r>
            <a:r>
              <a:rPr lang="en-US" dirty="0" err="1" smtClean="0"/>
              <a:t>∗</a:t>
            </a:r>
            <a:r>
              <a:rPr lang="en-US" i="1" dirty="0" err="1" smtClean="0"/>
              <a:t>st</a:t>
            </a:r>
            <a:r>
              <a:rPr lang="en-US" dirty="0" smtClean="0"/>
              <a:t> </a:t>
            </a:r>
            <a:r>
              <a:rPr lang="en-US" dirty="0" smtClean="0"/>
              <a:t>+ </a:t>
            </a:r>
            <a:r>
              <a:rPr lang="en-US" i="1" dirty="0" err="1" smtClean="0"/>
              <a:t>b</a:t>
            </a:r>
            <a:r>
              <a:rPr lang="en-US" dirty="0" err="1" smtClean="0"/>
              <a:t>∗</a:t>
            </a:r>
            <a:r>
              <a:rPr lang="en-US" i="1" dirty="0" err="1" smtClean="0"/>
              <a:t>mc</a:t>
            </a:r>
            <a:r>
              <a:rPr lang="en-US" dirty="0" smtClean="0"/>
              <a:t> </a:t>
            </a:r>
            <a:r>
              <a:rPr lang="en-US" dirty="0" smtClean="0"/>
              <a:t>+ </a:t>
            </a:r>
            <a:r>
              <a:rPr lang="en-US" i="1" dirty="0" err="1" smtClean="0"/>
              <a:t>c</a:t>
            </a:r>
            <a:r>
              <a:rPr lang="en-US" dirty="0" err="1" smtClean="0"/>
              <a:t>∗</a:t>
            </a:r>
            <a:r>
              <a:rPr lang="en-US" i="1" dirty="0" err="1" smtClean="0"/>
              <a:t>st</a:t>
            </a:r>
            <a:r>
              <a:rPr lang="en-US" dirty="0" err="1" smtClean="0"/>
              <a:t>∗</a:t>
            </a:r>
            <a:r>
              <a:rPr lang="en-US" i="1" dirty="0" err="1" smtClean="0"/>
              <a:t>mc</a:t>
            </a:r>
            <a:r>
              <a:rPr lang="en-US" dirty="0" smtClean="0"/>
              <a:t> </a:t>
            </a:r>
          </a:p>
          <a:p>
            <a:pPr marL="342900" indent="-342900"/>
            <a:r>
              <a:rPr lang="en-US" dirty="0" smtClean="0"/>
              <a:t>and then</a:t>
            </a:r>
            <a:endParaRPr lang="en-US" dirty="0" smtClean="0"/>
          </a:p>
          <a:p>
            <a:pPr marL="342900" indent="-342900">
              <a:spcBef>
                <a:spcPts val="600"/>
              </a:spcBef>
              <a:buAutoNum type="arabicPeriod"/>
            </a:pPr>
            <a:r>
              <a:rPr lang="es-PY" dirty="0" err="1" smtClean="0"/>
              <a:t>Discretize</a:t>
            </a:r>
            <a:r>
              <a:rPr lang="es-PY" dirty="0" smtClean="0"/>
              <a:t> </a:t>
            </a:r>
            <a:r>
              <a:rPr lang="es-PY" i="1" dirty="0" err="1" smtClean="0"/>
              <a:t>bf</a:t>
            </a:r>
            <a:r>
              <a:rPr lang="es-PY" dirty="0" smtClean="0"/>
              <a:t>, </a:t>
            </a:r>
            <a:r>
              <a:rPr lang="es-PY" i="1" dirty="0" err="1" smtClean="0"/>
              <a:t>st</a:t>
            </a:r>
            <a:r>
              <a:rPr lang="es-PY" dirty="0" smtClean="0"/>
              <a:t> </a:t>
            </a:r>
            <a:r>
              <a:rPr lang="es-PY" dirty="0" smtClean="0"/>
              <a:t>and </a:t>
            </a:r>
            <a:r>
              <a:rPr lang="es-PY" i="1" dirty="0" err="1" smtClean="0"/>
              <a:t>mc</a:t>
            </a:r>
            <a:r>
              <a:rPr lang="es-PY" dirty="0" smtClean="0"/>
              <a:t>.</a:t>
            </a:r>
            <a:endParaRPr lang="es-PY" dirty="0" smtClean="0"/>
          </a:p>
          <a:p>
            <a:pPr marL="342900" indent="-342900">
              <a:spcBef>
                <a:spcPts val="600"/>
              </a:spcBef>
              <a:buAutoNum type="arabicPeriod"/>
            </a:pPr>
            <a:r>
              <a:rPr lang="es-PY" dirty="0" err="1" smtClean="0"/>
              <a:t>Take</a:t>
            </a:r>
            <a:r>
              <a:rPr lang="es-PY" dirty="0" smtClean="0"/>
              <a:t> as </a:t>
            </a:r>
            <a:r>
              <a:rPr lang="es-PY" dirty="0" err="1" smtClean="0"/>
              <a:t>Pattern</a:t>
            </a:r>
            <a:r>
              <a:rPr lang="es-PY" dirty="0" smtClean="0"/>
              <a:t> </a:t>
            </a:r>
            <a:r>
              <a:rPr lang="es-PY" dirty="0" err="1" smtClean="0"/>
              <a:t>the</a:t>
            </a:r>
            <a:r>
              <a:rPr lang="es-PY" dirty="0" smtClean="0"/>
              <a:t> </a:t>
            </a:r>
            <a:r>
              <a:rPr lang="es-PY" dirty="0" smtClean="0"/>
              <a:t>set of </a:t>
            </a:r>
            <a:r>
              <a:rPr lang="es-PY" dirty="0" err="1" smtClean="0"/>
              <a:t>distinct</a:t>
            </a:r>
            <a:r>
              <a:rPr lang="es-PY" dirty="0" smtClean="0"/>
              <a:t> </a:t>
            </a:r>
            <a:r>
              <a:rPr lang="es-PY" dirty="0" err="1" smtClean="0"/>
              <a:t>observed</a:t>
            </a:r>
            <a:r>
              <a:rPr lang="es-PY" dirty="0" smtClean="0"/>
              <a:t> records, </a:t>
            </a:r>
            <a:r>
              <a:rPr lang="es-PY" dirty="0" err="1" smtClean="0"/>
              <a:t>discretized</a:t>
            </a:r>
            <a:r>
              <a:rPr lang="es-PY" dirty="0" smtClean="0"/>
              <a:t>.</a:t>
            </a:r>
            <a:endParaRPr lang="es-PY" dirty="0" smtClean="0"/>
          </a:p>
          <a:p>
            <a:pPr marL="342900" indent="-342900">
              <a:spcBef>
                <a:spcPts val="600"/>
              </a:spcBef>
              <a:buAutoNum type="arabicPeriod"/>
            </a:pPr>
            <a:r>
              <a:rPr lang="es-PY" dirty="0" err="1" smtClean="0"/>
              <a:t>Simulate</a:t>
            </a:r>
            <a:r>
              <a:rPr lang="es-PY" dirty="0" smtClean="0"/>
              <a:t> </a:t>
            </a:r>
            <a:r>
              <a:rPr lang="es-PY" dirty="0" err="1" smtClean="0"/>
              <a:t>sampling</a:t>
            </a:r>
            <a:r>
              <a:rPr lang="es-PY" dirty="0" smtClean="0"/>
              <a:t> </a:t>
            </a:r>
            <a:r>
              <a:rPr lang="es-PY" dirty="0" err="1" smtClean="0"/>
              <a:t>scenarios</a:t>
            </a:r>
            <a:r>
              <a:rPr lang="es-PY" dirty="0" smtClean="0"/>
              <a:t> </a:t>
            </a:r>
            <a:r>
              <a:rPr lang="es-PY" dirty="0" err="1" smtClean="0"/>
              <a:t>to</a:t>
            </a:r>
            <a:r>
              <a:rPr lang="es-PY" dirty="0" smtClean="0"/>
              <a:t> </a:t>
            </a:r>
            <a:r>
              <a:rPr lang="es-PY" dirty="0" err="1" smtClean="0"/>
              <a:t>find</a:t>
            </a:r>
            <a:r>
              <a:rPr lang="es-PY" dirty="0" smtClean="0"/>
              <a:t> </a:t>
            </a:r>
            <a:r>
              <a:rPr lang="en-US" i="1" dirty="0" smtClean="0"/>
              <a:t>M</a:t>
            </a:r>
            <a:r>
              <a:rPr lang="en-US" i="1" baseline="-25000" dirty="0" smtClean="0"/>
              <a:t>L</a:t>
            </a:r>
            <a:r>
              <a:rPr lang="es-PY" dirty="0" smtClean="0"/>
              <a:t> </a:t>
            </a:r>
            <a:r>
              <a:rPr lang="es-PY" dirty="0" smtClean="0"/>
              <a:t>.</a:t>
            </a:r>
          </a:p>
          <a:p>
            <a:pPr marL="342900" indent="-342900">
              <a:spcBef>
                <a:spcPts val="600"/>
              </a:spcBef>
              <a:buAutoNum type="arabicPeriod"/>
            </a:pPr>
            <a:r>
              <a:rPr lang="es-PY" dirty="0" err="1" smtClean="0"/>
              <a:t>Check</a:t>
            </a:r>
            <a:r>
              <a:rPr lang="es-PY" dirty="0" smtClean="0"/>
              <a:t> </a:t>
            </a:r>
            <a:r>
              <a:rPr lang="es-PY" dirty="0" err="1" smtClean="0"/>
              <a:t>whether</a:t>
            </a:r>
            <a:r>
              <a:rPr lang="es-PY" dirty="0" smtClean="0"/>
              <a:t> </a:t>
            </a:r>
            <a:r>
              <a:rPr lang="en-US" i="1" dirty="0" smtClean="0"/>
              <a:t>M</a:t>
            </a:r>
            <a:r>
              <a:rPr lang="en-US" i="1" baseline="-25000" dirty="0" smtClean="0"/>
              <a:t>L</a:t>
            </a:r>
            <a:r>
              <a:rPr lang="es-PY" dirty="0" smtClean="0"/>
              <a:t> </a:t>
            </a:r>
            <a:r>
              <a:rPr lang="es-PY" dirty="0" err="1" smtClean="0"/>
              <a:t>values</a:t>
            </a:r>
            <a:r>
              <a:rPr lang="es-PY" dirty="0" smtClean="0"/>
              <a:t> </a:t>
            </a:r>
            <a:r>
              <a:rPr lang="es-PY" dirty="0" err="1" smtClean="0"/>
              <a:t>reveal</a:t>
            </a:r>
            <a:r>
              <a:rPr lang="es-PY" dirty="0" smtClean="0"/>
              <a:t> </a:t>
            </a:r>
            <a:r>
              <a:rPr lang="es-PY" dirty="0" err="1" smtClean="0"/>
              <a:t>interactions</a:t>
            </a:r>
            <a:r>
              <a:rPr lang="es-PY" dirty="0" smtClean="0"/>
              <a:t>.</a:t>
            </a:r>
            <a:endParaRPr lang="en-US" dirty="0"/>
          </a:p>
        </p:txBody>
      </p:sp>
      <p:graphicFrame>
        <p:nvGraphicFramePr>
          <p:cNvPr id="9" name="8 Tabla"/>
          <p:cNvGraphicFramePr>
            <a:graphicFrameLocks noGrp="1"/>
          </p:cNvGraphicFramePr>
          <p:nvPr/>
        </p:nvGraphicFramePr>
        <p:xfrm>
          <a:off x="5895997" y="1285860"/>
          <a:ext cx="2462217" cy="5429256"/>
        </p:xfrm>
        <a:graphic>
          <a:graphicData uri="http://schemas.openxmlformats.org/drawingml/2006/table">
            <a:tbl>
              <a:tblPr/>
              <a:tblGrid>
                <a:gridCol w="820739"/>
                <a:gridCol w="820739"/>
                <a:gridCol w="820739"/>
              </a:tblGrid>
              <a:tr h="258536">
                <a:tc>
                  <a:txBody>
                    <a:bodyPr/>
                    <a:lstStyle/>
                    <a:p>
                      <a:pPr algn="r" fontAlgn="b"/>
                      <a:r>
                        <a:rPr lang="es-PY" sz="1100" b="1" i="0" u="none" strike="noStrike">
                          <a:solidFill>
                            <a:srgbClr val="000000"/>
                          </a:solidFill>
                          <a:latin typeface="Calibri"/>
                        </a:rPr>
                        <a:t>st.c</a:t>
                      </a:r>
                    </a:p>
                  </a:txBody>
                  <a:tcPr marL="0" marR="0" marT="0" marB="0" anchor="b">
                    <a:lnL>
                      <a:noFill/>
                    </a:lnL>
                    <a:lnR>
                      <a:noFill/>
                    </a:lnR>
                    <a:lnT>
                      <a:noFill/>
                    </a:lnT>
                    <a:lnB>
                      <a:noFill/>
                    </a:lnB>
                    <a:solidFill>
                      <a:srgbClr val="E46D0A"/>
                    </a:solidFill>
                  </a:tcPr>
                </a:tc>
                <a:tc>
                  <a:txBody>
                    <a:bodyPr/>
                    <a:lstStyle/>
                    <a:p>
                      <a:pPr algn="r" fontAlgn="b"/>
                      <a:r>
                        <a:rPr lang="es-PY" sz="1100" b="1" i="0" u="none" strike="noStrike">
                          <a:solidFill>
                            <a:srgbClr val="000000"/>
                          </a:solidFill>
                          <a:latin typeface="Calibri"/>
                        </a:rPr>
                        <a:t>mc.c</a:t>
                      </a:r>
                    </a:p>
                  </a:txBody>
                  <a:tcPr marL="0" marR="0" marT="0" marB="0" anchor="b">
                    <a:lnL>
                      <a:noFill/>
                    </a:lnL>
                    <a:lnR>
                      <a:noFill/>
                    </a:lnR>
                    <a:lnT>
                      <a:noFill/>
                    </a:lnT>
                    <a:lnB>
                      <a:noFill/>
                    </a:lnB>
                    <a:solidFill>
                      <a:srgbClr val="E46D0A"/>
                    </a:solidFill>
                  </a:tcPr>
                </a:tc>
                <a:tc>
                  <a:txBody>
                    <a:bodyPr/>
                    <a:lstStyle/>
                    <a:p>
                      <a:pPr algn="r" fontAlgn="b"/>
                      <a:r>
                        <a:rPr lang="es-PY" sz="1100" b="1" i="0" u="none" strike="noStrike">
                          <a:solidFill>
                            <a:srgbClr val="000000"/>
                          </a:solidFill>
                          <a:latin typeface="Calibri"/>
                        </a:rPr>
                        <a:t>bf</a:t>
                      </a:r>
                    </a:p>
                  </a:txBody>
                  <a:tcPr marL="0" marR="0" marT="0" marB="0" anchor="b">
                    <a:lnL>
                      <a:noFill/>
                    </a:lnL>
                    <a:lnR>
                      <a:noFill/>
                    </a:lnR>
                    <a:lnT>
                      <a:noFill/>
                    </a:lnT>
                    <a:lnB>
                      <a:noFill/>
                    </a:lnB>
                    <a:solidFill>
                      <a:srgbClr val="E46D0A"/>
                    </a:solidFill>
                  </a:tcPr>
                </a:tc>
              </a:tr>
              <a:tr h="258536">
                <a:tc>
                  <a:txBody>
                    <a:bodyPr/>
                    <a:lstStyle/>
                    <a:p>
                      <a:pPr algn="r" fontAlgn="b"/>
                      <a:r>
                        <a:rPr lang="es-PY" sz="1100" b="0" i="0" u="none" strike="noStrike">
                          <a:solidFill>
                            <a:srgbClr val="000000"/>
                          </a:solidFill>
                          <a:latin typeface="Calibri"/>
                        </a:rPr>
                        <a:t>-5,805</a:t>
                      </a:r>
                    </a:p>
                  </a:txBody>
                  <a:tcPr marL="0" marR="0" marT="0" marB="0" anchor="b">
                    <a:lnL>
                      <a:noFill/>
                    </a:lnL>
                    <a:lnR>
                      <a:noFill/>
                    </a:lnR>
                    <a:lnT>
                      <a:noFill/>
                    </a:lnT>
                    <a:lnB>
                      <a:noFill/>
                    </a:lnB>
                    <a:solidFill>
                      <a:srgbClr val="FAC090"/>
                    </a:solidFill>
                  </a:tcPr>
                </a:tc>
                <a:tc>
                  <a:txBody>
                    <a:bodyPr/>
                    <a:lstStyle/>
                    <a:p>
                      <a:pPr algn="r" fontAlgn="b"/>
                      <a:r>
                        <a:rPr lang="es-PY" sz="1100" b="0" i="0" u="none" strike="noStrike">
                          <a:solidFill>
                            <a:srgbClr val="000000"/>
                          </a:solidFill>
                          <a:latin typeface="Calibri"/>
                        </a:rPr>
                        <a:t>1,48</a:t>
                      </a:r>
                    </a:p>
                  </a:txBody>
                  <a:tcPr marL="0" marR="0" marT="0" marB="0" anchor="b">
                    <a:lnL>
                      <a:noFill/>
                    </a:lnL>
                    <a:lnR>
                      <a:noFill/>
                    </a:lnR>
                    <a:lnT>
                      <a:noFill/>
                    </a:lnT>
                    <a:lnB>
                      <a:noFill/>
                    </a:lnB>
                    <a:solidFill>
                      <a:srgbClr val="FAC090"/>
                    </a:solidFill>
                  </a:tcPr>
                </a:tc>
                <a:tc>
                  <a:txBody>
                    <a:bodyPr/>
                    <a:lstStyle/>
                    <a:p>
                      <a:pPr algn="r" fontAlgn="b"/>
                      <a:r>
                        <a:rPr lang="es-PY" sz="1100" b="0" i="0" u="none" strike="noStrike">
                          <a:solidFill>
                            <a:srgbClr val="000000"/>
                          </a:solidFill>
                          <a:latin typeface="Calibri"/>
                        </a:rPr>
                        <a:t>11,9</a:t>
                      </a:r>
                    </a:p>
                  </a:txBody>
                  <a:tcPr marL="0" marR="0" marT="0" marB="0" anchor="b">
                    <a:lnL>
                      <a:noFill/>
                    </a:lnL>
                    <a:lnR>
                      <a:noFill/>
                    </a:lnR>
                    <a:lnT>
                      <a:noFill/>
                    </a:lnT>
                    <a:lnB>
                      <a:noFill/>
                    </a:lnB>
                    <a:solidFill>
                      <a:srgbClr val="FAC090"/>
                    </a:solidFill>
                  </a:tcPr>
                </a:tc>
              </a:tr>
              <a:tr h="258536">
                <a:tc>
                  <a:txBody>
                    <a:bodyPr/>
                    <a:lstStyle/>
                    <a:p>
                      <a:pPr algn="r" fontAlgn="b"/>
                      <a:r>
                        <a:rPr lang="es-PY" sz="1100" b="0" i="0" u="none" strike="noStrike">
                          <a:solidFill>
                            <a:srgbClr val="000000"/>
                          </a:solidFill>
                          <a:latin typeface="Calibri"/>
                        </a:rPr>
                        <a:t>-0,605</a:t>
                      </a:r>
                    </a:p>
                  </a:txBody>
                  <a:tcPr marL="0" marR="0" marT="0" marB="0" anchor="b">
                    <a:lnL>
                      <a:noFill/>
                    </a:lnL>
                    <a:lnR>
                      <a:noFill/>
                    </a:lnR>
                    <a:lnT>
                      <a:noFill/>
                    </a:lnT>
                    <a:lnB>
                      <a:noFill/>
                    </a:lnB>
                    <a:solidFill>
                      <a:srgbClr val="FAC090"/>
                    </a:solidFill>
                  </a:tcPr>
                </a:tc>
                <a:tc>
                  <a:txBody>
                    <a:bodyPr/>
                    <a:lstStyle/>
                    <a:p>
                      <a:pPr algn="r" fontAlgn="b"/>
                      <a:r>
                        <a:rPr lang="es-PY" sz="1100" b="0" i="0" u="none" strike="noStrike">
                          <a:solidFill>
                            <a:srgbClr val="000000"/>
                          </a:solidFill>
                          <a:latin typeface="Calibri"/>
                        </a:rPr>
                        <a:t>0,58</a:t>
                      </a:r>
                    </a:p>
                  </a:txBody>
                  <a:tcPr marL="0" marR="0" marT="0" marB="0" anchor="b">
                    <a:lnL>
                      <a:noFill/>
                    </a:lnL>
                    <a:lnR>
                      <a:noFill/>
                    </a:lnR>
                    <a:lnT>
                      <a:noFill/>
                    </a:lnT>
                    <a:lnB>
                      <a:noFill/>
                    </a:lnB>
                    <a:solidFill>
                      <a:srgbClr val="FAC090"/>
                    </a:solidFill>
                  </a:tcPr>
                </a:tc>
                <a:tc>
                  <a:txBody>
                    <a:bodyPr/>
                    <a:lstStyle/>
                    <a:p>
                      <a:pPr algn="r" fontAlgn="b"/>
                      <a:r>
                        <a:rPr lang="es-PY" sz="1100" b="0" i="0" u="none" strike="noStrike">
                          <a:solidFill>
                            <a:srgbClr val="000000"/>
                          </a:solidFill>
                          <a:latin typeface="Calibri"/>
                        </a:rPr>
                        <a:t>22,8</a:t>
                      </a:r>
                    </a:p>
                  </a:txBody>
                  <a:tcPr marL="0" marR="0" marT="0" marB="0" anchor="b">
                    <a:lnL>
                      <a:noFill/>
                    </a:lnL>
                    <a:lnR>
                      <a:noFill/>
                    </a:lnR>
                    <a:lnT>
                      <a:noFill/>
                    </a:lnT>
                    <a:lnB>
                      <a:noFill/>
                    </a:lnB>
                    <a:solidFill>
                      <a:srgbClr val="FAC090"/>
                    </a:solidFill>
                  </a:tcPr>
                </a:tc>
              </a:tr>
              <a:tr h="258536">
                <a:tc>
                  <a:txBody>
                    <a:bodyPr/>
                    <a:lstStyle/>
                    <a:p>
                      <a:pPr algn="r" fontAlgn="b"/>
                      <a:r>
                        <a:rPr lang="es-PY" sz="1100" b="0" i="0" u="none" strike="noStrike">
                          <a:solidFill>
                            <a:srgbClr val="000000"/>
                          </a:solidFill>
                          <a:latin typeface="Calibri"/>
                        </a:rPr>
                        <a:t>5,395</a:t>
                      </a:r>
                    </a:p>
                  </a:txBody>
                  <a:tcPr marL="0" marR="0" marT="0" marB="0" anchor="b">
                    <a:lnL>
                      <a:noFill/>
                    </a:lnL>
                    <a:lnR>
                      <a:noFill/>
                    </a:lnR>
                    <a:lnT>
                      <a:noFill/>
                    </a:lnT>
                    <a:lnB>
                      <a:noFill/>
                    </a:lnB>
                    <a:solidFill>
                      <a:srgbClr val="FAC090"/>
                    </a:solidFill>
                  </a:tcPr>
                </a:tc>
                <a:tc>
                  <a:txBody>
                    <a:bodyPr/>
                    <a:lstStyle/>
                    <a:p>
                      <a:pPr algn="r" fontAlgn="b"/>
                      <a:r>
                        <a:rPr lang="es-PY" sz="1100" b="0" i="0" u="none" strike="noStrike">
                          <a:solidFill>
                            <a:srgbClr val="000000"/>
                          </a:solidFill>
                          <a:latin typeface="Calibri"/>
                        </a:rPr>
                        <a:t>9,38</a:t>
                      </a:r>
                    </a:p>
                  </a:txBody>
                  <a:tcPr marL="0" marR="0" marT="0" marB="0" anchor="b">
                    <a:lnL>
                      <a:noFill/>
                    </a:lnL>
                    <a:lnR>
                      <a:noFill/>
                    </a:lnR>
                    <a:lnT>
                      <a:noFill/>
                    </a:lnT>
                    <a:lnB>
                      <a:noFill/>
                    </a:lnB>
                    <a:solidFill>
                      <a:srgbClr val="FAC090"/>
                    </a:solidFill>
                  </a:tcPr>
                </a:tc>
                <a:tc>
                  <a:txBody>
                    <a:bodyPr/>
                    <a:lstStyle/>
                    <a:p>
                      <a:pPr algn="r" fontAlgn="b"/>
                      <a:r>
                        <a:rPr lang="es-PY" sz="1100" b="0" i="0" u="none" strike="noStrike">
                          <a:solidFill>
                            <a:srgbClr val="000000"/>
                          </a:solidFill>
                          <a:latin typeface="Calibri"/>
                        </a:rPr>
                        <a:t>18,7</a:t>
                      </a:r>
                    </a:p>
                  </a:txBody>
                  <a:tcPr marL="0" marR="0" marT="0" marB="0" anchor="b">
                    <a:lnL>
                      <a:noFill/>
                    </a:lnL>
                    <a:lnR>
                      <a:noFill/>
                    </a:lnR>
                    <a:lnT>
                      <a:noFill/>
                    </a:lnT>
                    <a:lnB>
                      <a:noFill/>
                    </a:lnB>
                    <a:solidFill>
                      <a:srgbClr val="FAC090"/>
                    </a:solidFill>
                  </a:tcPr>
                </a:tc>
              </a:tr>
              <a:tr h="258536">
                <a:tc>
                  <a:txBody>
                    <a:bodyPr/>
                    <a:lstStyle/>
                    <a:p>
                      <a:pPr algn="r" fontAlgn="b"/>
                      <a:r>
                        <a:rPr lang="es-PY" sz="1100" b="0" i="0" u="none" strike="noStrike">
                          <a:solidFill>
                            <a:srgbClr val="000000"/>
                          </a:solidFill>
                          <a:latin typeface="Calibri"/>
                        </a:rPr>
                        <a:t>4,495</a:t>
                      </a:r>
                    </a:p>
                  </a:txBody>
                  <a:tcPr marL="0" marR="0" marT="0" marB="0" anchor="b">
                    <a:lnL>
                      <a:noFill/>
                    </a:lnL>
                    <a:lnR>
                      <a:noFill/>
                    </a:lnR>
                    <a:lnT>
                      <a:noFill/>
                    </a:lnT>
                    <a:lnB>
                      <a:noFill/>
                    </a:lnB>
                    <a:solidFill>
                      <a:srgbClr val="FAC090"/>
                    </a:solidFill>
                  </a:tcPr>
                </a:tc>
                <a:tc>
                  <a:txBody>
                    <a:bodyPr/>
                    <a:lstStyle/>
                    <a:p>
                      <a:pPr algn="r" fontAlgn="b"/>
                      <a:r>
                        <a:rPr lang="es-PY" sz="1100" b="0" i="0" u="none" strike="noStrike">
                          <a:solidFill>
                            <a:srgbClr val="000000"/>
                          </a:solidFill>
                          <a:latin typeface="Calibri"/>
                        </a:rPr>
                        <a:t>3,48</a:t>
                      </a:r>
                    </a:p>
                  </a:txBody>
                  <a:tcPr marL="0" marR="0" marT="0" marB="0" anchor="b">
                    <a:lnL>
                      <a:noFill/>
                    </a:lnL>
                    <a:lnR>
                      <a:noFill/>
                    </a:lnR>
                    <a:lnT>
                      <a:noFill/>
                    </a:lnT>
                    <a:lnB>
                      <a:noFill/>
                    </a:lnB>
                    <a:solidFill>
                      <a:srgbClr val="FAC090"/>
                    </a:solidFill>
                  </a:tcPr>
                </a:tc>
                <a:tc>
                  <a:txBody>
                    <a:bodyPr/>
                    <a:lstStyle/>
                    <a:p>
                      <a:pPr algn="r" fontAlgn="b"/>
                      <a:r>
                        <a:rPr lang="es-PY" sz="1100" b="0" i="0" u="none" strike="noStrike">
                          <a:solidFill>
                            <a:srgbClr val="000000"/>
                          </a:solidFill>
                          <a:latin typeface="Calibri"/>
                        </a:rPr>
                        <a:t>20,1</a:t>
                      </a:r>
                    </a:p>
                  </a:txBody>
                  <a:tcPr marL="0" marR="0" marT="0" marB="0" anchor="b">
                    <a:lnL>
                      <a:noFill/>
                    </a:lnL>
                    <a:lnR>
                      <a:noFill/>
                    </a:lnR>
                    <a:lnT>
                      <a:noFill/>
                    </a:lnT>
                    <a:lnB>
                      <a:noFill/>
                    </a:lnB>
                    <a:solidFill>
                      <a:srgbClr val="FAC090"/>
                    </a:solidFill>
                  </a:tcPr>
                </a:tc>
              </a:tr>
              <a:tr h="258536">
                <a:tc>
                  <a:txBody>
                    <a:bodyPr/>
                    <a:lstStyle/>
                    <a:p>
                      <a:pPr algn="r" fontAlgn="b"/>
                      <a:r>
                        <a:rPr lang="es-PY" sz="1100" b="0" i="0" u="none" strike="noStrike">
                          <a:solidFill>
                            <a:srgbClr val="000000"/>
                          </a:solidFill>
                          <a:latin typeface="Calibri"/>
                        </a:rPr>
                        <a:t>-6,205</a:t>
                      </a:r>
                    </a:p>
                  </a:txBody>
                  <a:tcPr marL="0" marR="0" marT="0" marB="0" anchor="b">
                    <a:lnL>
                      <a:noFill/>
                    </a:lnL>
                    <a:lnR>
                      <a:noFill/>
                    </a:lnR>
                    <a:lnT>
                      <a:noFill/>
                    </a:lnT>
                    <a:lnB>
                      <a:noFill/>
                    </a:lnB>
                    <a:solidFill>
                      <a:srgbClr val="FAC090"/>
                    </a:solidFill>
                  </a:tcPr>
                </a:tc>
                <a:tc>
                  <a:txBody>
                    <a:bodyPr/>
                    <a:lstStyle/>
                    <a:p>
                      <a:pPr algn="r" fontAlgn="b"/>
                      <a:r>
                        <a:rPr lang="es-PY" sz="1100" b="0" i="0" u="none" strike="noStrike">
                          <a:solidFill>
                            <a:srgbClr val="000000"/>
                          </a:solidFill>
                          <a:latin typeface="Calibri"/>
                        </a:rPr>
                        <a:t>3,28</a:t>
                      </a:r>
                    </a:p>
                  </a:txBody>
                  <a:tcPr marL="0" marR="0" marT="0" marB="0" anchor="b">
                    <a:lnL>
                      <a:noFill/>
                    </a:lnL>
                    <a:lnR>
                      <a:noFill/>
                    </a:lnR>
                    <a:lnT>
                      <a:noFill/>
                    </a:lnT>
                    <a:lnB>
                      <a:noFill/>
                    </a:lnB>
                    <a:solidFill>
                      <a:srgbClr val="FAC090"/>
                    </a:solidFill>
                  </a:tcPr>
                </a:tc>
                <a:tc>
                  <a:txBody>
                    <a:bodyPr/>
                    <a:lstStyle/>
                    <a:p>
                      <a:pPr algn="r" fontAlgn="b"/>
                      <a:r>
                        <a:rPr lang="es-PY" sz="1100" b="0" i="0" u="none" strike="noStrike">
                          <a:solidFill>
                            <a:srgbClr val="000000"/>
                          </a:solidFill>
                          <a:latin typeface="Calibri"/>
                        </a:rPr>
                        <a:t>12,9</a:t>
                      </a:r>
                    </a:p>
                  </a:txBody>
                  <a:tcPr marL="0" marR="0" marT="0" marB="0" anchor="b">
                    <a:lnL>
                      <a:noFill/>
                    </a:lnL>
                    <a:lnR>
                      <a:noFill/>
                    </a:lnR>
                    <a:lnT>
                      <a:noFill/>
                    </a:lnT>
                    <a:lnB>
                      <a:noFill/>
                    </a:lnB>
                    <a:solidFill>
                      <a:srgbClr val="FAC090"/>
                    </a:solidFill>
                  </a:tcPr>
                </a:tc>
              </a:tr>
              <a:tr h="258536">
                <a:tc>
                  <a:txBody>
                    <a:bodyPr/>
                    <a:lstStyle/>
                    <a:p>
                      <a:pPr algn="r" fontAlgn="b"/>
                      <a:r>
                        <a:rPr lang="es-PY" sz="1100" b="0" i="0" u="none" strike="noStrike">
                          <a:solidFill>
                            <a:srgbClr val="000000"/>
                          </a:solidFill>
                          <a:latin typeface="Calibri"/>
                        </a:rPr>
                        <a:t>0,295</a:t>
                      </a:r>
                    </a:p>
                  </a:txBody>
                  <a:tcPr marL="0" marR="0" marT="0" marB="0" anchor="b">
                    <a:lnL>
                      <a:noFill/>
                    </a:lnL>
                    <a:lnR>
                      <a:noFill/>
                    </a:lnR>
                    <a:lnT>
                      <a:noFill/>
                    </a:lnT>
                    <a:lnB>
                      <a:noFill/>
                    </a:lnB>
                    <a:solidFill>
                      <a:srgbClr val="FAC090"/>
                    </a:solidFill>
                  </a:tcPr>
                </a:tc>
                <a:tc>
                  <a:txBody>
                    <a:bodyPr/>
                    <a:lstStyle/>
                    <a:p>
                      <a:pPr algn="r" fontAlgn="b"/>
                      <a:r>
                        <a:rPr lang="es-PY" sz="1100" b="0" i="0" u="none" strike="noStrike">
                          <a:solidFill>
                            <a:srgbClr val="000000"/>
                          </a:solidFill>
                          <a:latin typeface="Calibri"/>
                        </a:rPr>
                        <a:t>-3,92</a:t>
                      </a:r>
                    </a:p>
                  </a:txBody>
                  <a:tcPr marL="0" marR="0" marT="0" marB="0" anchor="b">
                    <a:lnL>
                      <a:noFill/>
                    </a:lnL>
                    <a:lnR>
                      <a:noFill/>
                    </a:lnR>
                    <a:lnT>
                      <a:noFill/>
                    </a:lnT>
                    <a:lnB>
                      <a:noFill/>
                    </a:lnB>
                    <a:solidFill>
                      <a:srgbClr val="FAC090"/>
                    </a:solidFill>
                  </a:tcPr>
                </a:tc>
                <a:tc>
                  <a:txBody>
                    <a:bodyPr/>
                    <a:lstStyle/>
                    <a:p>
                      <a:pPr algn="r" fontAlgn="b"/>
                      <a:r>
                        <a:rPr lang="es-PY" sz="1100" b="0" i="0" u="none" strike="noStrike">
                          <a:solidFill>
                            <a:srgbClr val="000000"/>
                          </a:solidFill>
                          <a:latin typeface="Calibri"/>
                        </a:rPr>
                        <a:t>21,7</a:t>
                      </a:r>
                    </a:p>
                  </a:txBody>
                  <a:tcPr marL="0" marR="0" marT="0" marB="0" anchor="b">
                    <a:lnL>
                      <a:noFill/>
                    </a:lnL>
                    <a:lnR>
                      <a:noFill/>
                    </a:lnR>
                    <a:lnT>
                      <a:noFill/>
                    </a:lnT>
                    <a:lnB>
                      <a:noFill/>
                    </a:lnB>
                    <a:solidFill>
                      <a:srgbClr val="FAC090"/>
                    </a:solidFill>
                  </a:tcPr>
                </a:tc>
              </a:tr>
              <a:tr h="258536">
                <a:tc>
                  <a:txBody>
                    <a:bodyPr/>
                    <a:lstStyle/>
                    <a:p>
                      <a:pPr algn="r" fontAlgn="b"/>
                      <a:r>
                        <a:rPr lang="es-PY" sz="1100" b="0" i="0" u="none" strike="noStrike">
                          <a:solidFill>
                            <a:srgbClr val="000000"/>
                          </a:solidFill>
                          <a:latin typeface="Calibri"/>
                        </a:rPr>
                        <a:t>6,095</a:t>
                      </a:r>
                    </a:p>
                  </a:txBody>
                  <a:tcPr marL="0" marR="0" marT="0" marB="0" anchor="b">
                    <a:lnL>
                      <a:noFill/>
                    </a:lnL>
                    <a:lnR>
                      <a:noFill/>
                    </a:lnR>
                    <a:lnT>
                      <a:noFill/>
                    </a:lnT>
                    <a:lnB>
                      <a:noFill/>
                    </a:lnB>
                    <a:solidFill>
                      <a:srgbClr val="FAC090"/>
                    </a:solidFill>
                  </a:tcPr>
                </a:tc>
                <a:tc>
                  <a:txBody>
                    <a:bodyPr/>
                    <a:lstStyle/>
                    <a:p>
                      <a:pPr algn="r" fontAlgn="b"/>
                      <a:r>
                        <a:rPr lang="es-PY" sz="1100" b="0" i="0" u="none" strike="noStrike">
                          <a:solidFill>
                            <a:srgbClr val="000000"/>
                          </a:solidFill>
                          <a:latin typeface="Calibri"/>
                        </a:rPr>
                        <a:t>-0,02</a:t>
                      </a:r>
                    </a:p>
                  </a:txBody>
                  <a:tcPr marL="0" marR="0" marT="0" marB="0" anchor="b">
                    <a:lnL>
                      <a:noFill/>
                    </a:lnL>
                    <a:lnR>
                      <a:noFill/>
                    </a:lnR>
                    <a:lnT>
                      <a:noFill/>
                    </a:lnT>
                    <a:lnB>
                      <a:noFill/>
                    </a:lnB>
                    <a:solidFill>
                      <a:srgbClr val="FAC090"/>
                    </a:solidFill>
                  </a:tcPr>
                </a:tc>
                <a:tc>
                  <a:txBody>
                    <a:bodyPr/>
                    <a:lstStyle/>
                    <a:p>
                      <a:pPr algn="r" fontAlgn="b"/>
                      <a:r>
                        <a:rPr lang="es-PY" sz="1100" b="0" i="0" u="none" strike="noStrike">
                          <a:solidFill>
                            <a:srgbClr val="000000"/>
                          </a:solidFill>
                          <a:latin typeface="Calibri"/>
                        </a:rPr>
                        <a:t>27,1</a:t>
                      </a:r>
                    </a:p>
                  </a:txBody>
                  <a:tcPr marL="0" marR="0" marT="0" marB="0" anchor="b">
                    <a:lnL>
                      <a:noFill/>
                    </a:lnL>
                    <a:lnR>
                      <a:noFill/>
                    </a:lnR>
                    <a:lnT>
                      <a:noFill/>
                    </a:lnT>
                    <a:lnB>
                      <a:noFill/>
                    </a:lnB>
                    <a:solidFill>
                      <a:srgbClr val="FAC090"/>
                    </a:solidFill>
                  </a:tcPr>
                </a:tc>
              </a:tr>
              <a:tr h="258536">
                <a:tc>
                  <a:txBody>
                    <a:bodyPr/>
                    <a:lstStyle/>
                    <a:p>
                      <a:pPr algn="r" fontAlgn="b"/>
                      <a:r>
                        <a:rPr lang="es-PY" sz="1100" b="0" i="0" u="none" strike="noStrike">
                          <a:solidFill>
                            <a:srgbClr val="000000"/>
                          </a:solidFill>
                          <a:latin typeface="Calibri"/>
                        </a:rPr>
                        <a:t>2,595</a:t>
                      </a:r>
                    </a:p>
                  </a:txBody>
                  <a:tcPr marL="0" marR="0" marT="0" marB="0" anchor="b">
                    <a:lnL>
                      <a:noFill/>
                    </a:lnL>
                    <a:lnR>
                      <a:noFill/>
                    </a:lnR>
                    <a:lnT>
                      <a:noFill/>
                    </a:lnT>
                    <a:lnB>
                      <a:noFill/>
                    </a:lnB>
                    <a:solidFill>
                      <a:srgbClr val="FAC090"/>
                    </a:solidFill>
                  </a:tcPr>
                </a:tc>
                <a:tc>
                  <a:txBody>
                    <a:bodyPr/>
                    <a:lstStyle/>
                    <a:p>
                      <a:pPr algn="r" fontAlgn="b"/>
                      <a:r>
                        <a:rPr lang="es-PY" sz="1100" b="0" i="0" u="none" strike="noStrike">
                          <a:solidFill>
                            <a:srgbClr val="000000"/>
                          </a:solidFill>
                          <a:latin typeface="Calibri"/>
                        </a:rPr>
                        <a:t>2,98</a:t>
                      </a:r>
                    </a:p>
                  </a:txBody>
                  <a:tcPr marL="0" marR="0" marT="0" marB="0" anchor="b">
                    <a:lnL>
                      <a:noFill/>
                    </a:lnL>
                    <a:lnR>
                      <a:noFill/>
                    </a:lnR>
                    <a:lnT>
                      <a:noFill/>
                    </a:lnT>
                    <a:lnB>
                      <a:noFill/>
                    </a:lnB>
                    <a:solidFill>
                      <a:srgbClr val="FAC090"/>
                    </a:solidFill>
                  </a:tcPr>
                </a:tc>
                <a:tc>
                  <a:txBody>
                    <a:bodyPr/>
                    <a:lstStyle/>
                    <a:p>
                      <a:pPr algn="r" fontAlgn="b"/>
                      <a:r>
                        <a:rPr lang="es-PY" sz="1100" b="0" i="0" u="none" strike="noStrike">
                          <a:solidFill>
                            <a:srgbClr val="000000"/>
                          </a:solidFill>
                          <a:latin typeface="Calibri"/>
                        </a:rPr>
                        <a:t>25,4</a:t>
                      </a:r>
                    </a:p>
                  </a:txBody>
                  <a:tcPr marL="0" marR="0" marT="0" marB="0" anchor="b">
                    <a:lnL>
                      <a:noFill/>
                    </a:lnL>
                    <a:lnR>
                      <a:noFill/>
                    </a:lnR>
                    <a:lnT>
                      <a:noFill/>
                    </a:lnT>
                    <a:lnB>
                      <a:noFill/>
                    </a:lnB>
                    <a:solidFill>
                      <a:srgbClr val="FAC090"/>
                    </a:solidFill>
                  </a:tcPr>
                </a:tc>
              </a:tr>
              <a:tr h="258536">
                <a:tc>
                  <a:txBody>
                    <a:bodyPr/>
                    <a:lstStyle/>
                    <a:p>
                      <a:pPr algn="r" fontAlgn="b"/>
                      <a:r>
                        <a:rPr lang="es-PY" sz="1100" b="0" i="0" u="none" strike="noStrike">
                          <a:solidFill>
                            <a:srgbClr val="000000"/>
                          </a:solidFill>
                          <a:latin typeface="Calibri"/>
                        </a:rPr>
                        <a:t>-3,205</a:t>
                      </a:r>
                    </a:p>
                  </a:txBody>
                  <a:tcPr marL="0" marR="0" marT="0" marB="0" anchor="b">
                    <a:lnL>
                      <a:noFill/>
                    </a:lnL>
                    <a:lnR>
                      <a:noFill/>
                    </a:lnR>
                    <a:lnT>
                      <a:noFill/>
                    </a:lnT>
                    <a:lnB>
                      <a:noFill/>
                    </a:lnB>
                    <a:solidFill>
                      <a:srgbClr val="FAC090"/>
                    </a:solidFill>
                  </a:tcPr>
                </a:tc>
                <a:tc>
                  <a:txBody>
                    <a:bodyPr/>
                    <a:lstStyle/>
                    <a:p>
                      <a:pPr algn="r" fontAlgn="b"/>
                      <a:r>
                        <a:rPr lang="es-PY" sz="1100" b="0" i="0" u="none" strike="noStrike">
                          <a:solidFill>
                            <a:srgbClr val="000000"/>
                          </a:solidFill>
                          <a:latin typeface="Calibri"/>
                        </a:rPr>
                        <a:t>-4,42</a:t>
                      </a:r>
                    </a:p>
                  </a:txBody>
                  <a:tcPr marL="0" marR="0" marT="0" marB="0" anchor="b">
                    <a:lnL>
                      <a:noFill/>
                    </a:lnL>
                    <a:lnR>
                      <a:noFill/>
                    </a:lnR>
                    <a:lnT>
                      <a:noFill/>
                    </a:lnT>
                    <a:lnB>
                      <a:noFill/>
                    </a:lnB>
                    <a:solidFill>
                      <a:srgbClr val="FAC090"/>
                    </a:solidFill>
                  </a:tcPr>
                </a:tc>
                <a:tc>
                  <a:txBody>
                    <a:bodyPr/>
                    <a:lstStyle/>
                    <a:p>
                      <a:pPr algn="r" fontAlgn="b"/>
                      <a:r>
                        <a:rPr lang="es-PY" sz="1100" b="0" i="0" u="none" strike="noStrike">
                          <a:solidFill>
                            <a:srgbClr val="000000"/>
                          </a:solidFill>
                          <a:latin typeface="Calibri"/>
                        </a:rPr>
                        <a:t>21,3</a:t>
                      </a:r>
                    </a:p>
                  </a:txBody>
                  <a:tcPr marL="0" marR="0" marT="0" marB="0" anchor="b">
                    <a:lnL>
                      <a:noFill/>
                    </a:lnL>
                    <a:lnR>
                      <a:noFill/>
                    </a:lnR>
                    <a:lnT>
                      <a:noFill/>
                    </a:lnT>
                    <a:lnB>
                      <a:noFill/>
                    </a:lnB>
                    <a:solidFill>
                      <a:srgbClr val="FAC090"/>
                    </a:solidFill>
                  </a:tcPr>
                </a:tc>
              </a:tr>
              <a:tr h="258536">
                <a:tc>
                  <a:txBody>
                    <a:bodyPr/>
                    <a:lstStyle/>
                    <a:p>
                      <a:pPr algn="r" fontAlgn="b"/>
                      <a:r>
                        <a:rPr lang="es-PY" sz="1100" b="0" i="0" u="none" strike="noStrike">
                          <a:solidFill>
                            <a:srgbClr val="000000"/>
                          </a:solidFill>
                          <a:latin typeface="Calibri"/>
                        </a:rPr>
                        <a:t>0,195</a:t>
                      </a:r>
                    </a:p>
                  </a:txBody>
                  <a:tcPr marL="0" marR="0" marT="0" marB="0" anchor="b">
                    <a:lnL>
                      <a:noFill/>
                    </a:lnL>
                    <a:lnR>
                      <a:noFill/>
                    </a:lnR>
                    <a:lnT>
                      <a:noFill/>
                    </a:lnT>
                    <a:lnB>
                      <a:noFill/>
                    </a:lnB>
                    <a:solidFill>
                      <a:srgbClr val="FAC090"/>
                    </a:solidFill>
                  </a:tcPr>
                </a:tc>
                <a:tc>
                  <a:txBody>
                    <a:bodyPr/>
                    <a:lstStyle/>
                    <a:p>
                      <a:pPr algn="r" fontAlgn="b"/>
                      <a:r>
                        <a:rPr lang="es-PY" sz="1100" b="0" i="0" u="none" strike="noStrike">
                          <a:solidFill>
                            <a:srgbClr val="000000"/>
                          </a:solidFill>
                          <a:latin typeface="Calibri"/>
                        </a:rPr>
                        <a:t>-2,82</a:t>
                      </a:r>
                    </a:p>
                  </a:txBody>
                  <a:tcPr marL="0" marR="0" marT="0" marB="0" anchor="b">
                    <a:lnL>
                      <a:noFill/>
                    </a:lnL>
                    <a:lnR>
                      <a:noFill/>
                    </a:lnR>
                    <a:lnT>
                      <a:noFill/>
                    </a:lnT>
                    <a:lnB>
                      <a:noFill/>
                    </a:lnB>
                    <a:solidFill>
                      <a:srgbClr val="FAC090"/>
                    </a:solidFill>
                  </a:tcPr>
                </a:tc>
                <a:tc>
                  <a:txBody>
                    <a:bodyPr/>
                    <a:lstStyle/>
                    <a:p>
                      <a:pPr algn="r" fontAlgn="b"/>
                      <a:r>
                        <a:rPr lang="es-PY" sz="1100" b="0" i="0" u="none" strike="noStrike">
                          <a:solidFill>
                            <a:srgbClr val="000000"/>
                          </a:solidFill>
                          <a:latin typeface="Calibri"/>
                        </a:rPr>
                        <a:t>19,3</a:t>
                      </a:r>
                    </a:p>
                  </a:txBody>
                  <a:tcPr marL="0" marR="0" marT="0" marB="0" anchor="b">
                    <a:lnL>
                      <a:noFill/>
                    </a:lnL>
                    <a:lnR>
                      <a:noFill/>
                    </a:lnR>
                    <a:lnT>
                      <a:noFill/>
                    </a:lnT>
                    <a:lnB>
                      <a:noFill/>
                    </a:lnB>
                    <a:solidFill>
                      <a:srgbClr val="FAC090"/>
                    </a:solidFill>
                  </a:tcPr>
                </a:tc>
              </a:tr>
              <a:tr h="258536">
                <a:tc>
                  <a:txBody>
                    <a:bodyPr/>
                    <a:lstStyle/>
                    <a:p>
                      <a:pPr algn="r" fontAlgn="b"/>
                      <a:r>
                        <a:rPr lang="es-PY" sz="1100" b="0" i="0" u="none" strike="noStrike">
                          <a:solidFill>
                            <a:srgbClr val="000000"/>
                          </a:solidFill>
                          <a:latin typeface="Calibri"/>
                        </a:rPr>
                        <a:t>5,795</a:t>
                      </a:r>
                    </a:p>
                  </a:txBody>
                  <a:tcPr marL="0" marR="0" marT="0" marB="0" anchor="b">
                    <a:lnL>
                      <a:noFill/>
                    </a:lnL>
                    <a:lnR>
                      <a:noFill/>
                    </a:lnR>
                    <a:lnT>
                      <a:noFill/>
                    </a:lnT>
                    <a:lnB>
                      <a:noFill/>
                    </a:lnB>
                    <a:solidFill>
                      <a:srgbClr val="FAC090"/>
                    </a:solidFill>
                  </a:tcPr>
                </a:tc>
                <a:tc>
                  <a:txBody>
                    <a:bodyPr/>
                    <a:lstStyle/>
                    <a:p>
                      <a:pPr algn="r" fontAlgn="b"/>
                      <a:r>
                        <a:rPr lang="es-PY" sz="1100" b="0" i="0" u="none" strike="noStrike">
                          <a:solidFill>
                            <a:srgbClr val="000000"/>
                          </a:solidFill>
                          <a:latin typeface="Calibri"/>
                        </a:rPr>
                        <a:t>2,38</a:t>
                      </a:r>
                    </a:p>
                  </a:txBody>
                  <a:tcPr marL="0" marR="0" marT="0" marB="0" anchor="b">
                    <a:lnL>
                      <a:noFill/>
                    </a:lnL>
                    <a:lnR>
                      <a:noFill/>
                    </a:lnR>
                    <a:lnT>
                      <a:noFill/>
                    </a:lnT>
                    <a:lnB>
                      <a:noFill/>
                    </a:lnB>
                    <a:solidFill>
                      <a:srgbClr val="FAC090"/>
                    </a:solidFill>
                  </a:tcPr>
                </a:tc>
                <a:tc>
                  <a:txBody>
                    <a:bodyPr/>
                    <a:lstStyle/>
                    <a:p>
                      <a:pPr algn="r" fontAlgn="b"/>
                      <a:r>
                        <a:rPr lang="es-PY" sz="1100" b="0" i="0" u="none" strike="noStrike">
                          <a:solidFill>
                            <a:srgbClr val="000000"/>
                          </a:solidFill>
                          <a:latin typeface="Calibri"/>
                        </a:rPr>
                        <a:t>25,4</a:t>
                      </a:r>
                    </a:p>
                  </a:txBody>
                  <a:tcPr marL="0" marR="0" marT="0" marB="0" anchor="b">
                    <a:lnL>
                      <a:noFill/>
                    </a:lnL>
                    <a:lnR>
                      <a:noFill/>
                    </a:lnR>
                    <a:lnT>
                      <a:noFill/>
                    </a:lnT>
                    <a:lnB>
                      <a:noFill/>
                    </a:lnB>
                    <a:solidFill>
                      <a:srgbClr val="FAC090"/>
                    </a:solidFill>
                  </a:tcPr>
                </a:tc>
              </a:tr>
              <a:tr h="258536">
                <a:tc>
                  <a:txBody>
                    <a:bodyPr/>
                    <a:lstStyle/>
                    <a:p>
                      <a:pPr algn="r" fontAlgn="b"/>
                      <a:r>
                        <a:rPr lang="es-PY" sz="1100" b="0" i="0" u="none" strike="noStrike">
                          <a:solidFill>
                            <a:srgbClr val="000000"/>
                          </a:solidFill>
                          <a:latin typeface="Calibri"/>
                        </a:rPr>
                        <a:t>5,095</a:t>
                      </a:r>
                    </a:p>
                  </a:txBody>
                  <a:tcPr marL="0" marR="0" marT="0" marB="0" anchor="b">
                    <a:lnL>
                      <a:noFill/>
                    </a:lnL>
                    <a:lnR>
                      <a:noFill/>
                    </a:lnR>
                    <a:lnT>
                      <a:noFill/>
                    </a:lnT>
                    <a:lnB>
                      <a:noFill/>
                    </a:lnB>
                    <a:solidFill>
                      <a:srgbClr val="FAC090"/>
                    </a:solidFill>
                  </a:tcPr>
                </a:tc>
                <a:tc>
                  <a:txBody>
                    <a:bodyPr/>
                    <a:lstStyle/>
                    <a:p>
                      <a:pPr algn="r" fontAlgn="b"/>
                      <a:r>
                        <a:rPr lang="es-PY" sz="1100" b="0" i="0" u="none" strike="noStrike">
                          <a:solidFill>
                            <a:srgbClr val="000000"/>
                          </a:solidFill>
                          <a:latin typeface="Calibri"/>
                        </a:rPr>
                        <a:t>0,68</a:t>
                      </a:r>
                    </a:p>
                  </a:txBody>
                  <a:tcPr marL="0" marR="0" marT="0" marB="0" anchor="b">
                    <a:lnL>
                      <a:noFill/>
                    </a:lnL>
                    <a:lnR>
                      <a:noFill/>
                    </a:lnR>
                    <a:lnT>
                      <a:noFill/>
                    </a:lnT>
                    <a:lnB>
                      <a:noFill/>
                    </a:lnB>
                    <a:solidFill>
                      <a:srgbClr val="FAC090"/>
                    </a:solidFill>
                  </a:tcPr>
                </a:tc>
                <a:tc>
                  <a:txBody>
                    <a:bodyPr/>
                    <a:lstStyle/>
                    <a:p>
                      <a:pPr algn="r" fontAlgn="b"/>
                      <a:r>
                        <a:rPr lang="es-PY" sz="1100" b="0" i="0" u="none" strike="noStrike">
                          <a:solidFill>
                            <a:srgbClr val="000000"/>
                          </a:solidFill>
                          <a:latin typeface="Calibri"/>
                        </a:rPr>
                        <a:t>27,2</a:t>
                      </a:r>
                    </a:p>
                  </a:txBody>
                  <a:tcPr marL="0" marR="0" marT="0" marB="0" anchor="b">
                    <a:lnL>
                      <a:noFill/>
                    </a:lnL>
                    <a:lnR>
                      <a:noFill/>
                    </a:lnR>
                    <a:lnT>
                      <a:noFill/>
                    </a:lnT>
                    <a:lnB>
                      <a:noFill/>
                    </a:lnB>
                    <a:solidFill>
                      <a:srgbClr val="FAC090"/>
                    </a:solidFill>
                  </a:tcPr>
                </a:tc>
              </a:tr>
              <a:tr h="258536">
                <a:tc>
                  <a:txBody>
                    <a:bodyPr/>
                    <a:lstStyle/>
                    <a:p>
                      <a:pPr algn="r" fontAlgn="b"/>
                      <a:r>
                        <a:rPr lang="es-PY" sz="1100" b="0" i="0" u="none" strike="noStrike">
                          <a:solidFill>
                            <a:srgbClr val="000000"/>
                          </a:solidFill>
                          <a:latin typeface="Calibri"/>
                        </a:rPr>
                        <a:t>-6,605</a:t>
                      </a:r>
                    </a:p>
                  </a:txBody>
                  <a:tcPr marL="0" marR="0" marT="0" marB="0" anchor="b">
                    <a:lnL>
                      <a:noFill/>
                    </a:lnL>
                    <a:lnR>
                      <a:noFill/>
                    </a:lnR>
                    <a:lnT>
                      <a:noFill/>
                    </a:lnT>
                    <a:lnB>
                      <a:noFill/>
                    </a:lnB>
                    <a:solidFill>
                      <a:srgbClr val="FAC090"/>
                    </a:solidFill>
                  </a:tcPr>
                </a:tc>
                <a:tc>
                  <a:txBody>
                    <a:bodyPr/>
                    <a:lstStyle/>
                    <a:p>
                      <a:pPr algn="r" fontAlgn="b"/>
                      <a:r>
                        <a:rPr lang="es-PY" sz="1100" b="0" i="0" u="none" strike="noStrike">
                          <a:solidFill>
                            <a:srgbClr val="000000"/>
                          </a:solidFill>
                          <a:latin typeface="Calibri"/>
                        </a:rPr>
                        <a:t>-4,62</a:t>
                      </a:r>
                    </a:p>
                  </a:txBody>
                  <a:tcPr marL="0" marR="0" marT="0" marB="0" anchor="b">
                    <a:lnL>
                      <a:noFill/>
                    </a:lnL>
                    <a:lnR>
                      <a:noFill/>
                    </a:lnR>
                    <a:lnT>
                      <a:noFill/>
                    </a:lnT>
                    <a:lnB>
                      <a:noFill/>
                    </a:lnB>
                    <a:solidFill>
                      <a:srgbClr val="FAC090"/>
                    </a:solidFill>
                  </a:tcPr>
                </a:tc>
                <a:tc>
                  <a:txBody>
                    <a:bodyPr/>
                    <a:lstStyle/>
                    <a:p>
                      <a:pPr algn="r" fontAlgn="b"/>
                      <a:r>
                        <a:rPr lang="es-PY" sz="1100" b="0" i="0" u="none" strike="noStrike">
                          <a:solidFill>
                            <a:srgbClr val="000000"/>
                          </a:solidFill>
                          <a:latin typeface="Calibri"/>
                        </a:rPr>
                        <a:t>11,7</a:t>
                      </a:r>
                    </a:p>
                  </a:txBody>
                  <a:tcPr marL="0" marR="0" marT="0" marB="0" anchor="b">
                    <a:lnL>
                      <a:noFill/>
                    </a:lnL>
                    <a:lnR>
                      <a:noFill/>
                    </a:lnR>
                    <a:lnT>
                      <a:noFill/>
                    </a:lnT>
                    <a:lnB>
                      <a:noFill/>
                    </a:lnB>
                    <a:solidFill>
                      <a:srgbClr val="FAC090"/>
                    </a:solidFill>
                  </a:tcPr>
                </a:tc>
              </a:tr>
              <a:tr h="258536">
                <a:tc>
                  <a:txBody>
                    <a:bodyPr/>
                    <a:lstStyle/>
                    <a:p>
                      <a:pPr algn="r" fontAlgn="b"/>
                      <a:r>
                        <a:rPr lang="es-PY" sz="1100" b="0" i="0" u="none" strike="noStrike">
                          <a:solidFill>
                            <a:srgbClr val="000000"/>
                          </a:solidFill>
                          <a:latin typeface="Calibri"/>
                        </a:rPr>
                        <a:t>-5,605</a:t>
                      </a:r>
                    </a:p>
                  </a:txBody>
                  <a:tcPr marL="0" marR="0" marT="0" marB="0" anchor="b">
                    <a:lnL>
                      <a:noFill/>
                    </a:lnL>
                    <a:lnR>
                      <a:noFill/>
                    </a:lnR>
                    <a:lnT>
                      <a:noFill/>
                    </a:lnT>
                    <a:lnB>
                      <a:noFill/>
                    </a:lnB>
                    <a:solidFill>
                      <a:srgbClr val="FAC090"/>
                    </a:solidFill>
                  </a:tcPr>
                </a:tc>
                <a:tc>
                  <a:txBody>
                    <a:bodyPr/>
                    <a:lstStyle/>
                    <a:p>
                      <a:pPr algn="r" fontAlgn="b"/>
                      <a:r>
                        <a:rPr lang="es-PY" sz="1100" b="0" i="0" u="none" strike="noStrike">
                          <a:solidFill>
                            <a:srgbClr val="000000"/>
                          </a:solidFill>
                          <a:latin typeface="Calibri"/>
                        </a:rPr>
                        <a:t>0,98</a:t>
                      </a:r>
                    </a:p>
                  </a:txBody>
                  <a:tcPr marL="0" marR="0" marT="0" marB="0" anchor="b">
                    <a:lnL>
                      <a:noFill/>
                    </a:lnL>
                    <a:lnR>
                      <a:noFill/>
                    </a:lnR>
                    <a:lnT>
                      <a:noFill/>
                    </a:lnT>
                    <a:lnB>
                      <a:noFill/>
                    </a:lnB>
                    <a:solidFill>
                      <a:srgbClr val="FAC090"/>
                    </a:solidFill>
                  </a:tcPr>
                </a:tc>
                <a:tc>
                  <a:txBody>
                    <a:bodyPr/>
                    <a:lstStyle/>
                    <a:p>
                      <a:pPr algn="r" fontAlgn="b"/>
                      <a:r>
                        <a:rPr lang="es-PY" sz="1100" b="0" i="0" u="none" strike="noStrike">
                          <a:solidFill>
                            <a:srgbClr val="000000"/>
                          </a:solidFill>
                          <a:latin typeface="Calibri"/>
                        </a:rPr>
                        <a:t>17,8</a:t>
                      </a:r>
                    </a:p>
                  </a:txBody>
                  <a:tcPr marL="0" marR="0" marT="0" marB="0" anchor="b">
                    <a:lnL>
                      <a:noFill/>
                    </a:lnL>
                    <a:lnR>
                      <a:noFill/>
                    </a:lnR>
                    <a:lnT>
                      <a:noFill/>
                    </a:lnT>
                    <a:lnB>
                      <a:noFill/>
                    </a:lnB>
                    <a:solidFill>
                      <a:srgbClr val="FAC090"/>
                    </a:solidFill>
                  </a:tcPr>
                </a:tc>
              </a:tr>
              <a:tr h="258536">
                <a:tc>
                  <a:txBody>
                    <a:bodyPr/>
                    <a:lstStyle/>
                    <a:p>
                      <a:pPr algn="r" fontAlgn="b"/>
                      <a:r>
                        <a:rPr lang="es-PY" sz="1100" b="0" i="0" u="none" strike="noStrike">
                          <a:solidFill>
                            <a:srgbClr val="000000"/>
                          </a:solidFill>
                          <a:latin typeface="Calibri"/>
                        </a:rPr>
                        <a:t>-10,705</a:t>
                      </a:r>
                    </a:p>
                  </a:txBody>
                  <a:tcPr marL="0" marR="0" marT="0" marB="0" anchor="b">
                    <a:lnL>
                      <a:noFill/>
                    </a:lnL>
                    <a:lnR>
                      <a:noFill/>
                    </a:lnR>
                    <a:lnT>
                      <a:noFill/>
                    </a:lnT>
                    <a:lnB>
                      <a:noFill/>
                    </a:lnB>
                    <a:solidFill>
                      <a:srgbClr val="FAC090"/>
                    </a:solidFill>
                  </a:tcPr>
                </a:tc>
                <a:tc>
                  <a:txBody>
                    <a:bodyPr/>
                    <a:lstStyle/>
                    <a:p>
                      <a:pPr algn="r" fontAlgn="b"/>
                      <a:r>
                        <a:rPr lang="es-PY" sz="1100" b="0" i="0" u="none" strike="noStrike">
                          <a:solidFill>
                            <a:srgbClr val="000000"/>
                          </a:solidFill>
                          <a:latin typeface="Calibri"/>
                        </a:rPr>
                        <a:t>-6,32</a:t>
                      </a:r>
                    </a:p>
                  </a:txBody>
                  <a:tcPr marL="0" marR="0" marT="0" marB="0" anchor="b">
                    <a:lnL>
                      <a:noFill/>
                    </a:lnL>
                    <a:lnR>
                      <a:noFill/>
                    </a:lnR>
                    <a:lnT>
                      <a:noFill/>
                    </a:lnT>
                    <a:lnB>
                      <a:noFill/>
                    </a:lnB>
                    <a:solidFill>
                      <a:srgbClr val="FAC090"/>
                    </a:solidFill>
                  </a:tcPr>
                </a:tc>
                <a:tc>
                  <a:txBody>
                    <a:bodyPr/>
                    <a:lstStyle/>
                    <a:p>
                      <a:pPr algn="r" fontAlgn="b"/>
                      <a:r>
                        <a:rPr lang="es-PY" sz="1100" b="0" i="0" u="none" strike="noStrike">
                          <a:solidFill>
                            <a:srgbClr val="000000"/>
                          </a:solidFill>
                          <a:latin typeface="Calibri"/>
                        </a:rPr>
                        <a:t>12,8</a:t>
                      </a:r>
                    </a:p>
                  </a:txBody>
                  <a:tcPr marL="0" marR="0" marT="0" marB="0" anchor="b">
                    <a:lnL>
                      <a:noFill/>
                    </a:lnL>
                    <a:lnR>
                      <a:noFill/>
                    </a:lnR>
                    <a:lnT>
                      <a:noFill/>
                    </a:lnT>
                    <a:lnB>
                      <a:noFill/>
                    </a:lnB>
                    <a:solidFill>
                      <a:srgbClr val="FAC090"/>
                    </a:solidFill>
                  </a:tcPr>
                </a:tc>
              </a:tr>
              <a:tr h="258536">
                <a:tc>
                  <a:txBody>
                    <a:bodyPr/>
                    <a:lstStyle/>
                    <a:p>
                      <a:pPr algn="r" fontAlgn="b"/>
                      <a:r>
                        <a:rPr lang="es-PY" sz="1100" b="0" i="0" u="none" strike="noStrike">
                          <a:solidFill>
                            <a:srgbClr val="000000"/>
                          </a:solidFill>
                          <a:latin typeface="Calibri"/>
                        </a:rPr>
                        <a:t>4,195</a:t>
                      </a:r>
                    </a:p>
                  </a:txBody>
                  <a:tcPr marL="0" marR="0" marT="0" marB="0" anchor="b">
                    <a:lnL>
                      <a:noFill/>
                    </a:lnL>
                    <a:lnR>
                      <a:noFill/>
                    </a:lnR>
                    <a:lnT>
                      <a:noFill/>
                    </a:lnT>
                    <a:lnB>
                      <a:noFill/>
                    </a:lnB>
                    <a:solidFill>
                      <a:srgbClr val="FAC090"/>
                    </a:solidFill>
                  </a:tcPr>
                </a:tc>
                <a:tc>
                  <a:txBody>
                    <a:bodyPr/>
                    <a:lstStyle/>
                    <a:p>
                      <a:pPr algn="r" fontAlgn="b"/>
                      <a:r>
                        <a:rPr lang="es-PY" sz="1100" b="0" i="0" u="none" strike="noStrike">
                          <a:solidFill>
                            <a:srgbClr val="000000"/>
                          </a:solidFill>
                          <a:latin typeface="Calibri"/>
                        </a:rPr>
                        <a:t>2,48</a:t>
                      </a:r>
                    </a:p>
                  </a:txBody>
                  <a:tcPr marL="0" marR="0" marT="0" marB="0" anchor="b">
                    <a:lnL>
                      <a:noFill/>
                    </a:lnL>
                    <a:lnR>
                      <a:noFill/>
                    </a:lnR>
                    <a:lnT>
                      <a:noFill/>
                    </a:lnT>
                    <a:lnB>
                      <a:noFill/>
                    </a:lnB>
                    <a:solidFill>
                      <a:srgbClr val="FAC090"/>
                    </a:solidFill>
                  </a:tcPr>
                </a:tc>
                <a:tc>
                  <a:txBody>
                    <a:bodyPr/>
                    <a:lstStyle/>
                    <a:p>
                      <a:pPr algn="r" fontAlgn="b"/>
                      <a:r>
                        <a:rPr lang="es-PY" sz="1100" b="0" i="0" u="none" strike="noStrike">
                          <a:solidFill>
                            <a:srgbClr val="000000"/>
                          </a:solidFill>
                          <a:latin typeface="Calibri"/>
                        </a:rPr>
                        <a:t>23,9</a:t>
                      </a:r>
                    </a:p>
                  </a:txBody>
                  <a:tcPr marL="0" marR="0" marT="0" marB="0" anchor="b">
                    <a:lnL>
                      <a:noFill/>
                    </a:lnL>
                    <a:lnR>
                      <a:noFill/>
                    </a:lnR>
                    <a:lnT>
                      <a:noFill/>
                    </a:lnT>
                    <a:lnB>
                      <a:noFill/>
                    </a:lnB>
                    <a:solidFill>
                      <a:srgbClr val="FAC090"/>
                    </a:solidFill>
                  </a:tcPr>
                </a:tc>
              </a:tr>
              <a:tr h="258536">
                <a:tc>
                  <a:txBody>
                    <a:bodyPr/>
                    <a:lstStyle/>
                    <a:p>
                      <a:pPr algn="r" fontAlgn="b"/>
                      <a:r>
                        <a:rPr lang="es-PY" sz="1100" b="0" i="0" u="none" strike="noStrike">
                          <a:solidFill>
                            <a:srgbClr val="000000"/>
                          </a:solidFill>
                          <a:latin typeface="Calibri"/>
                        </a:rPr>
                        <a:t>2,395</a:t>
                      </a:r>
                    </a:p>
                  </a:txBody>
                  <a:tcPr marL="0" marR="0" marT="0" marB="0" anchor="b">
                    <a:lnL>
                      <a:noFill/>
                    </a:lnL>
                    <a:lnR>
                      <a:noFill/>
                    </a:lnR>
                    <a:lnT>
                      <a:noFill/>
                    </a:lnT>
                    <a:lnB>
                      <a:noFill/>
                    </a:lnB>
                    <a:solidFill>
                      <a:srgbClr val="FAC090"/>
                    </a:solidFill>
                  </a:tcPr>
                </a:tc>
                <a:tc>
                  <a:txBody>
                    <a:bodyPr/>
                    <a:lstStyle/>
                    <a:p>
                      <a:pPr algn="r" fontAlgn="b"/>
                      <a:r>
                        <a:rPr lang="es-PY" sz="1100" b="0" i="0" u="none" strike="noStrike">
                          <a:solidFill>
                            <a:srgbClr val="000000"/>
                          </a:solidFill>
                          <a:latin typeface="Calibri"/>
                        </a:rPr>
                        <a:t>-1,92</a:t>
                      </a:r>
                    </a:p>
                  </a:txBody>
                  <a:tcPr marL="0" marR="0" marT="0" marB="0" anchor="b">
                    <a:lnL>
                      <a:noFill/>
                    </a:lnL>
                    <a:lnR>
                      <a:noFill/>
                    </a:lnR>
                    <a:lnT>
                      <a:noFill/>
                    </a:lnT>
                    <a:lnB>
                      <a:noFill/>
                    </a:lnB>
                    <a:solidFill>
                      <a:srgbClr val="FAC090"/>
                    </a:solidFill>
                  </a:tcPr>
                </a:tc>
                <a:tc>
                  <a:txBody>
                    <a:bodyPr/>
                    <a:lstStyle/>
                    <a:p>
                      <a:pPr algn="r" fontAlgn="b"/>
                      <a:r>
                        <a:rPr lang="es-PY" sz="1100" b="0" i="0" u="none" strike="noStrike">
                          <a:solidFill>
                            <a:srgbClr val="000000"/>
                          </a:solidFill>
                          <a:latin typeface="Calibri"/>
                        </a:rPr>
                        <a:t>22,6</a:t>
                      </a:r>
                    </a:p>
                  </a:txBody>
                  <a:tcPr marL="0" marR="0" marT="0" marB="0" anchor="b">
                    <a:lnL>
                      <a:noFill/>
                    </a:lnL>
                    <a:lnR>
                      <a:noFill/>
                    </a:lnR>
                    <a:lnT>
                      <a:noFill/>
                    </a:lnT>
                    <a:lnB>
                      <a:noFill/>
                    </a:lnB>
                    <a:solidFill>
                      <a:srgbClr val="FAC090"/>
                    </a:solidFill>
                  </a:tcPr>
                </a:tc>
              </a:tr>
              <a:tr h="258536">
                <a:tc>
                  <a:txBody>
                    <a:bodyPr/>
                    <a:lstStyle/>
                    <a:p>
                      <a:pPr algn="r" fontAlgn="b"/>
                      <a:r>
                        <a:rPr lang="es-PY" sz="1100" b="0" i="0" u="none" strike="noStrike">
                          <a:solidFill>
                            <a:srgbClr val="000000"/>
                          </a:solidFill>
                          <a:latin typeface="Calibri"/>
                        </a:rPr>
                        <a:t>4,895</a:t>
                      </a:r>
                    </a:p>
                  </a:txBody>
                  <a:tcPr marL="0" marR="0" marT="0" marB="0" anchor="b">
                    <a:lnL>
                      <a:noFill/>
                    </a:lnL>
                    <a:lnR>
                      <a:noFill/>
                    </a:lnR>
                    <a:lnT>
                      <a:noFill/>
                    </a:lnT>
                    <a:lnB>
                      <a:noFill/>
                    </a:lnB>
                    <a:solidFill>
                      <a:srgbClr val="FAC090"/>
                    </a:solidFill>
                  </a:tcPr>
                </a:tc>
                <a:tc>
                  <a:txBody>
                    <a:bodyPr/>
                    <a:lstStyle/>
                    <a:p>
                      <a:pPr algn="r" fontAlgn="b"/>
                      <a:r>
                        <a:rPr lang="es-PY" sz="1100" b="0" i="0" u="none" strike="noStrike">
                          <a:solidFill>
                            <a:srgbClr val="000000"/>
                          </a:solidFill>
                          <a:latin typeface="Calibri"/>
                        </a:rPr>
                        <a:t>-3,02</a:t>
                      </a:r>
                    </a:p>
                  </a:txBody>
                  <a:tcPr marL="0" marR="0" marT="0" marB="0" anchor="b">
                    <a:lnL>
                      <a:noFill/>
                    </a:lnL>
                    <a:lnR>
                      <a:noFill/>
                    </a:lnR>
                    <a:lnT>
                      <a:noFill/>
                    </a:lnT>
                    <a:lnB>
                      <a:noFill/>
                    </a:lnB>
                    <a:solidFill>
                      <a:srgbClr val="FAC090"/>
                    </a:solidFill>
                  </a:tcPr>
                </a:tc>
                <a:tc>
                  <a:txBody>
                    <a:bodyPr/>
                    <a:lstStyle/>
                    <a:p>
                      <a:pPr algn="r" fontAlgn="b"/>
                      <a:r>
                        <a:rPr lang="es-PY" sz="1100" b="0" i="0" u="none" strike="noStrike">
                          <a:solidFill>
                            <a:srgbClr val="000000"/>
                          </a:solidFill>
                          <a:latin typeface="Calibri"/>
                        </a:rPr>
                        <a:t>25,4</a:t>
                      </a:r>
                    </a:p>
                  </a:txBody>
                  <a:tcPr marL="0" marR="0" marT="0" marB="0" anchor="b">
                    <a:lnL>
                      <a:noFill/>
                    </a:lnL>
                    <a:lnR>
                      <a:noFill/>
                    </a:lnR>
                    <a:lnT>
                      <a:noFill/>
                    </a:lnT>
                    <a:lnB>
                      <a:noFill/>
                    </a:lnB>
                    <a:solidFill>
                      <a:srgbClr val="FAC090"/>
                    </a:solidFill>
                  </a:tcPr>
                </a:tc>
              </a:tr>
              <a:tr h="258536">
                <a:tc>
                  <a:txBody>
                    <a:bodyPr/>
                    <a:lstStyle/>
                    <a:p>
                      <a:pPr algn="r" fontAlgn="b"/>
                      <a:r>
                        <a:rPr lang="es-PY" sz="1100" b="0" i="0" u="none" strike="noStrike">
                          <a:solidFill>
                            <a:srgbClr val="000000"/>
                          </a:solidFill>
                          <a:latin typeface="Calibri"/>
                        </a:rPr>
                        <a:t>-2,605</a:t>
                      </a:r>
                    </a:p>
                  </a:txBody>
                  <a:tcPr marL="0" marR="0" marT="0" marB="0" anchor="b">
                    <a:lnL>
                      <a:noFill/>
                    </a:lnL>
                    <a:lnR>
                      <a:noFill/>
                    </a:lnR>
                    <a:lnT>
                      <a:noFill/>
                    </a:lnT>
                    <a:lnB>
                      <a:noFill/>
                    </a:lnB>
                    <a:solidFill>
                      <a:srgbClr val="FAC090"/>
                    </a:solidFill>
                  </a:tcPr>
                </a:tc>
                <a:tc>
                  <a:txBody>
                    <a:bodyPr/>
                    <a:lstStyle/>
                    <a:p>
                      <a:pPr algn="r" fontAlgn="b"/>
                      <a:r>
                        <a:rPr lang="es-PY" sz="1100" b="0" i="0" u="none" strike="noStrike">
                          <a:solidFill>
                            <a:srgbClr val="000000"/>
                          </a:solidFill>
                          <a:latin typeface="Calibri"/>
                        </a:rPr>
                        <a:t>-0,52</a:t>
                      </a:r>
                    </a:p>
                  </a:txBody>
                  <a:tcPr marL="0" marR="0" marT="0" marB="0" anchor="b">
                    <a:lnL>
                      <a:noFill/>
                    </a:lnL>
                    <a:lnR>
                      <a:noFill/>
                    </a:lnR>
                    <a:lnT>
                      <a:noFill/>
                    </a:lnT>
                    <a:lnB>
                      <a:noFill/>
                    </a:lnB>
                    <a:solidFill>
                      <a:srgbClr val="FAC090"/>
                    </a:solidFill>
                  </a:tcPr>
                </a:tc>
                <a:tc>
                  <a:txBody>
                    <a:bodyPr/>
                    <a:lstStyle/>
                    <a:p>
                      <a:pPr algn="r" fontAlgn="b"/>
                      <a:r>
                        <a:rPr lang="es-PY" sz="1100" b="0" i="0" u="none" strike="noStrike">
                          <a:solidFill>
                            <a:srgbClr val="000000"/>
                          </a:solidFill>
                          <a:latin typeface="Calibri"/>
                        </a:rPr>
                        <a:t>14,8</a:t>
                      </a:r>
                    </a:p>
                  </a:txBody>
                  <a:tcPr marL="0" marR="0" marT="0" marB="0" anchor="b">
                    <a:lnL>
                      <a:noFill/>
                    </a:lnL>
                    <a:lnR>
                      <a:noFill/>
                    </a:lnR>
                    <a:lnT>
                      <a:noFill/>
                    </a:lnT>
                    <a:lnB>
                      <a:noFill/>
                    </a:lnB>
                    <a:solidFill>
                      <a:srgbClr val="FAC090"/>
                    </a:solidFill>
                  </a:tcPr>
                </a:tc>
              </a:tr>
              <a:tr h="258536">
                <a:tc>
                  <a:txBody>
                    <a:bodyPr/>
                    <a:lstStyle/>
                    <a:p>
                      <a:pPr algn="r" fontAlgn="b"/>
                      <a:r>
                        <a:rPr lang="es-PY" sz="1100" b="0" i="0" u="none" strike="noStrike">
                          <a:solidFill>
                            <a:srgbClr val="000000"/>
                          </a:solidFill>
                          <a:latin typeface="Calibri"/>
                        </a:rPr>
                        <a:t>-0,105</a:t>
                      </a:r>
                    </a:p>
                  </a:txBody>
                  <a:tcPr marL="0" marR="0" marT="0" marB="0" anchor="b">
                    <a:lnL>
                      <a:noFill/>
                    </a:lnL>
                    <a:lnR>
                      <a:noFill/>
                    </a:lnR>
                    <a:lnT>
                      <a:noFill/>
                    </a:lnT>
                    <a:lnB>
                      <a:noFill/>
                    </a:lnB>
                    <a:solidFill>
                      <a:srgbClr val="FAC090"/>
                    </a:solidFill>
                  </a:tcPr>
                </a:tc>
                <a:tc>
                  <a:txBody>
                    <a:bodyPr/>
                    <a:lstStyle/>
                    <a:p>
                      <a:pPr algn="r" fontAlgn="b"/>
                      <a:r>
                        <a:rPr lang="es-PY" sz="1100" b="0" i="0" u="none" strike="noStrike">
                          <a:solidFill>
                            <a:srgbClr val="000000"/>
                          </a:solidFill>
                          <a:latin typeface="Calibri"/>
                        </a:rPr>
                        <a:t>-0,12</a:t>
                      </a:r>
                    </a:p>
                  </a:txBody>
                  <a:tcPr marL="0" marR="0" marT="0" marB="0" anchor="b">
                    <a:lnL>
                      <a:noFill/>
                    </a:lnL>
                    <a:lnR>
                      <a:noFill/>
                    </a:lnR>
                    <a:lnT>
                      <a:noFill/>
                    </a:lnT>
                    <a:lnB>
                      <a:noFill/>
                    </a:lnB>
                    <a:solidFill>
                      <a:srgbClr val="FAC090"/>
                    </a:solidFill>
                  </a:tcPr>
                </a:tc>
                <a:tc>
                  <a:txBody>
                    <a:bodyPr/>
                    <a:lstStyle/>
                    <a:p>
                      <a:pPr algn="r" fontAlgn="b"/>
                      <a:r>
                        <a:rPr lang="es-PY" sz="1100" b="0" i="0" u="none" strike="noStrike" dirty="0">
                          <a:solidFill>
                            <a:srgbClr val="000000"/>
                          </a:solidFill>
                          <a:latin typeface="Calibri"/>
                        </a:rPr>
                        <a:t>21,1</a:t>
                      </a:r>
                    </a:p>
                  </a:txBody>
                  <a:tcPr marL="0" marR="0" marT="0" marB="0" anchor="b">
                    <a:lnL>
                      <a:noFill/>
                    </a:lnL>
                    <a:lnR>
                      <a:noFill/>
                    </a:lnR>
                    <a:lnT>
                      <a:noFill/>
                    </a:lnT>
                    <a:lnB>
                      <a:noFill/>
                    </a:lnB>
                    <a:solidFill>
                      <a:srgbClr val="FAC090"/>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PY" dirty="0" err="1">
                <a:solidFill>
                  <a:schemeClr val="accent6">
                    <a:lumMod val="50000"/>
                  </a:schemeClr>
                </a:solidFill>
              </a:rPr>
              <a:t>Regression</a:t>
            </a:r>
            <a:r>
              <a:rPr lang="es-PY" dirty="0">
                <a:solidFill>
                  <a:schemeClr val="accent6">
                    <a:lumMod val="50000"/>
                  </a:schemeClr>
                </a:solidFill>
              </a:rPr>
              <a:t> </a:t>
            </a:r>
            <a:r>
              <a:rPr lang="es-PY" dirty="0" err="1">
                <a:solidFill>
                  <a:schemeClr val="accent6">
                    <a:lumMod val="50000"/>
                  </a:schemeClr>
                </a:solidFill>
              </a:rPr>
              <a:t>without</a:t>
            </a:r>
            <a:r>
              <a:rPr lang="es-PY" dirty="0">
                <a:solidFill>
                  <a:schemeClr val="accent6">
                    <a:lumMod val="50000"/>
                  </a:schemeClr>
                </a:solidFill>
              </a:rPr>
              <a:t> </a:t>
            </a:r>
            <a:r>
              <a:rPr lang="es-PY" dirty="0" err="1">
                <a:solidFill>
                  <a:schemeClr val="accent6">
                    <a:lumMod val="50000"/>
                  </a:schemeClr>
                </a:solidFill>
              </a:rPr>
              <a:t>interaction</a:t>
            </a:r>
            <a:endParaRPr lang="es-PY" dirty="0">
              <a:solidFill>
                <a:schemeClr val="accent6">
                  <a:lumMod val="50000"/>
                </a:schemeClr>
              </a:solidFill>
            </a:endParaRPr>
          </a:p>
        </p:txBody>
      </p:sp>
      <p:sp>
        <p:nvSpPr>
          <p:cNvPr id="4" name="3 CuadroTexto"/>
          <p:cNvSpPr txBox="1"/>
          <p:nvPr/>
        </p:nvSpPr>
        <p:spPr>
          <a:xfrm>
            <a:off x="500034" y="1571612"/>
            <a:ext cx="8072494" cy="923330"/>
          </a:xfrm>
          <a:prstGeom prst="rect">
            <a:avLst/>
          </a:prstGeom>
          <a:noFill/>
        </p:spPr>
        <p:txBody>
          <a:bodyPr wrap="square" rtlCol="0">
            <a:spAutoFit/>
          </a:bodyPr>
          <a:lstStyle/>
          <a:p>
            <a:r>
              <a:rPr lang="en-US" dirty="0"/>
              <a:t>A 2-variable regression model that fits the data is:	</a:t>
            </a:r>
          </a:p>
          <a:p>
            <a:r>
              <a:rPr lang="en-US" i="1" dirty="0"/>
              <a:t>bf</a:t>
            </a:r>
            <a:r>
              <a:rPr lang="en-US" dirty="0"/>
              <a:t> = 20.375 + 0.9815 </a:t>
            </a:r>
            <a:r>
              <a:rPr lang="en-US" i="1" dirty="0" err="1"/>
              <a:t>st</a:t>
            </a:r>
            <a:r>
              <a:rPr lang="en-US" dirty="0"/>
              <a:t> − 0.4234 </a:t>
            </a:r>
            <a:r>
              <a:rPr lang="en-US" i="1" dirty="0"/>
              <a:t>mc</a:t>
            </a:r>
            <a:r>
              <a:rPr lang="en-US" dirty="0"/>
              <a:t> + 0.0226 </a:t>
            </a:r>
            <a:r>
              <a:rPr lang="en-US" i="1" dirty="0" err="1"/>
              <a:t>st</a:t>
            </a:r>
            <a:r>
              <a:rPr lang="en-US" dirty="0" err="1"/>
              <a:t>∗</a:t>
            </a:r>
            <a:r>
              <a:rPr lang="en-US" i="1" dirty="0" err="1"/>
              <a:t>mc</a:t>
            </a:r>
            <a:r>
              <a:rPr lang="en-US" dirty="0"/>
              <a:t>     (1)</a:t>
            </a:r>
          </a:p>
          <a:p>
            <a:r>
              <a:rPr lang="en-US" dirty="0"/>
              <a:t>with </a:t>
            </a:r>
            <a:r>
              <a:rPr lang="en-US" i="1" dirty="0"/>
              <a:t>r</a:t>
            </a:r>
            <a:r>
              <a:rPr lang="en-US" baseline="30000" dirty="0"/>
              <a:t>2</a:t>
            </a:r>
            <a:r>
              <a:rPr lang="en-US" dirty="0"/>
              <a:t> = 0.7945.</a:t>
            </a:r>
          </a:p>
        </p:txBody>
      </p:sp>
      <p:sp>
        <p:nvSpPr>
          <p:cNvPr id="6" name="5 CuadroTexto"/>
          <p:cNvSpPr txBox="1"/>
          <p:nvPr/>
        </p:nvSpPr>
        <p:spPr>
          <a:xfrm>
            <a:off x="500034" y="2612121"/>
            <a:ext cx="5072098" cy="2585323"/>
          </a:xfrm>
          <a:prstGeom prst="rect">
            <a:avLst/>
          </a:prstGeom>
          <a:noFill/>
        </p:spPr>
        <p:txBody>
          <a:bodyPr wrap="square" rtlCol="0">
            <a:spAutoFit/>
          </a:bodyPr>
          <a:lstStyle/>
          <a:p>
            <a:r>
              <a:rPr lang="en-US" dirty="0"/>
              <a:t>The summary table shows that the interaction term </a:t>
            </a:r>
            <a:r>
              <a:rPr lang="en-US" i="1" dirty="0" err="1"/>
              <a:t>st</a:t>
            </a:r>
            <a:r>
              <a:rPr lang="en-US" dirty="0" err="1"/>
              <a:t>∗</a:t>
            </a:r>
            <a:r>
              <a:rPr lang="en-US" i="1" dirty="0" err="1"/>
              <a:t>mc</a:t>
            </a:r>
            <a:r>
              <a:rPr lang="en-US" dirty="0"/>
              <a:t> is not significant in this case, with a </a:t>
            </a:r>
            <a:r>
              <a:rPr lang="en-US" i="1" dirty="0"/>
              <a:t>p</a:t>
            </a:r>
            <a:r>
              <a:rPr lang="en-US" dirty="0"/>
              <a:t>-value of 0.4321.</a:t>
            </a:r>
          </a:p>
          <a:p>
            <a:r>
              <a:rPr lang="en-US" dirty="0"/>
              <a:t> </a:t>
            </a:r>
          </a:p>
          <a:p>
            <a:r>
              <a:rPr lang="es-PY" dirty="0" err="1"/>
              <a:t>Discretization</a:t>
            </a:r>
            <a:r>
              <a:rPr lang="es-PY" dirty="0"/>
              <a:t> of </a:t>
            </a:r>
            <a:r>
              <a:rPr lang="es-PY" i="1" dirty="0" err="1"/>
              <a:t>bf</a:t>
            </a:r>
            <a:r>
              <a:rPr lang="es-PY" dirty="0"/>
              <a:t>, </a:t>
            </a:r>
            <a:r>
              <a:rPr lang="es-PY" i="1" dirty="0" err="1"/>
              <a:t>st</a:t>
            </a:r>
            <a:r>
              <a:rPr lang="es-PY" dirty="0"/>
              <a:t> and </a:t>
            </a:r>
            <a:r>
              <a:rPr lang="es-PY" i="1" dirty="0" err="1"/>
              <a:t>mc</a:t>
            </a:r>
            <a:r>
              <a:rPr lang="es-PY" dirty="0"/>
              <a:t> </a:t>
            </a:r>
            <a:r>
              <a:rPr lang="es-PY" dirty="0" err="1"/>
              <a:t>into</a:t>
            </a:r>
            <a:r>
              <a:rPr lang="es-PY" dirty="0"/>
              <a:t> 3 </a:t>
            </a:r>
            <a:r>
              <a:rPr lang="es-PY" dirty="0" err="1"/>
              <a:t>categories</a:t>
            </a:r>
            <a:r>
              <a:rPr lang="es-PY" dirty="0"/>
              <a:t> </a:t>
            </a:r>
            <a:r>
              <a:rPr lang="es-PY" dirty="0" err="1"/>
              <a:t>each</a:t>
            </a:r>
            <a:r>
              <a:rPr lang="es-PY" dirty="0"/>
              <a:t>, </a:t>
            </a:r>
            <a:r>
              <a:rPr lang="es-PY" dirty="0" err="1"/>
              <a:t>gives</a:t>
            </a:r>
            <a:r>
              <a:rPr lang="es-PY" dirty="0"/>
              <a:t> </a:t>
            </a:r>
            <a:r>
              <a:rPr lang="es-PY" dirty="0" err="1"/>
              <a:t>us</a:t>
            </a:r>
            <a:r>
              <a:rPr lang="es-PY" dirty="0"/>
              <a:t> </a:t>
            </a:r>
            <a:r>
              <a:rPr lang="es-PY" dirty="0" err="1"/>
              <a:t>an</a:t>
            </a:r>
            <a:r>
              <a:rPr lang="es-PY" dirty="0"/>
              <a:t> </a:t>
            </a:r>
            <a:r>
              <a:rPr lang="es-PY" dirty="0" err="1"/>
              <a:t>all</a:t>
            </a:r>
            <a:r>
              <a:rPr lang="es-PY" dirty="0"/>
              <a:t>-</a:t>
            </a:r>
            <a:r>
              <a:rPr lang="es-PY" dirty="0" err="1"/>
              <a:t>categorical</a:t>
            </a:r>
            <a:r>
              <a:rPr lang="es-PY" dirty="0"/>
              <a:t>-variable </a:t>
            </a:r>
            <a:r>
              <a:rPr lang="es-PY" dirty="0" err="1"/>
              <a:t>database</a:t>
            </a:r>
            <a:r>
              <a:rPr lang="es-PY" dirty="0"/>
              <a:t>, as </a:t>
            </a:r>
            <a:r>
              <a:rPr lang="es-PY" dirty="0" err="1"/>
              <a:t>shown</a:t>
            </a:r>
            <a:r>
              <a:rPr lang="es-PY" dirty="0"/>
              <a:t> </a:t>
            </a:r>
            <a:r>
              <a:rPr lang="es-PY" dirty="0" err="1"/>
              <a:t>on</a:t>
            </a:r>
            <a:r>
              <a:rPr lang="es-PY" dirty="0"/>
              <a:t> </a:t>
            </a:r>
            <a:r>
              <a:rPr lang="es-PY" dirty="0" err="1"/>
              <a:t>the</a:t>
            </a:r>
            <a:r>
              <a:rPr lang="es-PY" dirty="0"/>
              <a:t> </a:t>
            </a:r>
            <a:r>
              <a:rPr lang="es-PY" dirty="0" err="1"/>
              <a:t>right</a:t>
            </a:r>
            <a:r>
              <a:rPr lang="es-PY" dirty="0"/>
              <a:t> </a:t>
            </a:r>
            <a:r>
              <a:rPr lang="es-PY" dirty="0" err="1"/>
              <a:t>hand</a:t>
            </a:r>
            <a:r>
              <a:rPr lang="es-PY" dirty="0"/>
              <a:t> </a:t>
            </a:r>
            <a:r>
              <a:rPr lang="es-PY" dirty="0" err="1"/>
              <a:t>side</a:t>
            </a:r>
            <a:r>
              <a:rPr lang="es-PY" dirty="0"/>
              <a:t>. </a:t>
            </a:r>
            <a:r>
              <a:rPr lang="es-PY" dirty="0" err="1"/>
              <a:t>Under</a:t>
            </a:r>
            <a:r>
              <a:rPr lang="es-PY" dirty="0"/>
              <a:t> </a:t>
            </a:r>
            <a:r>
              <a:rPr lang="es-PY" dirty="0" err="1"/>
              <a:t>this</a:t>
            </a:r>
            <a:r>
              <a:rPr lang="es-PY" dirty="0"/>
              <a:t> </a:t>
            </a:r>
            <a:r>
              <a:rPr lang="es-PY" dirty="0" err="1"/>
              <a:t>discretization</a:t>
            </a:r>
            <a:r>
              <a:rPr lang="es-PY" dirty="0"/>
              <a:t>, </a:t>
            </a:r>
            <a:r>
              <a:rPr lang="es-PY" dirty="0" err="1"/>
              <a:t>the</a:t>
            </a:r>
            <a:r>
              <a:rPr lang="es-PY" dirty="0"/>
              <a:t> global </a:t>
            </a:r>
            <a:r>
              <a:rPr lang="es-PY" dirty="0" err="1"/>
              <a:t>correlation</a:t>
            </a:r>
            <a:r>
              <a:rPr lang="es-PY" dirty="0"/>
              <a:t> in </a:t>
            </a:r>
            <a:r>
              <a:rPr lang="es-PY" dirty="0" err="1"/>
              <a:t>the</a:t>
            </a:r>
            <a:r>
              <a:rPr lang="es-PY" dirty="0"/>
              <a:t> </a:t>
            </a:r>
            <a:r>
              <a:rPr lang="es-PY" dirty="0" err="1"/>
              <a:t>database</a:t>
            </a:r>
            <a:r>
              <a:rPr lang="es-PY" dirty="0"/>
              <a:t> </a:t>
            </a:r>
            <a:r>
              <a:rPr lang="es-PY" dirty="0" err="1"/>
              <a:t>is</a:t>
            </a:r>
            <a:r>
              <a:rPr lang="es-PY" dirty="0"/>
              <a:t> MSU = 0.3667.</a:t>
            </a:r>
          </a:p>
        </p:txBody>
      </p:sp>
      <p:pic>
        <p:nvPicPr>
          <p:cNvPr id="1025" name="Picture 1"/>
          <p:cNvPicPr>
            <a:picLocks noChangeAspect="1" noChangeArrowheads="1"/>
          </p:cNvPicPr>
          <p:nvPr/>
        </p:nvPicPr>
        <p:blipFill>
          <a:blip r:embed="rId3"/>
          <a:srcRect/>
          <a:stretch>
            <a:fillRect/>
          </a:stretch>
        </p:blipFill>
        <p:spPr bwMode="auto">
          <a:xfrm>
            <a:off x="6429388" y="2285992"/>
            <a:ext cx="514350" cy="4286280"/>
          </a:xfrm>
          <a:prstGeom prst="rect">
            <a:avLst/>
          </a:prstGeom>
          <a:noFill/>
          <a:ln w="9525">
            <a:noFill/>
            <a:miter lim="800000"/>
            <a:headEnd/>
            <a:tailEnd/>
          </a:ln>
          <a:effectLst/>
        </p:spPr>
      </p:pic>
      <p:pic>
        <p:nvPicPr>
          <p:cNvPr id="1027" name="Picture 3"/>
          <p:cNvPicPr>
            <a:picLocks noChangeAspect="1" noChangeArrowheads="1"/>
          </p:cNvPicPr>
          <p:nvPr/>
        </p:nvPicPr>
        <p:blipFill>
          <a:blip r:embed="rId4"/>
          <a:srcRect/>
          <a:stretch>
            <a:fillRect/>
          </a:stretch>
        </p:blipFill>
        <p:spPr bwMode="auto">
          <a:xfrm>
            <a:off x="7000892" y="2285992"/>
            <a:ext cx="1666875" cy="428628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PY" dirty="0" err="1">
                <a:solidFill>
                  <a:schemeClr val="accent6">
                    <a:lumMod val="50000"/>
                  </a:schemeClr>
                </a:solidFill>
              </a:rPr>
              <a:t>Regression</a:t>
            </a:r>
            <a:r>
              <a:rPr lang="es-PY" dirty="0">
                <a:solidFill>
                  <a:schemeClr val="accent6">
                    <a:lumMod val="50000"/>
                  </a:schemeClr>
                </a:solidFill>
              </a:rPr>
              <a:t> </a:t>
            </a:r>
            <a:r>
              <a:rPr lang="es-PY" dirty="0" err="1">
                <a:solidFill>
                  <a:schemeClr val="accent6">
                    <a:lumMod val="50000"/>
                  </a:schemeClr>
                </a:solidFill>
              </a:rPr>
              <a:t>without</a:t>
            </a:r>
            <a:r>
              <a:rPr lang="es-PY" dirty="0">
                <a:solidFill>
                  <a:schemeClr val="accent6">
                    <a:lumMod val="50000"/>
                  </a:schemeClr>
                </a:solidFill>
              </a:rPr>
              <a:t> </a:t>
            </a:r>
            <a:r>
              <a:rPr lang="es-PY" dirty="0" err="1">
                <a:solidFill>
                  <a:schemeClr val="accent6">
                    <a:lumMod val="50000"/>
                  </a:schemeClr>
                </a:solidFill>
              </a:rPr>
              <a:t>interaction</a:t>
            </a:r>
            <a:endParaRPr lang="es-PY" dirty="0">
              <a:solidFill>
                <a:schemeClr val="accent6">
                  <a:lumMod val="50000"/>
                </a:schemeClr>
              </a:solidFill>
            </a:endParaRPr>
          </a:p>
        </p:txBody>
      </p:sp>
      <p:sp>
        <p:nvSpPr>
          <p:cNvPr id="4" name="3 CuadroTexto"/>
          <p:cNvSpPr txBox="1"/>
          <p:nvPr/>
        </p:nvSpPr>
        <p:spPr>
          <a:xfrm>
            <a:off x="500034" y="1648414"/>
            <a:ext cx="8143932" cy="923330"/>
          </a:xfrm>
          <a:prstGeom prst="rect">
            <a:avLst/>
          </a:prstGeom>
          <a:noFill/>
        </p:spPr>
        <p:txBody>
          <a:bodyPr wrap="square" rtlCol="0">
            <a:spAutoFit/>
          </a:bodyPr>
          <a:lstStyle/>
          <a:p>
            <a:r>
              <a:rPr lang="es-PY" dirty="0" err="1"/>
              <a:t>Pattern</a:t>
            </a:r>
            <a:r>
              <a:rPr lang="es-PY" dirty="0"/>
              <a:t> 1 as </a:t>
            </a:r>
            <a:r>
              <a:rPr lang="es-PY" dirty="0" err="1"/>
              <a:t>implied</a:t>
            </a:r>
            <a:r>
              <a:rPr lang="es-PY" dirty="0"/>
              <a:t> </a:t>
            </a:r>
            <a:r>
              <a:rPr lang="es-PY" dirty="0" err="1"/>
              <a:t>by</a:t>
            </a:r>
            <a:r>
              <a:rPr lang="es-PY" dirty="0"/>
              <a:t> </a:t>
            </a:r>
            <a:r>
              <a:rPr lang="es-PY" dirty="0" err="1"/>
              <a:t>this</a:t>
            </a:r>
            <a:r>
              <a:rPr lang="es-PY" dirty="0"/>
              <a:t> </a:t>
            </a:r>
            <a:r>
              <a:rPr lang="es-PY" dirty="0" err="1"/>
              <a:t>database</a:t>
            </a:r>
            <a:r>
              <a:rPr lang="es-PY" dirty="0"/>
              <a:t> </a:t>
            </a:r>
            <a:r>
              <a:rPr lang="es-PY" dirty="0" err="1"/>
              <a:t>is</a:t>
            </a:r>
            <a:r>
              <a:rPr lang="es-PY" dirty="0"/>
              <a:t> </a:t>
            </a:r>
            <a:r>
              <a:rPr lang="es-PY" dirty="0" err="1"/>
              <a:t>shown</a:t>
            </a:r>
            <a:r>
              <a:rPr lang="es-PY" dirty="0"/>
              <a:t> </a:t>
            </a:r>
            <a:r>
              <a:rPr lang="es-PY" dirty="0" err="1"/>
              <a:t>below</a:t>
            </a:r>
            <a:r>
              <a:rPr lang="es-PY" dirty="0"/>
              <a:t> </a:t>
            </a:r>
            <a:r>
              <a:rPr lang="es-PY" dirty="0" err="1"/>
              <a:t>on</a:t>
            </a:r>
            <a:r>
              <a:rPr lang="es-PY" dirty="0"/>
              <a:t> </a:t>
            </a:r>
            <a:r>
              <a:rPr lang="es-PY" dirty="0" err="1"/>
              <a:t>the</a:t>
            </a:r>
            <a:r>
              <a:rPr lang="es-PY" dirty="0"/>
              <a:t> </a:t>
            </a:r>
            <a:r>
              <a:rPr lang="es-PY" dirty="0" err="1"/>
              <a:t>left</a:t>
            </a:r>
            <a:r>
              <a:rPr lang="es-PY" dirty="0"/>
              <a:t>, and a </a:t>
            </a:r>
            <a:r>
              <a:rPr lang="es-PY" dirty="0" err="1"/>
              <a:t>simulation</a:t>
            </a:r>
            <a:r>
              <a:rPr lang="es-PY" dirty="0"/>
              <a:t> of </a:t>
            </a:r>
            <a:r>
              <a:rPr lang="es-PY" dirty="0" err="1"/>
              <a:t>sampling</a:t>
            </a:r>
            <a:r>
              <a:rPr lang="es-PY" dirty="0"/>
              <a:t> </a:t>
            </a:r>
            <a:r>
              <a:rPr lang="es-PY" dirty="0" err="1"/>
              <a:t>scenarios</a:t>
            </a:r>
            <a:r>
              <a:rPr lang="es-PY" dirty="0"/>
              <a:t> leads </a:t>
            </a:r>
            <a:r>
              <a:rPr lang="es-PY" dirty="0" err="1"/>
              <a:t>to</a:t>
            </a:r>
            <a:r>
              <a:rPr lang="es-PY" dirty="0"/>
              <a:t> </a:t>
            </a:r>
            <a:r>
              <a:rPr lang="en-US" i="1" dirty="0"/>
              <a:t>M</a:t>
            </a:r>
            <a:r>
              <a:rPr lang="en-US" i="1" baseline="-25000" dirty="0"/>
              <a:t>L</a:t>
            </a:r>
            <a:r>
              <a:rPr lang="es-PY" dirty="0"/>
              <a:t> = 0.31425701 as </a:t>
            </a:r>
            <a:r>
              <a:rPr lang="es-PY" dirty="0" err="1"/>
              <a:t>the</a:t>
            </a:r>
            <a:r>
              <a:rPr lang="es-PY" dirty="0"/>
              <a:t> </a:t>
            </a:r>
            <a:r>
              <a:rPr lang="es-PY" dirty="0" err="1"/>
              <a:t>lowest</a:t>
            </a:r>
            <a:r>
              <a:rPr lang="es-PY" dirty="0"/>
              <a:t> </a:t>
            </a:r>
            <a:r>
              <a:rPr lang="es-PY" dirty="0" err="1"/>
              <a:t>value</a:t>
            </a:r>
            <a:r>
              <a:rPr lang="es-PY" dirty="0"/>
              <a:t> of MSU</a:t>
            </a:r>
            <a:r>
              <a:rPr lang="es-PY" dirty="0" smtClean="0"/>
              <a:t>. </a:t>
            </a:r>
            <a:r>
              <a:rPr lang="es-PY" dirty="0" err="1" smtClean="0"/>
              <a:t>This</a:t>
            </a:r>
            <a:r>
              <a:rPr lang="es-PY" dirty="0" smtClean="0"/>
              <a:t> </a:t>
            </a:r>
            <a:r>
              <a:rPr lang="es-PY" dirty="0" err="1" smtClean="0"/>
              <a:t>is</a:t>
            </a:r>
            <a:r>
              <a:rPr lang="es-PY" dirty="0" smtClean="0"/>
              <a:t> </a:t>
            </a:r>
            <a:r>
              <a:rPr lang="es-PY" dirty="0" err="1" smtClean="0"/>
              <a:t>even</a:t>
            </a:r>
            <a:r>
              <a:rPr lang="es-PY" dirty="0" smtClean="0"/>
              <a:t> </a:t>
            </a:r>
            <a:r>
              <a:rPr lang="es-PY" dirty="0" err="1" smtClean="0"/>
              <a:t>lower</a:t>
            </a:r>
            <a:r>
              <a:rPr lang="es-PY" dirty="0" smtClean="0"/>
              <a:t> </a:t>
            </a:r>
            <a:r>
              <a:rPr lang="es-PY" dirty="0" err="1" smtClean="0"/>
              <a:t>than</a:t>
            </a:r>
            <a:r>
              <a:rPr lang="es-PY" dirty="0" smtClean="0"/>
              <a:t> in </a:t>
            </a:r>
            <a:r>
              <a:rPr lang="es-PY" dirty="0" err="1" smtClean="0"/>
              <a:t>the</a:t>
            </a:r>
            <a:r>
              <a:rPr lang="es-PY" dirty="0" smtClean="0"/>
              <a:t> </a:t>
            </a:r>
            <a:r>
              <a:rPr lang="es-PY" dirty="0" err="1" smtClean="0"/>
              <a:t>equiprobable</a:t>
            </a:r>
            <a:r>
              <a:rPr lang="es-PY" dirty="0" smtClean="0"/>
              <a:t> </a:t>
            </a:r>
            <a:r>
              <a:rPr lang="es-PY" dirty="0" err="1" smtClean="0"/>
              <a:t>configuration</a:t>
            </a:r>
            <a:r>
              <a:rPr lang="es-PY" dirty="0" smtClean="0"/>
              <a:t> </a:t>
            </a:r>
            <a:r>
              <a:rPr lang="es-PY" dirty="0" err="1" smtClean="0"/>
              <a:t>where</a:t>
            </a:r>
            <a:r>
              <a:rPr lang="es-PY" dirty="0" smtClean="0"/>
              <a:t> MSU </a:t>
            </a:r>
            <a:r>
              <a:rPr lang="es-PY" dirty="0" err="1" smtClean="0"/>
              <a:t>is</a:t>
            </a:r>
            <a:r>
              <a:rPr lang="es-PY" dirty="0" smtClean="0"/>
              <a:t> 0.32646521.</a:t>
            </a:r>
            <a:endParaRPr lang="es-PY" dirty="0"/>
          </a:p>
        </p:txBody>
      </p:sp>
      <p:pic>
        <p:nvPicPr>
          <p:cNvPr id="2051" name="Picture 3"/>
          <p:cNvPicPr>
            <a:picLocks noChangeAspect="1" noChangeArrowheads="1"/>
          </p:cNvPicPr>
          <p:nvPr/>
        </p:nvPicPr>
        <p:blipFill>
          <a:blip r:embed="rId3"/>
          <a:srcRect/>
          <a:stretch>
            <a:fillRect/>
          </a:stretch>
        </p:blipFill>
        <p:spPr bwMode="auto">
          <a:xfrm>
            <a:off x="1824056" y="2722588"/>
            <a:ext cx="1733550" cy="3563932"/>
          </a:xfrm>
          <a:prstGeom prst="rect">
            <a:avLst/>
          </a:prstGeom>
          <a:noFill/>
          <a:ln w="9525">
            <a:noFill/>
            <a:miter lim="800000"/>
            <a:headEnd/>
            <a:tailEnd/>
          </a:ln>
          <a:effectLst/>
        </p:spPr>
      </p:pic>
      <p:pic>
        <p:nvPicPr>
          <p:cNvPr id="2052" name="Picture 4"/>
          <p:cNvPicPr>
            <a:picLocks noChangeAspect="1" noChangeArrowheads="1"/>
          </p:cNvPicPr>
          <p:nvPr/>
        </p:nvPicPr>
        <p:blipFill>
          <a:blip r:embed="rId4"/>
          <a:srcRect/>
          <a:stretch>
            <a:fillRect/>
          </a:stretch>
        </p:blipFill>
        <p:spPr bwMode="auto">
          <a:xfrm>
            <a:off x="3557606" y="2727349"/>
            <a:ext cx="3657600" cy="355282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PY" dirty="0" err="1">
                <a:solidFill>
                  <a:schemeClr val="accent6">
                    <a:lumMod val="50000"/>
                  </a:schemeClr>
                </a:solidFill>
              </a:rPr>
              <a:t>Regression</a:t>
            </a:r>
            <a:r>
              <a:rPr lang="es-PY" dirty="0">
                <a:solidFill>
                  <a:schemeClr val="accent6">
                    <a:lumMod val="50000"/>
                  </a:schemeClr>
                </a:solidFill>
              </a:rPr>
              <a:t> </a:t>
            </a:r>
            <a:r>
              <a:rPr lang="es-PY" dirty="0" err="1">
                <a:solidFill>
                  <a:schemeClr val="accent6">
                    <a:lumMod val="50000"/>
                  </a:schemeClr>
                </a:solidFill>
              </a:rPr>
              <a:t>with</a:t>
            </a:r>
            <a:r>
              <a:rPr lang="es-PY" dirty="0">
                <a:solidFill>
                  <a:schemeClr val="accent6">
                    <a:lumMod val="50000"/>
                  </a:schemeClr>
                </a:solidFill>
              </a:rPr>
              <a:t> </a:t>
            </a:r>
            <a:r>
              <a:rPr lang="es-PY" dirty="0" err="1">
                <a:solidFill>
                  <a:schemeClr val="accent6">
                    <a:lumMod val="50000"/>
                  </a:schemeClr>
                </a:solidFill>
              </a:rPr>
              <a:t>interaction</a:t>
            </a:r>
            <a:endParaRPr lang="es-PY" dirty="0">
              <a:solidFill>
                <a:schemeClr val="accent6">
                  <a:lumMod val="50000"/>
                </a:schemeClr>
              </a:solidFill>
            </a:endParaRPr>
          </a:p>
        </p:txBody>
      </p:sp>
      <p:sp>
        <p:nvSpPr>
          <p:cNvPr id="4" name="3 CuadroTexto"/>
          <p:cNvSpPr txBox="1"/>
          <p:nvPr/>
        </p:nvSpPr>
        <p:spPr>
          <a:xfrm>
            <a:off x="500034" y="1500174"/>
            <a:ext cx="8072494" cy="1477328"/>
          </a:xfrm>
          <a:prstGeom prst="rect">
            <a:avLst/>
          </a:prstGeom>
          <a:noFill/>
        </p:spPr>
        <p:txBody>
          <a:bodyPr wrap="square" rtlCol="0">
            <a:spAutoFit/>
          </a:bodyPr>
          <a:lstStyle/>
          <a:p>
            <a:r>
              <a:rPr lang="en-US" dirty="0"/>
              <a:t>In order to exhibit </a:t>
            </a:r>
            <a:r>
              <a:rPr lang="en-US" dirty="0" err="1"/>
              <a:t>st∗mc</a:t>
            </a:r>
            <a:r>
              <a:rPr lang="en-US" dirty="0"/>
              <a:t> interaction, some values on the </a:t>
            </a:r>
            <a:r>
              <a:rPr lang="en-US" i="1" dirty="0"/>
              <a:t>bf</a:t>
            </a:r>
            <a:r>
              <a:rPr lang="en-US" dirty="0"/>
              <a:t> column were modified. Now the model becomes</a:t>
            </a:r>
          </a:p>
          <a:p>
            <a:endParaRPr lang="en-US" dirty="0"/>
          </a:p>
          <a:p>
            <a:r>
              <a:rPr lang="en-US" i="1" dirty="0"/>
              <a:t>bf</a:t>
            </a:r>
            <a:r>
              <a:rPr lang="en-US" dirty="0"/>
              <a:t> = 19.9453 + 0.4108 </a:t>
            </a:r>
            <a:r>
              <a:rPr lang="en-US" i="1" dirty="0" err="1"/>
              <a:t>st</a:t>
            </a:r>
            <a:r>
              <a:rPr lang="en-US" dirty="0"/>
              <a:t> − 0.2549 </a:t>
            </a:r>
            <a:r>
              <a:rPr lang="en-US" i="1" dirty="0"/>
              <a:t>mc</a:t>
            </a:r>
            <a:r>
              <a:rPr lang="en-US" dirty="0"/>
              <a:t> + 0.2265 </a:t>
            </a:r>
            <a:r>
              <a:rPr lang="en-US" i="1" dirty="0" err="1"/>
              <a:t>st</a:t>
            </a:r>
            <a:r>
              <a:rPr lang="en-US" dirty="0" err="1"/>
              <a:t>∗</a:t>
            </a:r>
            <a:r>
              <a:rPr lang="en-US" i="1" dirty="0" err="1"/>
              <a:t>mc</a:t>
            </a:r>
            <a:r>
              <a:rPr lang="en-US" dirty="0"/>
              <a:t>       (2) </a:t>
            </a:r>
          </a:p>
          <a:p>
            <a:r>
              <a:rPr lang="en-US" dirty="0"/>
              <a:t>with </a:t>
            </a:r>
            <a:r>
              <a:rPr lang="en-US" i="1" dirty="0"/>
              <a:t>r</a:t>
            </a:r>
            <a:r>
              <a:rPr lang="en-US" baseline="30000" dirty="0"/>
              <a:t>2</a:t>
            </a:r>
            <a:r>
              <a:rPr lang="en-US" dirty="0"/>
              <a:t> = 0.8055.</a:t>
            </a:r>
          </a:p>
        </p:txBody>
      </p:sp>
      <p:pic>
        <p:nvPicPr>
          <p:cNvPr id="5" name="Picture 1"/>
          <p:cNvPicPr>
            <a:picLocks noChangeAspect="1" noChangeArrowheads="1"/>
          </p:cNvPicPr>
          <p:nvPr/>
        </p:nvPicPr>
        <p:blipFill>
          <a:blip r:embed="rId3"/>
          <a:srcRect/>
          <a:stretch>
            <a:fillRect/>
          </a:stretch>
        </p:blipFill>
        <p:spPr bwMode="auto">
          <a:xfrm>
            <a:off x="6429388" y="2285992"/>
            <a:ext cx="514350" cy="4286280"/>
          </a:xfrm>
          <a:prstGeom prst="rect">
            <a:avLst/>
          </a:prstGeom>
          <a:noFill/>
          <a:ln w="9525">
            <a:noFill/>
            <a:miter lim="800000"/>
            <a:headEnd/>
            <a:tailEnd/>
          </a:ln>
          <a:effectLst/>
        </p:spPr>
      </p:pic>
      <p:sp>
        <p:nvSpPr>
          <p:cNvPr id="7" name="6 CuadroTexto"/>
          <p:cNvSpPr txBox="1"/>
          <p:nvPr/>
        </p:nvSpPr>
        <p:spPr>
          <a:xfrm>
            <a:off x="500034" y="3094680"/>
            <a:ext cx="6000792" cy="2585323"/>
          </a:xfrm>
          <a:prstGeom prst="rect">
            <a:avLst/>
          </a:prstGeom>
          <a:noFill/>
        </p:spPr>
        <p:txBody>
          <a:bodyPr wrap="square" rtlCol="0">
            <a:spAutoFit/>
          </a:bodyPr>
          <a:lstStyle/>
          <a:p>
            <a:r>
              <a:rPr lang="en-US" dirty="0"/>
              <a:t>This time the interaction term is significant as per the summary table, with </a:t>
            </a:r>
            <a:r>
              <a:rPr lang="en-US" i="1" dirty="0"/>
              <a:t>p</a:t>
            </a:r>
            <a:r>
              <a:rPr lang="en-US" dirty="0"/>
              <a:t>-value very close to 0.</a:t>
            </a:r>
          </a:p>
          <a:p>
            <a:endParaRPr lang="en-US" dirty="0"/>
          </a:p>
          <a:p>
            <a:r>
              <a:rPr lang="es-PY" dirty="0" err="1"/>
              <a:t>Again</a:t>
            </a:r>
            <a:r>
              <a:rPr lang="es-PY" dirty="0"/>
              <a:t> </a:t>
            </a:r>
            <a:r>
              <a:rPr lang="es-PY" dirty="0" err="1"/>
              <a:t>we</a:t>
            </a:r>
            <a:r>
              <a:rPr lang="es-PY" dirty="0"/>
              <a:t> </a:t>
            </a:r>
            <a:r>
              <a:rPr lang="es-PY" dirty="0" err="1"/>
              <a:t>discretize</a:t>
            </a:r>
            <a:r>
              <a:rPr lang="es-PY" dirty="0"/>
              <a:t> </a:t>
            </a:r>
            <a:r>
              <a:rPr lang="es-PY" i="1" dirty="0" err="1"/>
              <a:t>bf</a:t>
            </a:r>
            <a:r>
              <a:rPr lang="es-PY" dirty="0"/>
              <a:t>, </a:t>
            </a:r>
            <a:r>
              <a:rPr lang="es-PY" i="1" dirty="0" err="1"/>
              <a:t>st</a:t>
            </a:r>
            <a:r>
              <a:rPr lang="es-PY" dirty="0"/>
              <a:t> and </a:t>
            </a:r>
            <a:r>
              <a:rPr lang="es-PY" i="1" dirty="0" err="1"/>
              <a:t>mc</a:t>
            </a:r>
            <a:r>
              <a:rPr lang="es-PY" dirty="0"/>
              <a:t> </a:t>
            </a:r>
            <a:r>
              <a:rPr lang="es-PY" dirty="0" err="1"/>
              <a:t>into</a:t>
            </a:r>
            <a:r>
              <a:rPr lang="es-PY" dirty="0"/>
              <a:t> 3 </a:t>
            </a:r>
            <a:r>
              <a:rPr lang="es-PY" dirty="0" err="1"/>
              <a:t>categories</a:t>
            </a:r>
            <a:r>
              <a:rPr lang="es-PY" dirty="0"/>
              <a:t> </a:t>
            </a:r>
            <a:r>
              <a:rPr lang="es-PY" dirty="0" err="1"/>
              <a:t>each</a:t>
            </a:r>
            <a:r>
              <a:rPr lang="es-PY" dirty="0"/>
              <a:t>. </a:t>
            </a:r>
            <a:r>
              <a:rPr lang="es-PY" dirty="0" err="1"/>
              <a:t>The</a:t>
            </a:r>
            <a:r>
              <a:rPr lang="es-PY" dirty="0"/>
              <a:t> </a:t>
            </a:r>
            <a:r>
              <a:rPr lang="es-PY" dirty="0" err="1"/>
              <a:t>resulting</a:t>
            </a:r>
            <a:r>
              <a:rPr lang="es-PY" dirty="0"/>
              <a:t> </a:t>
            </a:r>
            <a:r>
              <a:rPr lang="es-PY" dirty="0" err="1"/>
              <a:t>categorical</a:t>
            </a:r>
            <a:r>
              <a:rPr lang="es-PY" dirty="0"/>
              <a:t> </a:t>
            </a:r>
            <a:r>
              <a:rPr lang="es-PY" dirty="0" err="1"/>
              <a:t>database</a:t>
            </a:r>
            <a:r>
              <a:rPr lang="es-PY" dirty="0"/>
              <a:t> </a:t>
            </a:r>
            <a:r>
              <a:rPr lang="es-PY" dirty="0" err="1"/>
              <a:t>is</a:t>
            </a:r>
            <a:r>
              <a:rPr lang="es-PY" dirty="0"/>
              <a:t> </a:t>
            </a:r>
            <a:r>
              <a:rPr lang="es-PY" dirty="0" err="1"/>
              <a:t>shown</a:t>
            </a:r>
            <a:r>
              <a:rPr lang="es-PY" dirty="0"/>
              <a:t> </a:t>
            </a:r>
            <a:r>
              <a:rPr lang="es-PY" dirty="0" err="1"/>
              <a:t>on</a:t>
            </a:r>
            <a:r>
              <a:rPr lang="es-PY" dirty="0"/>
              <a:t> </a:t>
            </a:r>
            <a:r>
              <a:rPr lang="es-PY" dirty="0" err="1"/>
              <a:t>the</a:t>
            </a:r>
            <a:r>
              <a:rPr lang="es-PY" dirty="0"/>
              <a:t> </a:t>
            </a:r>
            <a:r>
              <a:rPr lang="es-PY" dirty="0" err="1"/>
              <a:t>right</a:t>
            </a:r>
            <a:r>
              <a:rPr lang="es-PY" dirty="0"/>
              <a:t> </a:t>
            </a:r>
            <a:r>
              <a:rPr lang="es-PY" dirty="0" err="1"/>
              <a:t>hand</a:t>
            </a:r>
            <a:r>
              <a:rPr lang="es-PY" dirty="0"/>
              <a:t> </a:t>
            </a:r>
            <a:r>
              <a:rPr lang="es-PY" dirty="0" err="1"/>
              <a:t>side</a:t>
            </a:r>
            <a:r>
              <a:rPr lang="es-PY" dirty="0"/>
              <a:t>; </a:t>
            </a:r>
            <a:r>
              <a:rPr lang="es-PY" dirty="0" err="1"/>
              <a:t>the</a:t>
            </a:r>
            <a:r>
              <a:rPr lang="es-PY" dirty="0"/>
              <a:t> </a:t>
            </a:r>
            <a:r>
              <a:rPr lang="es-PY" dirty="0" err="1"/>
              <a:t>highlighted</a:t>
            </a:r>
            <a:r>
              <a:rPr lang="es-PY" dirty="0"/>
              <a:t> </a:t>
            </a:r>
            <a:r>
              <a:rPr lang="es-PY" dirty="0" err="1"/>
              <a:t>cells</a:t>
            </a:r>
            <a:r>
              <a:rPr lang="es-PY" dirty="0"/>
              <a:t> </a:t>
            </a:r>
            <a:r>
              <a:rPr lang="es-PY" dirty="0" err="1"/>
              <a:t>indicate</a:t>
            </a:r>
            <a:r>
              <a:rPr lang="es-PY" dirty="0"/>
              <a:t> </a:t>
            </a:r>
            <a:r>
              <a:rPr lang="es-PY" dirty="0" err="1"/>
              <a:t>that</a:t>
            </a:r>
            <a:r>
              <a:rPr lang="es-PY" dirty="0"/>
              <a:t> </a:t>
            </a:r>
            <a:r>
              <a:rPr lang="es-PY" dirty="0" err="1"/>
              <a:t>underlying</a:t>
            </a:r>
            <a:r>
              <a:rPr lang="es-PY" dirty="0"/>
              <a:t> </a:t>
            </a:r>
            <a:r>
              <a:rPr lang="es-PY" dirty="0" err="1"/>
              <a:t>numerical</a:t>
            </a:r>
            <a:r>
              <a:rPr lang="es-PY" dirty="0"/>
              <a:t> </a:t>
            </a:r>
            <a:r>
              <a:rPr lang="es-PY" dirty="0" err="1"/>
              <a:t>values</a:t>
            </a:r>
            <a:r>
              <a:rPr lang="es-PY" dirty="0"/>
              <a:t> </a:t>
            </a:r>
            <a:r>
              <a:rPr lang="es-PY" dirty="0" err="1"/>
              <a:t>were</a:t>
            </a:r>
            <a:r>
              <a:rPr lang="es-PY" dirty="0"/>
              <a:t> </a:t>
            </a:r>
            <a:r>
              <a:rPr lang="es-PY" dirty="0" err="1"/>
              <a:t>modified</a:t>
            </a:r>
            <a:r>
              <a:rPr lang="es-PY" dirty="0"/>
              <a:t> </a:t>
            </a:r>
            <a:r>
              <a:rPr lang="es-PY" dirty="0" err="1"/>
              <a:t>to</a:t>
            </a:r>
            <a:r>
              <a:rPr lang="es-PY" dirty="0"/>
              <a:t> compute </a:t>
            </a:r>
            <a:r>
              <a:rPr lang="es-PY" dirty="0" err="1"/>
              <a:t>the</a:t>
            </a:r>
            <a:r>
              <a:rPr lang="es-PY" dirty="0"/>
              <a:t> </a:t>
            </a:r>
            <a:r>
              <a:rPr lang="es-PY" dirty="0" err="1"/>
              <a:t>model</a:t>
            </a:r>
            <a:r>
              <a:rPr lang="es-PY" dirty="0"/>
              <a:t>. </a:t>
            </a:r>
            <a:r>
              <a:rPr lang="es-PY" dirty="0" err="1"/>
              <a:t>For</a:t>
            </a:r>
            <a:r>
              <a:rPr lang="es-PY" dirty="0"/>
              <a:t> </a:t>
            </a:r>
            <a:r>
              <a:rPr lang="es-PY" dirty="0" err="1"/>
              <a:t>this</a:t>
            </a:r>
            <a:r>
              <a:rPr lang="es-PY" dirty="0"/>
              <a:t> </a:t>
            </a:r>
            <a:r>
              <a:rPr lang="es-PY" dirty="0" err="1"/>
              <a:t>discretized</a:t>
            </a:r>
            <a:r>
              <a:rPr lang="es-PY" dirty="0"/>
              <a:t> </a:t>
            </a:r>
            <a:r>
              <a:rPr lang="es-PY" dirty="0" err="1"/>
              <a:t>dataset</a:t>
            </a:r>
            <a:r>
              <a:rPr lang="es-PY" dirty="0"/>
              <a:t>, </a:t>
            </a:r>
            <a:r>
              <a:rPr lang="es-PY" dirty="0" err="1"/>
              <a:t>the</a:t>
            </a:r>
            <a:r>
              <a:rPr lang="es-PY" dirty="0"/>
              <a:t> MSU </a:t>
            </a:r>
            <a:r>
              <a:rPr lang="es-PY" dirty="0" err="1"/>
              <a:t>value</a:t>
            </a:r>
            <a:r>
              <a:rPr lang="es-PY" dirty="0"/>
              <a:t> of (</a:t>
            </a:r>
            <a:r>
              <a:rPr lang="es-PY" dirty="0" err="1"/>
              <a:t>modified</a:t>
            </a:r>
            <a:r>
              <a:rPr lang="es-PY" dirty="0"/>
              <a:t>) </a:t>
            </a:r>
            <a:r>
              <a:rPr lang="es-PY" dirty="0" err="1"/>
              <a:t>observations</a:t>
            </a:r>
            <a:r>
              <a:rPr lang="es-PY" dirty="0"/>
              <a:t> </a:t>
            </a:r>
            <a:r>
              <a:rPr lang="es-PY" dirty="0" err="1"/>
              <a:t>is</a:t>
            </a:r>
            <a:r>
              <a:rPr lang="es-PY" dirty="0"/>
              <a:t> 0.3667 – </a:t>
            </a:r>
            <a:r>
              <a:rPr lang="es-PY" dirty="0" err="1"/>
              <a:t>same</a:t>
            </a:r>
            <a:r>
              <a:rPr lang="es-PY" dirty="0"/>
              <a:t> as </a:t>
            </a:r>
            <a:r>
              <a:rPr lang="es-PY" dirty="0" err="1"/>
              <a:t>before</a:t>
            </a:r>
            <a:r>
              <a:rPr lang="es-PY" dirty="0"/>
              <a:t> </a:t>
            </a:r>
            <a:r>
              <a:rPr lang="es-PY" dirty="0" err="1"/>
              <a:t>because</a:t>
            </a:r>
            <a:r>
              <a:rPr lang="es-PY" dirty="0"/>
              <a:t> </a:t>
            </a:r>
            <a:r>
              <a:rPr lang="es-PY" dirty="0" err="1"/>
              <a:t>the</a:t>
            </a:r>
            <a:r>
              <a:rPr lang="es-PY" dirty="0"/>
              <a:t> </a:t>
            </a:r>
            <a:r>
              <a:rPr lang="es-PY" dirty="0" err="1"/>
              <a:t>frequency</a:t>
            </a:r>
            <a:r>
              <a:rPr lang="es-PY" dirty="0"/>
              <a:t> </a:t>
            </a:r>
            <a:r>
              <a:rPr lang="es-PY" dirty="0" err="1"/>
              <a:t>profiles</a:t>
            </a:r>
            <a:r>
              <a:rPr lang="es-PY" dirty="0"/>
              <a:t> are similar.</a:t>
            </a:r>
          </a:p>
        </p:txBody>
      </p:sp>
      <p:pic>
        <p:nvPicPr>
          <p:cNvPr id="30723" name="Picture 3"/>
          <p:cNvPicPr>
            <a:picLocks noChangeAspect="1" noChangeArrowheads="1"/>
          </p:cNvPicPr>
          <p:nvPr/>
        </p:nvPicPr>
        <p:blipFill>
          <a:blip r:embed="rId4"/>
          <a:srcRect/>
          <a:stretch>
            <a:fillRect/>
          </a:stretch>
        </p:blipFill>
        <p:spPr bwMode="auto">
          <a:xfrm>
            <a:off x="6996141" y="2285992"/>
            <a:ext cx="1647825" cy="428628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PY" dirty="0" err="1">
                <a:solidFill>
                  <a:schemeClr val="accent6">
                    <a:lumMod val="50000"/>
                  </a:schemeClr>
                </a:solidFill>
              </a:rPr>
              <a:t>Regression</a:t>
            </a:r>
            <a:r>
              <a:rPr lang="es-PY" dirty="0">
                <a:solidFill>
                  <a:schemeClr val="accent6">
                    <a:lumMod val="50000"/>
                  </a:schemeClr>
                </a:solidFill>
              </a:rPr>
              <a:t> </a:t>
            </a:r>
            <a:r>
              <a:rPr lang="es-PY" dirty="0" err="1">
                <a:solidFill>
                  <a:schemeClr val="accent6">
                    <a:lumMod val="50000"/>
                  </a:schemeClr>
                </a:solidFill>
              </a:rPr>
              <a:t>with</a:t>
            </a:r>
            <a:r>
              <a:rPr lang="es-PY" dirty="0">
                <a:solidFill>
                  <a:schemeClr val="accent6">
                    <a:lumMod val="50000"/>
                  </a:schemeClr>
                </a:solidFill>
              </a:rPr>
              <a:t> </a:t>
            </a:r>
            <a:r>
              <a:rPr lang="es-PY" dirty="0" err="1">
                <a:solidFill>
                  <a:schemeClr val="accent6">
                    <a:lumMod val="50000"/>
                  </a:schemeClr>
                </a:solidFill>
              </a:rPr>
              <a:t>interaction</a:t>
            </a:r>
            <a:endParaRPr lang="es-PY" dirty="0">
              <a:solidFill>
                <a:schemeClr val="accent6">
                  <a:lumMod val="50000"/>
                </a:schemeClr>
              </a:solidFill>
            </a:endParaRPr>
          </a:p>
        </p:txBody>
      </p:sp>
      <p:sp>
        <p:nvSpPr>
          <p:cNvPr id="4" name="3 CuadroTexto"/>
          <p:cNvSpPr txBox="1"/>
          <p:nvPr/>
        </p:nvSpPr>
        <p:spPr>
          <a:xfrm>
            <a:off x="500034" y="1714488"/>
            <a:ext cx="8143932" cy="646331"/>
          </a:xfrm>
          <a:prstGeom prst="rect">
            <a:avLst/>
          </a:prstGeom>
          <a:noFill/>
        </p:spPr>
        <p:txBody>
          <a:bodyPr wrap="square" rtlCol="0">
            <a:spAutoFit/>
          </a:bodyPr>
          <a:lstStyle/>
          <a:p>
            <a:r>
              <a:rPr lang="es-PY" dirty="0" err="1"/>
              <a:t>Thus</a:t>
            </a:r>
            <a:r>
              <a:rPr lang="es-PY" dirty="0"/>
              <a:t> </a:t>
            </a:r>
            <a:r>
              <a:rPr lang="es-PY" dirty="0" err="1"/>
              <a:t>the</a:t>
            </a:r>
            <a:r>
              <a:rPr lang="es-PY" dirty="0"/>
              <a:t> </a:t>
            </a:r>
            <a:r>
              <a:rPr lang="es-PY" dirty="0" err="1"/>
              <a:t>Pattern</a:t>
            </a:r>
            <a:r>
              <a:rPr lang="es-PY" dirty="0"/>
              <a:t> 2 </a:t>
            </a:r>
            <a:r>
              <a:rPr lang="es-PY" dirty="0" err="1"/>
              <a:t>is</a:t>
            </a:r>
            <a:r>
              <a:rPr lang="es-PY" dirty="0"/>
              <a:t> as </a:t>
            </a:r>
            <a:r>
              <a:rPr lang="es-PY" dirty="0" err="1"/>
              <a:t>shown</a:t>
            </a:r>
            <a:r>
              <a:rPr lang="es-PY" dirty="0"/>
              <a:t> </a:t>
            </a:r>
            <a:r>
              <a:rPr lang="es-PY" dirty="0" err="1"/>
              <a:t>on</a:t>
            </a:r>
            <a:r>
              <a:rPr lang="es-PY" dirty="0"/>
              <a:t> </a:t>
            </a:r>
            <a:r>
              <a:rPr lang="es-PY" dirty="0" err="1"/>
              <a:t>the</a:t>
            </a:r>
            <a:r>
              <a:rPr lang="es-PY" dirty="0"/>
              <a:t> </a:t>
            </a:r>
            <a:r>
              <a:rPr lang="es-PY" dirty="0" err="1"/>
              <a:t>left</a:t>
            </a:r>
            <a:r>
              <a:rPr lang="es-PY" dirty="0"/>
              <a:t>, and </a:t>
            </a:r>
            <a:r>
              <a:rPr lang="es-PY" dirty="0" err="1"/>
              <a:t>the</a:t>
            </a:r>
            <a:r>
              <a:rPr lang="es-PY" dirty="0"/>
              <a:t> </a:t>
            </a:r>
            <a:r>
              <a:rPr lang="es-PY" dirty="0" err="1"/>
              <a:t>simulation</a:t>
            </a:r>
            <a:r>
              <a:rPr lang="es-PY" dirty="0"/>
              <a:t> of </a:t>
            </a:r>
            <a:r>
              <a:rPr lang="es-PY" dirty="0" err="1"/>
              <a:t>sampling</a:t>
            </a:r>
            <a:r>
              <a:rPr lang="es-PY" dirty="0"/>
              <a:t> </a:t>
            </a:r>
            <a:r>
              <a:rPr lang="es-PY" dirty="0" err="1"/>
              <a:t>scenarios</a:t>
            </a:r>
            <a:r>
              <a:rPr lang="es-PY" dirty="0"/>
              <a:t> </a:t>
            </a:r>
            <a:r>
              <a:rPr lang="es-PY" dirty="0" err="1"/>
              <a:t>finds</a:t>
            </a:r>
            <a:r>
              <a:rPr lang="es-PY" dirty="0"/>
              <a:t> </a:t>
            </a:r>
            <a:r>
              <a:rPr lang="en-US" i="1" dirty="0"/>
              <a:t>M</a:t>
            </a:r>
            <a:r>
              <a:rPr lang="en-US" i="1" baseline="-25000" dirty="0"/>
              <a:t>L</a:t>
            </a:r>
            <a:r>
              <a:rPr lang="es-PY" dirty="0"/>
              <a:t> = 0.3202346.</a:t>
            </a:r>
          </a:p>
        </p:txBody>
      </p:sp>
      <p:pic>
        <p:nvPicPr>
          <p:cNvPr id="5" name="Picture 1"/>
          <p:cNvPicPr>
            <a:picLocks noChangeAspect="1" noChangeArrowheads="1"/>
          </p:cNvPicPr>
          <p:nvPr/>
        </p:nvPicPr>
        <p:blipFill>
          <a:blip r:embed="rId3"/>
          <a:srcRect/>
          <a:stretch>
            <a:fillRect/>
          </a:stretch>
        </p:blipFill>
        <p:spPr bwMode="auto">
          <a:xfrm>
            <a:off x="1714480" y="2654660"/>
            <a:ext cx="1771650" cy="3500462"/>
          </a:xfrm>
          <a:prstGeom prst="rect">
            <a:avLst/>
          </a:prstGeom>
          <a:noFill/>
          <a:ln w="9525">
            <a:noFill/>
            <a:miter lim="800000"/>
            <a:headEnd/>
            <a:tailEnd/>
          </a:ln>
          <a:effectLst/>
        </p:spPr>
      </p:pic>
      <p:pic>
        <p:nvPicPr>
          <p:cNvPr id="6" name="Picture 2"/>
          <p:cNvPicPr>
            <a:picLocks noChangeAspect="1" noChangeArrowheads="1"/>
          </p:cNvPicPr>
          <p:nvPr/>
        </p:nvPicPr>
        <p:blipFill>
          <a:blip r:embed="rId4"/>
          <a:srcRect/>
          <a:stretch>
            <a:fillRect/>
          </a:stretch>
        </p:blipFill>
        <p:spPr bwMode="auto">
          <a:xfrm>
            <a:off x="3500430" y="2643182"/>
            <a:ext cx="3533775" cy="352240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PY" i="1" dirty="0">
                <a:solidFill>
                  <a:schemeClr val="accent6">
                    <a:lumMod val="50000"/>
                  </a:schemeClr>
                </a:solidFill>
              </a:rPr>
              <a:t>M</a:t>
            </a:r>
            <a:r>
              <a:rPr lang="es-PY" i="1" baseline="-25000" dirty="0">
                <a:solidFill>
                  <a:schemeClr val="accent6">
                    <a:lumMod val="50000"/>
                  </a:schemeClr>
                </a:solidFill>
              </a:rPr>
              <a:t>L</a:t>
            </a:r>
            <a:r>
              <a:rPr lang="es-PY" dirty="0">
                <a:solidFill>
                  <a:schemeClr val="accent6">
                    <a:lumMod val="50000"/>
                  </a:schemeClr>
                </a:solidFill>
              </a:rPr>
              <a:t> and Linear </a:t>
            </a:r>
            <a:r>
              <a:rPr lang="es-PY" dirty="0" err="1">
                <a:solidFill>
                  <a:schemeClr val="accent6">
                    <a:lumMod val="50000"/>
                  </a:schemeClr>
                </a:solidFill>
              </a:rPr>
              <a:t>Models</a:t>
            </a:r>
            <a:endParaRPr lang="es-PY" dirty="0">
              <a:solidFill>
                <a:schemeClr val="accent6">
                  <a:lumMod val="50000"/>
                </a:schemeClr>
              </a:solidFill>
            </a:endParaRPr>
          </a:p>
        </p:txBody>
      </p:sp>
      <p:sp>
        <p:nvSpPr>
          <p:cNvPr id="6" name="5 CuadroTexto"/>
          <p:cNvSpPr txBox="1"/>
          <p:nvPr/>
        </p:nvSpPr>
        <p:spPr>
          <a:xfrm>
            <a:off x="571472" y="1428736"/>
            <a:ext cx="8001056" cy="4801314"/>
          </a:xfrm>
          <a:prstGeom prst="rect">
            <a:avLst/>
          </a:prstGeom>
          <a:noFill/>
        </p:spPr>
        <p:txBody>
          <a:bodyPr wrap="square" rtlCol="0">
            <a:spAutoFit/>
          </a:bodyPr>
          <a:lstStyle/>
          <a:p>
            <a:r>
              <a:rPr lang="en-US" dirty="0" smtClean="0"/>
              <a:t>In </a:t>
            </a:r>
            <a:r>
              <a:rPr lang="en-US" dirty="0"/>
              <a:t>a 3-way XOR pattern, it is easy to check that any two variables have no correlation with the third, giving MSU(A, C) = MSU(B, C) = 0; but when we consider the full 3-way pattern the MSU(A, B, C) = </a:t>
            </a:r>
            <a:r>
              <a:rPr lang="en-US" i="1" dirty="0"/>
              <a:t>M</a:t>
            </a:r>
            <a:r>
              <a:rPr lang="en-US" i="1" baseline="-25000" dirty="0"/>
              <a:t>L</a:t>
            </a:r>
            <a:r>
              <a:rPr lang="en-US" dirty="0"/>
              <a:t> = 0.5. Thus, we say that 0.5 is the intrinsic interaction due to the XOR pattern.</a:t>
            </a:r>
          </a:p>
          <a:p>
            <a:endParaRPr lang="en-US" dirty="0"/>
          </a:p>
          <a:p>
            <a:r>
              <a:rPr lang="en-US" dirty="0" smtClean="0"/>
              <a:t>The </a:t>
            </a:r>
            <a:r>
              <a:rPr lang="en-US" dirty="0" smtClean="0"/>
              <a:t>body fat example </a:t>
            </a:r>
            <a:r>
              <a:rPr lang="en-US" dirty="0" smtClean="0"/>
              <a:t>shows that smaller </a:t>
            </a:r>
            <a:r>
              <a:rPr lang="en-US" i="1" dirty="0" smtClean="0"/>
              <a:t>M</a:t>
            </a:r>
            <a:r>
              <a:rPr lang="en-US" i="1" baseline="-25000" dirty="0" smtClean="0"/>
              <a:t>L</a:t>
            </a:r>
            <a:r>
              <a:rPr lang="en-US" dirty="0" smtClean="0"/>
              <a:t> values are associated to a “no interaction” linear model, as compared to the same model with interaction. </a:t>
            </a:r>
          </a:p>
          <a:p>
            <a:endParaRPr lang="en-US" dirty="0" smtClean="0"/>
          </a:p>
          <a:p>
            <a:r>
              <a:rPr lang="en-US" dirty="0" smtClean="0"/>
              <a:t>In </a:t>
            </a:r>
            <a:r>
              <a:rPr lang="en-US" dirty="0"/>
              <a:t>this example, looking at variables </a:t>
            </a:r>
            <a:r>
              <a:rPr lang="en-US" dirty="0" err="1"/>
              <a:t>pairwise</a:t>
            </a:r>
            <a:r>
              <a:rPr lang="en-US" dirty="0"/>
              <a:t> we have MSU(</a:t>
            </a:r>
            <a:r>
              <a:rPr lang="en-US" i="1" dirty="0"/>
              <a:t>bf</a:t>
            </a:r>
            <a:r>
              <a:rPr lang="en-US" dirty="0"/>
              <a:t>, </a:t>
            </a:r>
            <a:r>
              <a:rPr lang="en-US" i="1" dirty="0" err="1"/>
              <a:t>st</a:t>
            </a:r>
            <a:r>
              <a:rPr lang="en-US" dirty="0"/>
              <a:t>) = 0.4405 and MSU(</a:t>
            </a:r>
            <a:r>
              <a:rPr lang="en-US" i="1" dirty="0"/>
              <a:t>bf</a:t>
            </a:r>
            <a:r>
              <a:rPr lang="en-US" dirty="0"/>
              <a:t>, </a:t>
            </a:r>
            <a:r>
              <a:rPr lang="en-US" i="1" dirty="0"/>
              <a:t>mc</a:t>
            </a:r>
            <a:r>
              <a:rPr lang="en-US" dirty="0"/>
              <a:t>) = 0.0973. When we consider the 3-way Pattern 1, the </a:t>
            </a:r>
            <a:r>
              <a:rPr lang="en-US" i="1" dirty="0"/>
              <a:t>M</a:t>
            </a:r>
            <a:r>
              <a:rPr lang="en-US" i="1" baseline="-25000" dirty="0"/>
              <a:t>L</a:t>
            </a:r>
            <a:r>
              <a:rPr lang="en-US" dirty="0"/>
              <a:t> value becomes 0.3143. But in this case, we </a:t>
            </a:r>
            <a:r>
              <a:rPr lang="en-US" dirty="0" smtClean="0"/>
              <a:t>can only </a:t>
            </a:r>
            <a:r>
              <a:rPr lang="en-US" dirty="0"/>
              <a:t>say that 0.3143 </a:t>
            </a:r>
            <a:r>
              <a:rPr lang="en-US" dirty="0" smtClean="0"/>
              <a:t>partially represents intrinsic </a:t>
            </a:r>
            <a:r>
              <a:rPr lang="en-US" dirty="0"/>
              <a:t>interaction due to the </a:t>
            </a:r>
            <a:r>
              <a:rPr lang="en-US" dirty="0" smtClean="0"/>
              <a:t>first pattern</a:t>
            </a:r>
            <a:r>
              <a:rPr lang="en-US" dirty="0"/>
              <a:t>, </a:t>
            </a:r>
            <a:r>
              <a:rPr lang="en-US" dirty="0" smtClean="0"/>
              <a:t>and partially represents the correlation due to relevant variables </a:t>
            </a:r>
            <a:r>
              <a:rPr lang="en-US" i="1" dirty="0" err="1" smtClean="0"/>
              <a:t>st</a:t>
            </a:r>
            <a:r>
              <a:rPr lang="en-US" dirty="0" smtClean="0"/>
              <a:t> and </a:t>
            </a:r>
            <a:r>
              <a:rPr lang="en-US" i="1" dirty="0" smtClean="0"/>
              <a:t>mc</a:t>
            </a:r>
            <a:r>
              <a:rPr lang="en-US" dirty="0" smtClean="0"/>
              <a:t>. </a:t>
            </a:r>
            <a:endParaRPr lang="en-US" dirty="0"/>
          </a:p>
          <a:p>
            <a:endParaRPr lang="en-US" dirty="0"/>
          </a:p>
          <a:p>
            <a:r>
              <a:rPr lang="en-US" dirty="0"/>
              <a:t>As for Pattern 2, its </a:t>
            </a:r>
            <a:r>
              <a:rPr lang="en-US" i="1" dirty="0"/>
              <a:t>M</a:t>
            </a:r>
            <a:r>
              <a:rPr lang="en-US" i="1" baseline="-25000" dirty="0"/>
              <a:t>L</a:t>
            </a:r>
            <a:r>
              <a:rPr lang="en-US" dirty="0"/>
              <a:t> value of 0.3202 seems to indicate that, with the same values of independent variables and some modified response values, interaction is more visible. This gives support to the interaction term in regression model (2).</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PY" dirty="0" err="1">
                <a:solidFill>
                  <a:schemeClr val="accent6">
                    <a:lumMod val="50000"/>
                  </a:schemeClr>
                </a:solidFill>
              </a:rPr>
              <a:t>Conclusion</a:t>
            </a:r>
            <a:endParaRPr lang="es-PY" dirty="0">
              <a:solidFill>
                <a:schemeClr val="accent6">
                  <a:lumMod val="50000"/>
                </a:schemeClr>
              </a:solidFill>
            </a:endParaRPr>
          </a:p>
        </p:txBody>
      </p:sp>
      <p:sp>
        <p:nvSpPr>
          <p:cNvPr id="4" name="3 CuadroTexto"/>
          <p:cNvSpPr txBox="1"/>
          <p:nvPr/>
        </p:nvSpPr>
        <p:spPr>
          <a:xfrm>
            <a:off x="714348" y="1571612"/>
            <a:ext cx="7643866" cy="4524315"/>
          </a:xfrm>
          <a:prstGeom prst="rect">
            <a:avLst/>
          </a:prstGeom>
          <a:noFill/>
        </p:spPr>
        <p:txBody>
          <a:bodyPr wrap="square" rtlCol="0">
            <a:spAutoFit/>
          </a:bodyPr>
          <a:lstStyle/>
          <a:p>
            <a:r>
              <a:rPr lang="es-PY" dirty="0" err="1"/>
              <a:t>From</a:t>
            </a:r>
            <a:r>
              <a:rPr lang="es-PY" dirty="0"/>
              <a:t> </a:t>
            </a:r>
            <a:r>
              <a:rPr lang="es-PY" dirty="0" err="1"/>
              <a:t>the</a:t>
            </a:r>
            <a:r>
              <a:rPr lang="es-PY" dirty="0"/>
              <a:t> </a:t>
            </a:r>
            <a:r>
              <a:rPr lang="es-PY" dirty="0" err="1"/>
              <a:t>point</a:t>
            </a:r>
            <a:r>
              <a:rPr lang="es-PY" dirty="0"/>
              <a:t> of </a:t>
            </a:r>
            <a:r>
              <a:rPr lang="es-PY" dirty="0" err="1"/>
              <a:t>view</a:t>
            </a:r>
            <a:r>
              <a:rPr lang="es-PY" dirty="0"/>
              <a:t> of </a:t>
            </a:r>
            <a:r>
              <a:rPr lang="es-PY" dirty="0" err="1"/>
              <a:t>observational</a:t>
            </a:r>
            <a:r>
              <a:rPr lang="es-PY" dirty="0"/>
              <a:t> </a:t>
            </a:r>
            <a:r>
              <a:rPr lang="es-PY" dirty="0" err="1"/>
              <a:t>statistics</a:t>
            </a:r>
            <a:r>
              <a:rPr lang="es-PY" dirty="0"/>
              <a:t> and linear </a:t>
            </a:r>
            <a:r>
              <a:rPr lang="es-PY" dirty="0" err="1"/>
              <a:t>models</a:t>
            </a:r>
            <a:r>
              <a:rPr lang="es-PY" dirty="0"/>
              <a:t> </a:t>
            </a:r>
            <a:r>
              <a:rPr lang="es-PY" dirty="0" err="1"/>
              <a:t>with</a:t>
            </a:r>
            <a:r>
              <a:rPr lang="es-PY" dirty="0"/>
              <a:t> a </a:t>
            </a:r>
            <a:r>
              <a:rPr lang="es-PY" dirty="0" err="1"/>
              <a:t>numeric</a:t>
            </a:r>
            <a:r>
              <a:rPr lang="es-PY" dirty="0"/>
              <a:t> response, </a:t>
            </a:r>
            <a:r>
              <a:rPr lang="es-PY" dirty="0" err="1"/>
              <a:t>interaction</a:t>
            </a:r>
            <a:r>
              <a:rPr lang="es-PY" dirty="0"/>
              <a:t> </a:t>
            </a:r>
            <a:r>
              <a:rPr lang="es-PY" dirty="0" err="1"/>
              <a:t>is</a:t>
            </a:r>
            <a:r>
              <a:rPr lang="es-PY" dirty="0"/>
              <a:t> a </a:t>
            </a:r>
            <a:r>
              <a:rPr lang="es-PY" dirty="0" err="1"/>
              <a:t>way</a:t>
            </a:r>
            <a:r>
              <a:rPr lang="es-PY" dirty="0"/>
              <a:t> </a:t>
            </a:r>
            <a:r>
              <a:rPr lang="es-PY" dirty="0" err="1"/>
              <a:t>for</a:t>
            </a:r>
            <a:r>
              <a:rPr lang="es-PY" dirty="0"/>
              <a:t> </a:t>
            </a:r>
            <a:r>
              <a:rPr lang="es-PY" dirty="0" err="1"/>
              <a:t>Nature</a:t>
            </a:r>
            <a:r>
              <a:rPr lang="es-PY" dirty="0"/>
              <a:t> </a:t>
            </a:r>
            <a:r>
              <a:rPr lang="es-PY" dirty="0" err="1"/>
              <a:t>to</a:t>
            </a:r>
            <a:r>
              <a:rPr lang="es-PY" dirty="0"/>
              <a:t> </a:t>
            </a:r>
            <a:r>
              <a:rPr lang="es-PY" dirty="0" err="1"/>
              <a:t>not</a:t>
            </a:r>
            <a:r>
              <a:rPr lang="es-PY" dirty="0"/>
              <a:t> </a:t>
            </a:r>
            <a:r>
              <a:rPr lang="es-PY" dirty="0" err="1"/>
              <a:t>follow</a:t>
            </a:r>
            <a:r>
              <a:rPr lang="es-PY" dirty="0"/>
              <a:t> a linear </a:t>
            </a:r>
            <a:r>
              <a:rPr lang="es-PY" dirty="0" err="1"/>
              <a:t>behavior</a:t>
            </a:r>
            <a:r>
              <a:rPr lang="es-PY" dirty="0"/>
              <a:t> </a:t>
            </a:r>
            <a:r>
              <a:rPr lang="es-PY" dirty="0" err="1"/>
              <a:t>all</a:t>
            </a:r>
            <a:r>
              <a:rPr lang="es-PY" dirty="0"/>
              <a:t> </a:t>
            </a:r>
            <a:r>
              <a:rPr lang="es-PY" dirty="0" err="1"/>
              <a:t>the</a:t>
            </a:r>
            <a:r>
              <a:rPr lang="es-PY" dirty="0"/>
              <a:t> time. </a:t>
            </a:r>
            <a:r>
              <a:rPr lang="es-PY" dirty="0" err="1"/>
              <a:t>For</a:t>
            </a:r>
            <a:r>
              <a:rPr lang="es-PY" dirty="0"/>
              <a:t> </a:t>
            </a:r>
            <a:r>
              <a:rPr lang="es-PY" dirty="0" err="1"/>
              <a:t>models</a:t>
            </a:r>
            <a:r>
              <a:rPr lang="es-PY" dirty="0"/>
              <a:t> </a:t>
            </a:r>
            <a:r>
              <a:rPr lang="es-PY" dirty="0" err="1"/>
              <a:t>with</a:t>
            </a:r>
            <a:r>
              <a:rPr lang="es-PY" dirty="0"/>
              <a:t> a </a:t>
            </a:r>
            <a:r>
              <a:rPr lang="es-PY" dirty="0" err="1"/>
              <a:t>categorical</a:t>
            </a:r>
            <a:r>
              <a:rPr lang="es-PY" dirty="0"/>
              <a:t> response, a more general </a:t>
            </a:r>
            <a:r>
              <a:rPr lang="es-PY" dirty="0" err="1"/>
              <a:t>definition</a:t>
            </a:r>
            <a:r>
              <a:rPr lang="es-PY" dirty="0"/>
              <a:t> of </a:t>
            </a:r>
            <a:r>
              <a:rPr lang="es-PY" dirty="0" err="1"/>
              <a:t>interaction</a:t>
            </a:r>
            <a:r>
              <a:rPr lang="es-PY" dirty="0"/>
              <a:t> </a:t>
            </a:r>
            <a:r>
              <a:rPr lang="es-PY" dirty="0" err="1"/>
              <a:t>is</a:t>
            </a:r>
            <a:r>
              <a:rPr lang="es-PY" dirty="0"/>
              <a:t> </a:t>
            </a:r>
            <a:r>
              <a:rPr lang="es-PY" dirty="0" err="1"/>
              <a:t>necessary</a:t>
            </a:r>
            <a:r>
              <a:rPr lang="es-PY" dirty="0"/>
              <a:t>.</a:t>
            </a:r>
          </a:p>
          <a:p>
            <a:endParaRPr lang="es-PY" dirty="0"/>
          </a:p>
          <a:p>
            <a:r>
              <a:rPr lang="es-PY" dirty="0" err="1"/>
              <a:t>Interaction</a:t>
            </a:r>
            <a:r>
              <a:rPr lang="es-PY" dirty="0"/>
              <a:t> </a:t>
            </a:r>
            <a:r>
              <a:rPr lang="es-PY" dirty="0" err="1"/>
              <a:t>is</a:t>
            </a:r>
            <a:r>
              <a:rPr lang="es-PY" dirty="0"/>
              <a:t> </a:t>
            </a:r>
            <a:r>
              <a:rPr lang="es-PY" dirty="0" err="1"/>
              <a:t>really</a:t>
            </a:r>
            <a:r>
              <a:rPr lang="es-PY" dirty="0"/>
              <a:t> a </a:t>
            </a:r>
            <a:r>
              <a:rPr lang="es-PY" dirty="0" err="1"/>
              <a:t>very</a:t>
            </a:r>
            <a:r>
              <a:rPr lang="es-PY" dirty="0"/>
              <a:t> </a:t>
            </a:r>
            <a:r>
              <a:rPr lang="es-PY" dirty="0" err="1"/>
              <a:t>frequent</a:t>
            </a:r>
            <a:r>
              <a:rPr lang="es-PY" dirty="0"/>
              <a:t> </a:t>
            </a:r>
            <a:r>
              <a:rPr lang="es-PY" dirty="0" err="1"/>
              <a:t>phenomenon</a:t>
            </a:r>
            <a:r>
              <a:rPr lang="es-PY" dirty="0"/>
              <a:t> in linear </a:t>
            </a:r>
            <a:r>
              <a:rPr lang="es-PY" dirty="0" err="1"/>
              <a:t>models</a:t>
            </a:r>
            <a:r>
              <a:rPr lang="es-PY" dirty="0"/>
              <a:t>. </a:t>
            </a:r>
            <a:r>
              <a:rPr lang="es-PY" dirty="0" err="1"/>
              <a:t>Often</a:t>
            </a:r>
            <a:r>
              <a:rPr lang="es-PY" dirty="0"/>
              <a:t> times </a:t>
            </a:r>
            <a:r>
              <a:rPr lang="es-PY" dirty="0" err="1"/>
              <a:t>though</a:t>
            </a:r>
            <a:r>
              <a:rPr lang="es-PY" dirty="0"/>
              <a:t>, </a:t>
            </a:r>
            <a:r>
              <a:rPr lang="es-PY" dirty="0" err="1"/>
              <a:t>its</a:t>
            </a:r>
            <a:r>
              <a:rPr lang="es-PY" dirty="0"/>
              <a:t> </a:t>
            </a:r>
            <a:r>
              <a:rPr lang="es-PY" dirty="0" err="1"/>
              <a:t>size</a:t>
            </a:r>
            <a:r>
              <a:rPr lang="es-PY" dirty="0"/>
              <a:t> </a:t>
            </a:r>
            <a:r>
              <a:rPr lang="es-PY" dirty="0" err="1"/>
              <a:t>is</a:t>
            </a:r>
            <a:r>
              <a:rPr lang="es-PY" dirty="0"/>
              <a:t> </a:t>
            </a:r>
            <a:r>
              <a:rPr lang="es-PY" dirty="0" err="1"/>
              <a:t>not</a:t>
            </a:r>
            <a:r>
              <a:rPr lang="es-PY" dirty="0"/>
              <a:t> </a:t>
            </a:r>
            <a:r>
              <a:rPr lang="es-PY" dirty="0" err="1"/>
              <a:t>that</a:t>
            </a:r>
            <a:r>
              <a:rPr lang="es-PY" dirty="0"/>
              <a:t> </a:t>
            </a:r>
            <a:r>
              <a:rPr lang="es-PY" dirty="0" err="1"/>
              <a:t>large</a:t>
            </a:r>
            <a:r>
              <a:rPr lang="es-PY" dirty="0"/>
              <a:t> </a:t>
            </a:r>
            <a:r>
              <a:rPr lang="es-PY" dirty="0" err="1"/>
              <a:t>compared</a:t>
            </a:r>
            <a:r>
              <a:rPr lang="es-PY" dirty="0"/>
              <a:t> </a:t>
            </a:r>
            <a:r>
              <a:rPr lang="es-PY" dirty="0" err="1"/>
              <a:t>to</a:t>
            </a:r>
            <a:r>
              <a:rPr lang="es-PY" dirty="0"/>
              <a:t> </a:t>
            </a:r>
            <a:r>
              <a:rPr lang="es-PY" dirty="0" err="1"/>
              <a:t>the</a:t>
            </a:r>
            <a:r>
              <a:rPr lang="es-PY" dirty="0"/>
              <a:t> </a:t>
            </a:r>
            <a:r>
              <a:rPr lang="es-PY" dirty="0" err="1"/>
              <a:t>direct</a:t>
            </a:r>
            <a:r>
              <a:rPr lang="es-PY" dirty="0"/>
              <a:t> </a:t>
            </a:r>
            <a:r>
              <a:rPr lang="es-PY" dirty="0" err="1"/>
              <a:t>effect</a:t>
            </a:r>
            <a:r>
              <a:rPr lang="es-PY" dirty="0"/>
              <a:t> of </a:t>
            </a:r>
            <a:r>
              <a:rPr lang="es-PY" dirty="0" err="1"/>
              <a:t>relevant</a:t>
            </a:r>
            <a:r>
              <a:rPr lang="es-PY" dirty="0"/>
              <a:t> variables, and </a:t>
            </a:r>
            <a:r>
              <a:rPr lang="es-PY" dirty="0" err="1"/>
              <a:t>it</a:t>
            </a:r>
            <a:r>
              <a:rPr lang="es-PY" dirty="0"/>
              <a:t> </a:t>
            </a:r>
            <a:r>
              <a:rPr lang="es-PY" dirty="0" err="1"/>
              <a:t>is</a:t>
            </a:r>
            <a:r>
              <a:rPr lang="es-PY" dirty="0"/>
              <a:t> </a:t>
            </a:r>
            <a:r>
              <a:rPr lang="es-PY" dirty="0" err="1"/>
              <a:t>disregarded</a:t>
            </a:r>
            <a:r>
              <a:rPr lang="es-PY" dirty="0"/>
              <a:t> </a:t>
            </a:r>
            <a:r>
              <a:rPr lang="es-PY" dirty="0" err="1"/>
              <a:t>for</a:t>
            </a:r>
            <a:r>
              <a:rPr lang="es-PY" dirty="0"/>
              <a:t> </a:t>
            </a:r>
            <a:r>
              <a:rPr lang="es-PY" dirty="0" err="1"/>
              <a:t>model</a:t>
            </a:r>
            <a:r>
              <a:rPr lang="es-PY" dirty="0"/>
              <a:t> </a:t>
            </a:r>
            <a:r>
              <a:rPr lang="es-PY" dirty="0" err="1"/>
              <a:t>simplicity</a:t>
            </a:r>
            <a:r>
              <a:rPr lang="es-PY" dirty="0"/>
              <a:t>.</a:t>
            </a:r>
          </a:p>
          <a:p>
            <a:endParaRPr lang="es-PY" dirty="0"/>
          </a:p>
          <a:p>
            <a:r>
              <a:rPr lang="en-US" dirty="0"/>
              <a:t>Our method of detecting </a:t>
            </a:r>
            <a:r>
              <a:rPr lang="en-US" i="1" dirty="0"/>
              <a:t>n</a:t>
            </a:r>
            <a:r>
              <a:rPr lang="en-US" dirty="0"/>
              <a:t>-way categorical interactions opens up new questions on the behavior of datasets exhibiting multivariate correlation, as for example the mixed-patterned and non-patterned datasets or unknown patterns.</a:t>
            </a:r>
          </a:p>
          <a:p>
            <a:endParaRPr lang="en-US" dirty="0"/>
          </a:p>
          <a:p>
            <a:r>
              <a:rPr lang="en-US" dirty="0"/>
              <a:t>Finding out how the </a:t>
            </a:r>
            <a:r>
              <a:rPr lang="en-US" i="1" dirty="0"/>
              <a:t>M</a:t>
            </a:r>
            <a:r>
              <a:rPr lang="en-US" i="1" baseline="-25000" dirty="0"/>
              <a:t>L</a:t>
            </a:r>
            <a:r>
              <a:rPr lang="en-US" dirty="0"/>
              <a:t> values relate to </a:t>
            </a:r>
            <a:r>
              <a:rPr lang="en-US" dirty="0" smtClean="0"/>
              <a:t>the interaction coefficient </a:t>
            </a:r>
            <a:r>
              <a:rPr lang="en-US" dirty="0" smtClean="0"/>
              <a:t>and/or to the </a:t>
            </a:r>
            <a:r>
              <a:rPr lang="en-US" i="1" dirty="0" smtClean="0"/>
              <a:t>r</a:t>
            </a:r>
            <a:r>
              <a:rPr lang="en-US" baseline="30000" dirty="0" smtClean="0"/>
              <a:t>2</a:t>
            </a:r>
            <a:r>
              <a:rPr lang="en-US" dirty="0" smtClean="0"/>
              <a:t> </a:t>
            </a:r>
            <a:r>
              <a:rPr lang="en-US" dirty="0"/>
              <a:t>values in statistical </a:t>
            </a:r>
            <a:r>
              <a:rPr lang="en-US" dirty="0" smtClean="0"/>
              <a:t>linear models </a:t>
            </a:r>
            <a:r>
              <a:rPr lang="en-US" dirty="0"/>
              <a:t>is still an open issue.</a:t>
            </a:r>
            <a:endParaRPr lang="es-PY" dirty="0"/>
          </a:p>
          <a:p>
            <a:endParaRPr lang="es-PY"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PY" dirty="0">
                <a:solidFill>
                  <a:schemeClr val="accent6">
                    <a:lumMod val="50000"/>
                  </a:schemeClr>
                </a:solidFill>
              </a:rPr>
              <a:t>Acknowledgements</a:t>
            </a:r>
          </a:p>
        </p:txBody>
      </p:sp>
      <p:sp>
        <p:nvSpPr>
          <p:cNvPr id="4" name="3 CuadroTexto"/>
          <p:cNvSpPr txBox="1"/>
          <p:nvPr/>
        </p:nvSpPr>
        <p:spPr>
          <a:xfrm>
            <a:off x="714348" y="1571612"/>
            <a:ext cx="7643866" cy="2585323"/>
          </a:xfrm>
          <a:prstGeom prst="rect">
            <a:avLst/>
          </a:prstGeom>
          <a:noFill/>
        </p:spPr>
        <p:txBody>
          <a:bodyPr wrap="square" rtlCol="0">
            <a:spAutoFit/>
          </a:bodyPr>
          <a:lstStyle/>
          <a:p>
            <a:endParaRPr lang="es-PY" dirty="0"/>
          </a:p>
          <a:p>
            <a:r>
              <a:rPr lang="es-PY" dirty="0"/>
              <a:t> - </a:t>
            </a:r>
            <a:r>
              <a:rPr lang="es-PY" dirty="0" smtClean="0"/>
              <a:t>COMIDENCO</a:t>
            </a:r>
            <a:r>
              <a:rPr lang="es-PY" dirty="0"/>
              <a:t>: </a:t>
            </a:r>
            <a:r>
              <a:rPr lang="en-US" b="1" cap="all" dirty="0">
                <a:hlinkClick r:id="rId2"/>
              </a:rPr>
              <a:t>CONSTRUCTION OF A DENGUE INCIDENCE MODEL APPLIED TO COMMUNITIES OF PARAGUAY</a:t>
            </a:r>
            <a:r>
              <a:rPr lang="en-US" b="1" cap="all" dirty="0"/>
              <a:t>, </a:t>
            </a:r>
            <a:r>
              <a:rPr lang="en-US" b="1" dirty="0"/>
              <a:t>PINV15-706, CONACYT. </a:t>
            </a:r>
          </a:p>
          <a:p>
            <a:endParaRPr lang="es-PY" dirty="0"/>
          </a:p>
          <a:p>
            <a:endParaRPr lang="es-PY" dirty="0"/>
          </a:p>
          <a:p>
            <a:r>
              <a:rPr lang="es-PY" dirty="0"/>
              <a:t> - CONACYT, PRONII. </a:t>
            </a:r>
          </a:p>
          <a:p>
            <a:r>
              <a:rPr lang="es-PY" dirty="0"/>
              <a:t> </a:t>
            </a:r>
          </a:p>
          <a:p>
            <a:endParaRPr lang="es-PY" dirty="0"/>
          </a:p>
          <a:p>
            <a:endParaRPr lang="es-PY" dirty="0"/>
          </a:p>
        </p:txBody>
      </p:sp>
    </p:spTree>
    <p:extLst>
      <p:ext uri="{BB962C8B-B14F-4D97-AF65-F5344CB8AC3E}">
        <p14:creationId xmlns:p14="http://schemas.microsoft.com/office/powerpoint/2010/main" xmlns="" val="1595748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PY" dirty="0" err="1">
                <a:solidFill>
                  <a:schemeClr val="accent6">
                    <a:lumMod val="75000"/>
                  </a:schemeClr>
                </a:solidFill>
              </a:rPr>
              <a:t>References</a:t>
            </a:r>
            <a:endParaRPr lang="es-PY" dirty="0">
              <a:solidFill>
                <a:schemeClr val="accent6">
                  <a:lumMod val="75000"/>
                </a:schemeClr>
              </a:solidFill>
            </a:endParaRPr>
          </a:p>
        </p:txBody>
      </p:sp>
      <p:sp>
        <p:nvSpPr>
          <p:cNvPr id="3" name="2 CuadroTexto"/>
          <p:cNvSpPr txBox="1"/>
          <p:nvPr/>
        </p:nvSpPr>
        <p:spPr>
          <a:xfrm>
            <a:off x="428596" y="1505049"/>
            <a:ext cx="8286808" cy="5078313"/>
          </a:xfrm>
          <a:prstGeom prst="rect">
            <a:avLst/>
          </a:prstGeom>
          <a:noFill/>
        </p:spPr>
        <p:txBody>
          <a:bodyPr wrap="square" rtlCol="0">
            <a:spAutoFit/>
          </a:bodyPr>
          <a:lstStyle/>
          <a:p>
            <a:r>
              <a:rPr lang="es-PY" dirty="0"/>
              <a:t>Lawrence Joseph</a:t>
            </a:r>
            <a:r>
              <a:rPr lang="es-PY" i="1" dirty="0"/>
              <a:t>. </a:t>
            </a:r>
            <a:r>
              <a:rPr lang="es-PY" i="1" dirty="0" err="1"/>
              <a:t>Interactions</a:t>
            </a:r>
            <a:r>
              <a:rPr lang="es-PY" i="1" dirty="0"/>
              <a:t> in </a:t>
            </a:r>
            <a:r>
              <a:rPr lang="es-PY" i="1" dirty="0" err="1"/>
              <a:t>Multiple</a:t>
            </a:r>
            <a:r>
              <a:rPr lang="es-PY" i="1" dirty="0"/>
              <a:t> Linear </a:t>
            </a:r>
            <a:r>
              <a:rPr lang="es-PY" i="1" dirty="0" err="1"/>
              <a:t>Regression</a:t>
            </a:r>
            <a:r>
              <a:rPr lang="es-PY" i="1" dirty="0"/>
              <a:t>.</a:t>
            </a:r>
            <a:r>
              <a:rPr lang="es-PY" dirty="0"/>
              <a:t> Department of Epidemiology and Biostatistics, McGill University. </a:t>
            </a:r>
          </a:p>
          <a:p>
            <a:r>
              <a:rPr lang="es-PY" dirty="0"/>
              <a:t>https://www.medicine.mcgill.ca/epidemiology/joseph/courses/EPIB-621/interaction.pdf</a:t>
            </a:r>
          </a:p>
          <a:p>
            <a:endParaRPr lang="es-PY" dirty="0"/>
          </a:p>
          <a:p>
            <a:r>
              <a:rPr lang="es-PY" dirty="0">
                <a:hlinkClick r:id="rId2"/>
              </a:rPr>
              <a:t>https://stats.blue/Stats_Suite/multiple_linear_regression_calculator.html</a:t>
            </a:r>
            <a:endParaRPr lang="es-PY" dirty="0"/>
          </a:p>
          <a:p>
            <a:endParaRPr lang="es-PY" dirty="0"/>
          </a:p>
          <a:p>
            <a:r>
              <a:rPr lang="es-PY" dirty="0"/>
              <a:t>Gustavo Sosa-Cabrera, Miguel García-Torres, Santiago Gómez-Guerrero, Christian E. Schaerer, Federico </a:t>
            </a:r>
            <a:r>
              <a:rPr lang="es-PY" dirty="0" smtClean="0"/>
              <a:t>Divina. </a:t>
            </a:r>
            <a:r>
              <a:rPr lang="es-PY" i="1" dirty="0"/>
              <a:t>A multivariate approach to the symmetrical uncertainty measure: Application to feature </a:t>
            </a:r>
            <a:r>
              <a:rPr lang="es-PY" i="1" dirty="0" err="1"/>
              <a:t>selection</a:t>
            </a:r>
            <a:r>
              <a:rPr lang="es-PY" i="1" dirty="0"/>
              <a:t> </a:t>
            </a:r>
            <a:r>
              <a:rPr lang="es-PY" i="1" dirty="0" err="1" smtClean="0"/>
              <a:t>problem</a:t>
            </a:r>
            <a:r>
              <a:rPr lang="es-PY" dirty="0" smtClean="0"/>
              <a:t>. </a:t>
            </a:r>
            <a:r>
              <a:rPr lang="es-PY" dirty="0"/>
              <a:t>Information Sciences, Volume 494, 2019, Pages 1-20, </a:t>
            </a:r>
            <a:r>
              <a:rPr lang="es-PY" dirty="0">
                <a:hlinkClick r:id="rId3"/>
              </a:rPr>
              <a:t>https://doi.org/10.1016/j.ins.2019.04.046</a:t>
            </a:r>
            <a:r>
              <a:rPr lang="es-PY" dirty="0"/>
              <a:t>.</a:t>
            </a:r>
          </a:p>
          <a:p>
            <a:endParaRPr lang="en-US" dirty="0"/>
          </a:p>
          <a:p>
            <a:r>
              <a:rPr lang="en-US" dirty="0"/>
              <a:t>Gustavo Sosa-Cabrera, Miguel García-Torres, Santiago Gómez-Guerrero, Christian E. </a:t>
            </a:r>
            <a:r>
              <a:rPr lang="en-US" dirty="0" err="1"/>
              <a:t>Schaerer</a:t>
            </a:r>
            <a:r>
              <a:rPr lang="en-US" dirty="0"/>
              <a:t>, Federico Divina. </a:t>
            </a:r>
            <a:r>
              <a:rPr lang="en-US" i="1" dirty="0"/>
              <a:t>Understanding a multivariate semi-metric in the search strategies for attributes subset selection</a:t>
            </a:r>
            <a:r>
              <a:rPr lang="en-US" dirty="0"/>
              <a:t>. Proceeding Series of the Brazilian Society of Computational and Applied Mathematics, volume 6, number 2 (2018). </a:t>
            </a:r>
            <a:br>
              <a:rPr lang="en-US" dirty="0"/>
            </a:br>
            <a:r>
              <a:rPr lang="en-US" dirty="0">
                <a:hlinkClick r:id="rId4"/>
              </a:rPr>
              <a:t>https://proceedings.sbmac.org.br/sbmac/article/view/2506</a:t>
            </a:r>
            <a:endParaRPr lang="en-US" dirty="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85BBDA-A39A-6142-B98A-B37010015C44}"/>
              </a:ext>
            </a:extLst>
          </p:cNvPr>
          <p:cNvSpPr>
            <a:spLocks noGrp="1"/>
          </p:cNvSpPr>
          <p:nvPr>
            <p:ph type="title"/>
          </p:nvPr>
        </p:nvSpPr>
        <p:spPr/>
        <p:txBody>
          <a:bodyPr/>
          <a:lstStyle/>
          <a:p>
            <a:r>
              <a:rPr lang="en-US" dirty="0">
                <a:solidFill>
                  <a:schemeClr val="accent6">
                    <a:lumMod val="50000"/>
                  </a:schemeClr>
                </a:solidFill>
              </a:rPr>
              <a:t>Collaborators</a:t>
            </a:r>
          </a:p>
        </p:txBody>
      </p:sp>
      <p:sp>
        <p:nvSpPr>
          <p:cNvPr id="3" name="Content Placeholder 2">
            <a:extLst>
              <a:ext uri="{FF2B5EF4-FFF2-40B4-BE49-F238E27FC236}">
                <a16:creationId xmlns:a16="http://schemas.microsoft.com/office/drawing/2014/main" xmlns="" id="{6171AE77-1066-534B-9962-012B7F70E015}"/>
              </a:ext>
            </a:extLst>
          </p:cNvPr>
          <p:cNvSpPr>
            <a:spLocks noGrp="1"/>
          </p:cNvSpPr>
          <p:nvPr>
            <p:ph idx="1"/>
          </p:nvPr>
        </p:nvSpPr>
        <p:spPr>
          <a:xfrm>
            <a:off x="457200" y="1988840"/>
            <a:ext cx="8229600" cy="4137323"/>
          </a:xfrm>
        </p:spPr>
        <p:txBody>
          <a:bodyPr/>
          <a:lstStyle/>
          <a:p>
            <a:r>
              <a:rPr lang="es-PY" sz="2800" dirty="0"/>
              <a:t>Inocencio Ortiz, UNA, Paraguay</a:t>
            </a:r>
          </a:p>
          <a:p>
            <a:r>
              <a:rPr lang="es-PY" sz="2800" dirty="0"/>
              <a:t>Gustavo Sosa Cabrera, UNA, Paraguay</a:t>
            </a:r>
          </a:p>
          <a:p>
            <a:r>
              <a:rPr lang="es-PY" sz="2800" dirty="0"/>
              <a:t>Miguel García Torres, UPO, Spain</a:t>
            </a:r>
          </a:p>
          <a:p>
            <a:r>
              <a:rPr lang="es-PY" sz="2800" dirty="0"/>
              <a:t>Christian E. Schaerer, CIMA, UNA, Paraguay</a:t>
            </a:r>
          </a:p>
          <a:p>
            <a:endParaRPr lang="en-US" dirty="0"/>
          </a:p>
        </p:txBody>
      </p:sp>
    </p:spTree>
    <p:extLst>
      <p:ext uri="{BB962C8B-B14F-4D97-AF65-F5344CB8AC3E}">
        <p14:creationId xmlns:p14="http://schemas.microsoft.com/office/powerpoint/2010/main" xmlns="" val="8769356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PY" dirty="0" err="1">
                <a:solidFill>
                  <a:schemeClr val="accent6">
                    <a:lumMod val="50000"/>
                  </a:schemeClr>
                </a:solidFill>
              </a:rPr>
              <a:t>Introduction</a:t>
            </a:r>
            <a:r>
              <a:rPr lang="es-PY" dirty="0">
                <a:solidFill>
                  <a:schemeClr val="accent6">
                    <a:lumMod val="50000"/>
                  </a:schemeClr>
                </a:solidFill>
              </a:rPr>
              <a:t> </a:t>
            </a:r>
          </a:p>
        </p:txBody>
      </p:sp>
      <p:sp>
        <p:nvSpPr>
          <p:cNvPr id="3" name="2 Marcador de contenido"/>
          <p:cNvSpPr>
            <a:spLocks noGrp="1"/>
          </p:cNvSpPr>
          <p:nvPr>
            <p:ph idx="1"/>
          </p:nvPr>
        </p:nvSpPr>
        <p:spPr>
          <a:xfrm>
            <a:off x="457200" y="1643051"/>
            <a:ext cx="8229600" cy="3143272"/>
          </a:xfrm>
        </p:spPr>
        <p:txBody>
          <a:bodyPr>
            <a:normAutofit/>
          </a:bodyPr>
          <a:lstStyle/>
          <a:p>
            <a:r>
              <a:rPr lang="en-US" sz="2400" dirty="0"/>
              <a:t>Interaction is often found in statistical models where the response variable is numeric. </a:t>
            </a:r>
          </a:p>
          <a:p>
            <a:r>
              <a:rPr lang="en-US" sz="2400" dirty="0"/>
              <a:t>However, there is a lack of methods to detect and measure interactions when the variables are categorical, or a mix of numerical and categorical. </a:t>
            </a:r>
          </a:p>
          <a:p>
            <a:r>
              <a:rPr lang="en-US" sz="2400" dirty="0"/>
              <a:t>Our findings occurred while exploring various datasets using the Multivariate Symmetrical Uncertainty. </a:t>
            </a:r>
          </a:p>
        </p:txBody>
      </p:sp>
      <p:sp>
        <p:nvSpPr>
          <p:cNvPr id="4" name="3 CuadroTexto"/>
          <p:cNvSpPr txBox="1"/>
          <p:nvPr/>
        </p:nvSpPr>
        <p:spPr>
          <a:xfrm>
            <a:off x="428596" y="4929198"/>
            <a:ext cx="8286808" cy="1323439"/>
          </a:xfrm>
          <a:prstGeom prst="rect">
            <a:avLst/>
          </a:prstGeom>
          <a:solidFill>
            <a:schemeClr val="accent6">
              <a:lumMod val="60000"/>
              <a:lumOff val="40000"/>
            </a:schemeClr>
          </a:solidFill>
        </p:spPr>
        <p:txBody>
          <a:bodyPr wrap="square" rtlCol="0">
            <a:spAutoFit/>
          </a:bodyPr>
          <a:lstStyle/>
          <a:p>
            <a:pPr algn="just"/>
            <a:r>
              <a:rPr lang="en-US" sz="2000" dirty="0"/>
              <a:t>MSU is a recently developed entropy-based correlation measure. It is unbiased for representative samples, and it detects linear and non-linear associations between any mix of categorical and </a:t>
            </a:r>
            <a:r>
              <a:rPr lang="en-US" sz="2000" dirty="0" err="1"/>
              <a:t>discretized</a:t>
            </a:r>
            <a:r>
              <a:rPr lang="en-US" sz="2000" dirty="0"/>
              <a:t> numerical variables. MSU values range from 0 to 1.</a:t>
            </a:r>
            <a:endParaRPr lang="es-PY" sz="2000"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a:solidFill>
                  <a:schemeClr val="accent6">
                    <a:lumMod val="50000"/>
                  </a:schemeClr>
                </a:solidFill>
              </a:rPr>
              <a:t>Patterned Records on </a:t>
            </a:r>
            <a:br>
              <a:rPr lang="en-US" dirty="0">
                <a:solidFill>
                  <a:schemeClr val="accent6">
                    <a:lumMod val="50000"/>
                  </a:schemeClr>
                </a:solidFill>
              </a:rPr>
            </a:br>
            <a:r>
              <a:rPr lang="en-US" dirty="0">
                <a:solidFill>
                  <a:schemeClr val="accent6">
                    <a:lumMod val="50000"/>
                  </a:schemeClr>
                </a:solidFill>
              </a:rPr>
              <a:t>Categorical Variables</a:t>
            </a:r>
            <a:endParaRPr lang="es-PY" dirty="0">
              <a:solidFill>
                <a:schemeClr val="accent6">
                  <a:lumMod val="50000"/>
                </a:schemeClr>
              </a:solidFill>
            </a:endParaRPr>
          </a:p>
        </p:txBody>
      </p:sp>
      <p:sp>
        <p:nvSpPr>
          <p:cNvPr id="4" name="3 CuadroTexto"/>
          <p:cNvSpPr txBox="1"/>
          <p:nvPr/>
        </p:nvSpPr>
        <p:spPr>
          <a:xfrm>
            <a:off x="642910" y="1700808"/>
            <a:ext cx="7858180" cy="4324261"/>
          </a:xfrm>
          <a:prstGeom prst="rect">
            <a:avLst/>
          </a:prstGeom>
          <a:noFill/>
        </p:spPr>
        <p:txBody>
          <a:bodyPr wrap="square" rtlCol="0">
            <a:spAutoFit/>
          </a:bodyPr>
          <a:lstStyle/>
          <a:p>
            <a:pPr>
              <a:spcBef>
                <a:spcPts val="1200"/>
              </a:spcBef>
              <a:spcAft>
                <a:spcPts val="600"/>
              </a:spcAft>
            </a:pPr>
            <a:r>
              <a:rPr lang="en-US" sz="2000" dirty="0"/>
              <a:t>Let </a:t>
            </a:r>
            <a:r>
              <a:rPr lang="en-US" sz="2000" i="1" dirty="0"/>
              <a:t>D</a:t>
            </a:r>
            <a:r>
              <a:rPr lang="en-US" sz="2000" dirty="0"/>
              <a:t> be a dataset of </a:t>
            </a:r>
            <a:r>
              <a:rPr lang="en-US" sz="2000" i="1" dirty="0"/>
              <a:t>n</a:t>
            </a:r>
            <a:r>
              <a:rPr lang="en-US" sz="2000" dirty="0"/>
              <a:t> categorical variables </a:t>
            </a:r>
            <a:r>
              <a:rPr lang="en-US" sz="2000" i="1" dirty="0"/>
              <a:t>X</a:t>
            </a:r>
            <a:r>
              <a:rPr lang="en-US" sz="2000" baseline="-25000" dirty="0"/>
              <a:t>1</a:t>
            </a:r>
            <a:r>
              <a:rPr lang="en-US" sz="2000" dirty="0"/>
              <a:t>, …, </a:t>
            </a:r>
            <a:r>
              <a:rPr lang="en-US" sz="2000" i="1" dirty="0" err="1"/>
              <a:t>X</a:t>
            </a:r>
            <a:r>
              <a:rPr lang="en-US" sz="2000" i="1" baseline="-25000" dirty="0" err="1"/>
              <a:t>n</a:t>
            </a:r>
            <a:r>
              <a:rPr lang="en-US" sz="2000" dirty="0"/>
              <a:t>. These attributes have cardinalities </a:t>
            </a:r>
            <a:r>
              <a:rPr lang="es-PY" sz="2000" dirty="0"/>
              <a:t>│</a:t>
            </a:r>
            <a:r>
              <a:rPr lang="en-US" sz="2000" i="1" dirty="0"/>
              <a:t> X</a:t>
            </a:r>
            <a:r>
              <a:rPr lang="en-US" sz="2000" baseline="-25000" dirty="0"/>
              <a:t>1 </a:t>
            </a:r>
            <a:r>
              <a:rPr lang="es-PY" sz="2000" dirty="0"/>
              <a:t>│</a:t>
            </a:r>
            <a:r>
              <a:rPr lang="en-US" sz="2000" dirty="0"/>
              <a:t>, …, </a:t>
            </a:r>
            <a:r>
              <a:rPr lang="es-PY" sz="2000" dirty="0"/>
              <a:t>│</a:t>
            </a:r>
            <a:r>
              <a:rPr lang="en-US" sz="2000" i="1" dirty="0"/>
              <a:t> </a:t>
            </a:r>
            <a:r>
              <a:rPr lang="en-US" sz="2000" i="1" dirty="0" err="1"/>
              <a:t>X</a:t>
            </a:r>
            <a:r>
              <a:rPr lang="en-US" sz="2000" i="1" baseline="-25000" dirty="0" err="1"/>
              <a:t>n</a:t>
            </a:r>
            <a:r>
              <a:rPr lang="en-US" sz="2000" i="1" baseline="-25000" dirty="0"/>
              <a:t> </a:t>
            </a:r>
            <a:r>
              <a:rPr lang="es-PY" sz="2000" dirty="0"/>
              <a:t>│</a:t>
            </a:r>
            <a:r>
              <a:rPr lang="en-US" sz="2000" dirty="0"/>
              <a:t> each representing the number of possible categories or values in the attributes. </a:t>
            </a:r>
          </a:p>
          <a:p>
            <a:pPr>
              <a:spcBef>
                <a:spcPts val="1200"/>
              </a:spcBef>
              <a:spcAft>
                <a:spcPts val="600"/>
              </a:spcAft>
            </a:pPr>
            <a:r>
              <a:rPr lang="en-US" sz="2000" dirty="0"/>
              <a:t>The variety of records that may be sampled from D is </a:t>
            </a:r>
            <a:r>
              <a:rPr lang="es-PY" sz="2000" dirty="0"/>
              <a:t>│</a:t>
            </a:r>
            <a:r>
              <a:rPr lang="en-US" sz="2000" i="1" dirty="0"/>
              <a:t> X</a:t>
            </a:r>
            <a:r>
              <a:rPr lang="en-US" sz="2000" baseline="-25000" dirty="0"/>
              <a:t>1 </a:t>
            </a:r>
            <a:r>
              <a:rPr lang="es-PY" sz="2000" dirty="0"/>
              <a:t>│</a:t>
            </a:r>
            <a:r>
              <a:rPr lang="en-US" sz="2000" dirty="0"/>
              <a:t> * …* </a:t>
            </a:r>
            <a:r>
              <a:rPr lang="es-PY" sz="2000" dirty="0"/>
              <a:t>│</a:t>
            </a:r>
            <a:r>
              <a:rPr lang="en-US" sz="2000" i="1" dirty="0"/>
              <a:t> </a:t>
            </a:r>
            <a:r>
              <a:rPr lang="en-US" sz="2000" i="1" dirty="0" err="1"/>
              <a:t>X</a:t>
            </a:r>
            <a:r>
              <a:rPr lang="en-US" sz="2000" i="1" baseline="-25000" dirty="0" err="1"/>
              <a:t>n</a:t>
            </a:r>
            <a:r>
              <a:rPr lang="en-US" sz="2000" i="1" baseline="-25000" dirty="0"/>
              <a:t> </a:t>
            </a:r>
            <a:r>
              <a:rPr lang="es-PY" sz="2000" dirty="0"/>
              <a:t>│</a:t>
            </a:r>
            <a:r>
              <a:rPr lang="en-US" sz="2000" dirty="0"/>
              <a:t>, the number of different </a:t>
            </a:r>
            <a:r>
              <a:rPr lang="en-US" sz="2000" i="1" dirty="0"/>
              <a:t>n</a:t>
            </a:r>
            <a:r>
              <a:rPr lang="en-US" sz="2000" dirty="0"/>
              <a:t>-</a:t>
            </a:r>
            <a:r>
              <a:rPr lang="en-US" sz="2000" dirty="0" err="1"/>
              <a:t>tuples</a:t>
            </a:r>
            <a:r>
              <a:rPr lang="en-US" sz="2000" dirty="0"/>
              <a:t> that can be formed by combining categories in the given order.</a:t>
            </a:r>
          </a:p>
          <a:p>
            <a:pPr>
              <a:spcBef>
                <a:spcPts val="1200"/>
              </a:spcBef>
              <a:spcAft>
                <a:spcPts val="600"/>
              </a:spcAft>
            </a:pPr>
            <a:r>
              <a:rPr lang="en-US" sz="2000" dirty="0"/>
              <a:t>An </a:t>
            </a:r>
            <a:r>
              <a:rPr lang="en-US" sz="2000" i="1" dirty="0"/>
              <a:t>n</a:t>
            </a:r>
            <a:r>
              <a:rPr lang="en-US" sz="2000" dirty="0"/>
              <a:t>-way </a:t>
            </a:r>
            <a:r>
              <a:rPr lang="en-US" sz="2000" b="1" dirty="0"/>
              <a:t>pattern</a:t>
            </a:r>
            <a:r>
              <a:rPr lang="en-US" sz="2000" dirty="0"/>
              <a:t> is a subset taken from such a variety of records on </a:t>
            </a:r>
            <a:r>
              <a:rPr lang="en-US" sz="2000" i="1" dirty="0"/>
              <a:t>n</a:t>
            </a:r>
            <a:r>
              <a:rPr lang="en-US" sz="2000" dirty="0"/>
              <a:t> categorical variables</a:t>
            </a:r>
            <a:r>
              <a:rPr lang="en-US" sz="2000" dirty="0" smtClean="0"/>
              <a:t>.</a:t>
            </a:r>
          </a:p>
          <a:p>
            <a:pPr>
              <a:spcAft>
                <a:spcPts val="600"/>
              </a:spcAft>
            </a:pPr>
            <a:r>
              <a:rPr lang="en-US" sz="2000" dirty="0" smtClean="0"/>
              <a:t>We </a:t>
            </a:r>
            <a:r>
              <a:rPr lang="en-US" sz="2000" dirty="0"/>
              <a:t>say that a sample taken from </a:t>
            </a:r>
            <a:r>
              <a:rPr lang="en-US" sz="2000" i="1" dirty="0"/>
              <a:t>D</a:t>
            </a:r>
            <a:r>
              <a:rPr lang="en-US" sz="2000" dirty="0"/>
              <a:t> is </a:t>
            </a:r>
            <a:r>
              <a:rPr lang="en-US" sz="2000" i="1" dirty="0"/>
              <a:t>patterned</a:t>
            </a:r>
            <a:r>
              <a:rPr lang="en-US" sz="2000" dirty="0"/>
              <a:t> if, of the possible attribute value combinations, not all of them are present in the actual sample. The size of the sample need not be fixed, and a given record may appear 0 or more times in the sample.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PY" dirty="0" err="1">
                <a:solidFill>
                  <a:schemeClr val="accent6">
                    <a:lumMod val="50000"/>
                  </a:schemeClr>
                </a:solidFill>
              </a:rPr>
              <a:t>Dataset</a:t>
            </a:r>
            <a:r>
              <a:rPr lang="es-PY" dirty="0">
                <a:solidFill>
                  <a:schemeClr val="accent6">
                    <a:lumMod val="50000"/>
                  </a:schemeClr>
                </a:solidFill>
              </a:rPr>
              <a:t>, </a:t>
            </a:r>
            <a:r>
              <a:rPr lang="es-PY" dirty="0" err="1">
                <a:solidFill>
                  <a:schemeClr val="accent6">
                    <a:lumMod val="50000"/>
                  </a:schemeClr>
                </a:solidFill>
              </a:rPr>
              <a:t>Pattern</a:t>
            </a:r>
            <a:r>
              <a:rPr lang="es-PY" dirty="0">
                <a:solidFill>
                  <a:schemeClr val="accent6">
                    <a:lumMod val="50000"/>
                  </a:schemeClr>
                </a:solidFill>
              </a:rPr>
              <a:t> and </a:t>
            </a:r>
            <a:r>
              <a:rPr lang="es-PY" dirty="0" err="1">
                <a:solidFill>
                  <a:schemeClr val="accent6">
                    <a:lumMod val="50000"/>
                  </a:schemeClr>
                </a:solidFill>
              </a:rPr>
              <a:t>Sample</a:t>
            </a:r>
            <a:endParaRPr lang="es-PY" dirty="0">
              <a:solidFill>
                <a:schemeClr val="accent6">
                  <a:lumMod val="50000"/>
                </a:schemeClr>
              </a:solidFill>
            </a:endParaRPr>
          </a:p>
        </p:txBody>
      </p:sp>
      <p:graphicFrame>
        <p:nvGraphicFramePr>
          <p:cNvPr id="16" name="15 Tabla"/>
          <p:cNvGraphicFramePr>
            <a:graphicFrameLocks noGrp="1"/>
          </p:cNvGraphicFramePr>
          <p:nvPr/>
        </p:nvGraphicFramePr>
        <p:xfrm>
          <a:off x="928662" y="1785927"/>
          <a:ext cx="1589481" cy="4689384"/>
        </p:xfrm>
        <a:graphic>
          <a:graphicData uri="http://schemas.openxmlformats.org/drawingml/2006/table">
            <a:tbl>
              <a:tblPr firstRow="1" bandRow="1">
                <a:tableStyleId>{5C22544A-7EE6-4342-B048-85BDC9FD1C3A}</a:tableStyleId>
              </a:tblPr>
              <a:tblGrid>
                <a:gridCol w="529827">
                  <a:extLst>
                    <a:ext uri="{9D8B030D-6E8A-4147-A177-3AD203B41FA5}">
                      <a16:colId xmlns:a16="http://schemas.microsoft.com/office/drawing/2014/main" xmlns="" val="20000"/>
                    </a:ext>
                  </a:extLst>
                </a:gridCol>
                <a:gridCol w="529827">
                  <a:extLst>
                    <a:ext uri="{9D8B030D-6E8A-4147-A177-3AD203B41FA5}">
                      <a16:colId xmlns:a16="http://schemas.microsoft.com/office/drawing/2014/main" xmlns="" val="20001"/>
                    </a:ext>
                  </a:extLst>
                </a:gridCol>
                <a:gridCol w="529827">
                  <a:extLst>
                    <a:ext uri="{9D8B030D-6E8A-4147-A177-3AD203B41FA5}">
                      <a16:colId xmlns:a16="http://schemas.microsoft.com/office/drawing/2014/main" xmlns="" val="20002"/>
                    </a:ext>
                  </a:extLst>
                </a:gridCol>
              </a:tblGrid>
              <a:tr h="305137">
                <a:tc>
                  <a:txBody>
                    <a:bodyPr/>
                    <a:lstStyle/>
                    <a:p>
                      <a:pPr algn="ctr"/>
                      <a:r>
                        <a:rPr lang="es-PY" dirty="0"/>
                        <a:t>sex</a:t>
                      </a:r>
                    </a:p>
                  </a:txBody>
                  <a:tcPr marL="36000" marR="36000" marT="36000" marB="36000"/>
                </a:tc>
                <a:tc>
                  <a:txBody>
                    <a:bodyPr/>
                    <a:lstStyle/>
                    <a:p>
                      <a:pPr algn="ctr"/>
                      <a:r>
                        <a:rPr lang="es-PY" dirty="0" err="1"/>
                        <a:t>age</a:t>
                      </a:r>
                      <a:endParaRPr lang="es-PY" dirty="0"/>
                    </a:p>
                  </a:txBody>
                  <a:tcPr marL="36000" marR="36000" marT="36000" marB="36000"/>
                </a:tc>
                <a:tc>
                  <a:txBody>
                    <a:bodyPr/>
                    <a:lstStyle/>
                    <a:p>
                      <a:pPr algn="ctr"/>
                      <a:r>
                        <a:rPr lang="es-PY" dirty="0"/>
                        <a:t>car</a:t>
                      </a:r>
                    </a:p>
                  </a:txBody>
                  <a:tcPr marL="36000" marR="36000" marT="36000" marB="36000"/>
                </a:tc>
                <a:extLst>
                  <a:ext uri="{0D108BD9-81ED-4DB2-BD59-A6C34878D82A}">
                    <a16:rowId xmlns:a16="http://schemas.microsoft.com/office/drawing/2014/main" xmlns="" val="10000"/>
                  </a:ext>
                </a:extLst>
              </a:tr>
              <a:tr h="361922">
                <a:tc>
                  <a:txBody>
                    <a:bodyPr/>
                    <a:lstStyle/>
                    <a:p>
                      <a:r>
                        <a:rPr lang="es-PY" dirty="0"/>
                        <a:t>M</a:t>
                      </a:r>
                    </a:p>
                  </a:txBody>
                  <a:tcPr marL="36000" marR="36000" marT="36000" marB="36000"/>
                </a:tc>
                <a:tc>
                  <a:txBody>
                    <a:bodyPr/>
                    <a:lstStyle/>
                    <a:p>
                      <a:r>
                        <a:rPr lang="es-PY" dirty="0"/>
                        <a:t>R1</a:t>
                      </a:r>
                    </a:p>
                  </a:txBody>
                  <a:tcPr marL="36000" marR="36000" marT="36000" marB="36000"/>
                </a:tc>
                <a:tc>
                  <a:txBody>
                    <a:bodyPr/>
                    <a:lstStyle/>
                    <a:p>
                      <a:r>
                        <a:rPr lang="es-PY" dirty="0"/>
                        <a:t>T</a:t>
                      </a:r>
                    </a:p>
                  </a:txBody>
                  <a:tcPr marL="36000" marR="36000" marT="36000" marB="36000"/>
                </a:tc>
                <a:extLst>
                  <a:ext uri="{0D108BD9-81ED-4DB2-BD59-A6C34878D82A}">
                    <a16:rowId xmlns:a16="http://schemas.microsoft.com/office/drawing/2014/main" xmlns="" val="10001"/>
                  </a:ext>
                </a:extLst>
              </a:tr>
              <a:tr h="361922">
                <a:tc>
                  <a:txBody>
                    <a:bodyPr/>
                    <a:lstStyle/>
                    <a:p>
                      <a:r>
                        <a:rPr lang="es-PY" dirty="0"/>
                        <a:t>F</a:t>
                      </a:r>
                    </a:p>
                  </a:txBody>
                  <a:tcPr marL="36000" marR="36000" marT="36000" marB="36000"/>
                </a:tc>
                <a:tc>
                  <a:txBody>
                    <a:bodyPr/>
                    <a:lstStyle/>
                    <a:p>
                      <a:r>
                        <a:rPr lang="es-PY" dirty="0"/>
                        <a:t>R2</a:t>
                      </a:r>
                    </a:p>
                  </a:txBody>
                  <a:tcPr marL="36000" marR="36000" marT="36000" marB="36000"/>
                </a:tc>
                <a:tc>
                  <a:txBody>
                    <a:bodyPr/>
                    <a:lstStyle/>
                    <a:p>
                      <a:r>
                        <a:rPr lang="es-PY" dirty="0"/>
                        <a:t>N</a:t>
                      </a:r>
                    </a:p>
                  </a:txBody>
                  <a:tcPr marL="36000" marR="36000" marT="36000" marB="36000"/>
                </a:tc>
                <a:extLst>
                  <a:ext uri="{0D108BD9-81ED-4DB2-BD59-A6C34878D82A}">
                    <a16:rowId xmlns:a16="http://schemas.microsoft.com/office/drawing/2014/main" xmlns="" val="10002"/>
                  </a:ext>
                </a:extLst>
              </a:tr>
              <a:tr h="361922">
                <a:tc>
                  <a:txBody>
                    <a:bodyPr/>
                    <a:lstStyle/>
                    <a:p>
                      <a:r>
                        <a:rPr lang="es-PY" dirty="0"/>
                        <a:t>F</a:t>
                      </a:r>
                    </a:p>
                  </a:txBody>
                  <a:tcPr marL="36000" marR="36000" marT="36000" marB="36000">
                    <a:solidFill>
                      <a:schemeClr val="accent6">
                        <a:lumMod val="60000"/>
                        <a:lumOff val="40000"/>
                      </a:schemeClr>
                    </a:solidFill>
                  </a:tcPr>
                </a:tc>
                <a:tc>
                  <a:txBody>
                    <a:bodyPr/>
                    <a:lstStyle/>
                    <a:p>
                      <a:r>
                        <a:rPr lang="es-PY" dirty="0"/>
                        <a:t>R1</a:t>
                      </a:r>
                    </a:p>
                  </a:txBody>
                  <a:tcPr marL="36000" marR="36000" marT="36000" marB="36000">
                    <a:solidFill>
                      <a:schemeClr val="accent6">
                        <a:lumMod val="60000"/>
                        <a:lumOff val="40000"/>
                      </a:schemeClr>
                    </a:solidFill>
                  </a:tcPr>
                </a:tc>
                <a:tc>
                  <a:txBody>
                    <a:bodyPr/>
                    <a:lstStyle/>
                    <a:p>
                      <a:r>
                        <a:rPr lang="es-PY" dirty="0"/>
                        <a:t>S</a:t>
                      </a:r>
                    </a:p>
                  </a:txBody>
                  <a:tcPr marL="36000" marR="36000" marT="36000" marB="36000">
                    <a:solidFill>
                      <a:schemeClr val="accent6">
                        <a:lumMod val="60000"/>
                        <a:lumOff val="40000"/>
                      </a:schemeClr>
                    </a:solidFill>
                  </a:tcPr>
                </a:tc>
                <a:extLst>
                  <a:ext uri="{0D108BD9-81ED-4DB2-BD59-A6C34878D82A}">
                    <a16:rowId xmlns:a16="http://schemas.microsoft.com/office/drawing/2014/main" xmlns="" val="10003"/>
                  </a:ext>
                </a:extLst>
              </a:tr>
              <a:tr h="361922">
                <a:tc>
                  <a:txBody>
                    <a:bodyPr/>
                    <a:lstStyle/>
                    <a:p>
                      <a:r>
                        <a:rPr lang="es-PY" dirty="0"/>
                        <a:t>M</a:t>
                      </a:r>
                    </a:p>
                  </a:txBody>
                  <a:tcPr marL="36000" marR="36000" marT="36000" marB="36000"/>
                </a:tc>
                <a:tc>
                  <a:txBody>
                    <a:bodyPr/>
                    <a:lstStyle/>
                    <a:p>
                      <a:r>
                        <a:rPr lang="es-PY" dirty="0"/>
                        <a:t>R1</a:t>
                      </a:r>
                    </a:p>
                  </a:txBody>
                  <a:tcPr marL="36000" marR="36000" marT="36000" marB="36000"/>
                </a:tc>
                <a:tc>
                  <a:txBody>
                    <a:bodyPr/>
                    <a:lstStyle/>
                    <a:p>
                      <a:r>
                        <a:rPr lang="es-PY" dirty="0"/>
                        <a:t>N</a:t>
                      </a:r>
                    </a:p>
                  </a:txBody>
                  <a:tcPr marL="36000" marR="36000" marT="36000" marB="36000"/>
                </a:tc>
                <a:extLst>
                  <a:ext uri="{0D108BD9-81ED-4DB2-BD59-A6C34878D82A}">
                    <a16:rowId xmlns:a16="http://schemas.microsoft.com/office/drawing/2014/main" xmlns="" val="10004"/>
                  </a:ext>
                </a:extLst>
              </a:tr>
              <a:tr h="361922">
                <a:tc>
                  <a:txBody>
                    <a:bodyPr/>
                    <a:lstStyle/>
                    <a:p>
                      <a:r>
                        <a:rPr lang="es-PY" dirty="0"/>
                        <a:t>M</a:t>
                      </a:r>
                    </a:p>
                  </a:txBody>
                  <a:tcPr marL="36000" marR="36000" marT="36000" marB="36000">
                    <a:solidFill>
                      <a:srgbClr val="FFC000"/>
                    </a:solidFill>
                  </a:tcPr>
                </a:tc>
                <a:tc>
                  <a:txBody>
                    <a:bodyPr/>
                    <a:lstStyle/>
                    <a:p>
                      <a:r>
                        <a:rPr lang="es-PY" dirty="0"/>
                        <a:t>R3</a:t>
                      </a:r>
                    </a:p>
                  </a:txBody>
                  <a:tcPr marL="36000" marR="36000" marT="36000" marB="36000">
                    <a:solidFill>
                      <a:srgbClr val="FFC000"/>
                    </a:solidFill>
                  </a:tcPr>
                </a:tc>
                <a:tc>
                  <a:txBody>
                    <a:bodyPr/>
                    <a:lstStyle/>
                    <a:p>
                      <a:r>
                        <a:rPr lang="es-PY" dirty="0"/>
                        <a:t>Y</a:t>
                      </a:r>
                    </a:p>
                  </a:txBody>
                  <a:tcPr marL="36000" marR="36000" marT="36000" marB="36000">
                    <a:solidFill>
                      <a:srgbClr val="FFC000"/>
                    </a:solidFill>
                  </a:tcPr>
                </a:tc>
                <a:extLst>
                  <a:ext uri="{0D108BD9-81ED-4DB2-BD59-A6C34878D82A}">
                    <a16:rowId xmlns:a16="http://schemas.microsoft.com/office/drawing/2014/main" xmlns="" val="10005"/>
                  </a:ext>
                </a:extLst>
              </a:tr>
              <a:tr h="361922">
                <a:tc>
                  <a:txBody>
                    <a:bodyPr/>
                    <a:lstStyle/>
                    <a:p>
                      <a:r>
                        <a:rPr lang="es-PY" dirty="0"/>
                        <a:t>F</a:t>
                      </a:r>
                    </a:p>
                  </a:txBody>
                  <a:tcPr marL="36000" marR="36000" marT="36000" marB="36000"/>
                </a:tc>
                <a:tc>
                  <a:txBody>
                    <a:bodyPr/>
                    <a:lstStyle/>
                    <a:p>
                      <a:r>
                        <a:rPr lang="es-PY" dirty="0"/>
                        <a:t>R1</a:t>
                      </a:r>
                    </a:p>
                  </a:txBody>
                  <a:tcPr marL="36000" marR="36000" marT="36000" marB="36000"/>
                </a:tc>
                <a:tc>
                  <a:txBody>
                    <a:bodyPr/>
                    <a:lstStyle/>
                    <a:p>
                      <a:r>
                        <a:rPr lang="es-PY" dirty="0"/>
                        <a:t>S</a:t>
                      </a:r>
                    </a:p>
                  </a:txBody>
                  <a:tcPr marL="36000" marR="36000" marT="36000" marB="36000"/>
                </a:tc>
                <a:extLst>
                  <a:ext uri="{0D108BD9-81ED-4DB2-BD59-A6C34878D82A}">
                    <a16:rowId xmlns:a16="http://schemas.microsoft.com/office/drawing/2014/main" xmlns="" val="10006"/>
                  </a:ext>
                </a:extLst>
              </a:tr>
              <a:tr h="361922">
                <a:tc>
                  <a:txBody>
                    <a:bodyPr/>
                    <a:lstStyle/>
                    <a:p>
                      <a:r>
                        <a:rPr lang="es-PY" dirty="0"/>
                        <a:t>M</a:t>
                      </a:r>
                    </a:p>
                  </a:txBody>
                  <a:tcPr marL="36000" marR="36000" marT="36000" marB="36000"/>
                </a:tc>
                <a:tc>
                  <a:txBody>
                    <a:bodyPr/>
                    <a:lstStyle/>
                    <a:p>
                      <a:r>
                        <a:rPr lang="es-PY" dirty="0"/>
                        <a:t>R2</a:t>
                      </a:r>
                    </a:p>
                  </a:txBody>
                  <a:tcPr marL="36000" marR="36000" marT="36000" marB="36000"/>
                </a:tc>
                <a:tc>
                  <a:txBody>
                    <a:bodyPr/>
                    <a:lstStyle/>
                    <a:p>
                      <a:r>
                        <a:rPr lang="es-PY" dirty="0"/>
                        <a:t>S</a:t>
                      </a:r>
                    </a:p>
                  </a:txBody>
                  <a:tcPr marL="36000" marR="36000" marT="36000" marB="36000"/>
                </a:tc>
                <a:extLst>
                  <a:ext uri="{0D108BD9-81ED-4DB2-BD59-A6C34878D82A}">
                    <a16:rowId xmlns:a16="http://schemas.microsoft.com/office/drawing/2014/main" xmlns="" val="10007"/>
                  </a:ext>
                </a:extLst>
              </a:tr>
              <a:tr h="361922">
                <a:tc>
                  <a:txBody>
                    <a:bodyPr/>
                    <a:lstStyle/>
                    <a:p>
                      <a:r>
                        <a:rPr lang="es-PY" dirty="0"/>
                        <a:t>F</a:t>
                      </a:r>
                    </a:p>
                  </a:txBody>
                  <a:tcPr marL="36000" marR="36000" marT="36000" marB="36000">
                    <a:solidFill>
                      <a:srgbClr val="FFC000"/>
                    </a:solidFill>
                  </a:tcPr>
                </a:tc>
                <a:tc>
                  <a:txBody>
                    <a:bodyPr/>
                    <a:lstStyle/>
                    <a:p>
                      <a:r>
                        <a:rPr lang="es-PY" dirty="0"/>
                        <a:t>R2</a:t>
                      </a:r>
                    </a:p>
                  </a:txBody>
                  <a:tcPr marL="36000" marR="36000" marT="36000" marB="36000">
                    <a:solidFill>
                      <a:srgbClr val="FFC000"/>
                    </a:solidFill>
                  </a:tcPr>
                </a:tc>
                <a:tc>
                  <a:txBody>
                    <a:bodyPr/>
                    <a:lstStyle/>
                    <a:p>
                      <a:r>
                        <a:rPr lang="es-PY" dirty="0"/>
                        <a:t>H</a:t>
                      </a:r>
                    </a:p>
                  </a:txBody>
                  <a:tcPr marL="36000" marR="36000" marT="36000" marB="36000">
                    <a:solidFill>
                      <a:srgbClr val="FFC000"/>
                    </a:solidFill>
                  </a:tcPr>
                </a:tc>
                <a:extLst>
                  <a:ext uri="{0D108BD9-81ED-4DB2-BD59-A6C34878D82A}">
                    <a16:rowId xmlns:a16="http://schemas.microsoft.com/office/drawing/2014/main" xmlns="" val="10008"/>
                  </a:ext>
                </a:extLst>
              </a:tr>
              <a:tr h="361922">
                <a:tc>
                  <a:txBody>
                    <a:bodyPr/>
                    <a:lstStyle/>
                    <a:p>
                      <a:endParaRPr lang="es-PY" dirty="0"/>
                    </a:p>
                  </a:txBody>
                  <a:tcPr marL="36000" marR="36000" marT="36000" marB="36000">
                    <a:noFill/>
                  </a:tcPr>
                </a:tc>
                <a:tc>
                  <a:txBody>
                    <a:bodyPr/>
                    <a:lstStyle/>
                    <a:p>
                      <a:endParaRPr lang="es-PY" dirty="0"/>
                    </a:p>
                  </a:txBody>
                  <a:tcPr marL="36000" marR="36000" marT="36000" marB="36000">
                    <a:noFill/>
                  </a:tcPr>
                </a:tc>
                <a:tc>
                  <a:txBody>
                    <a:bodyPr/>
                    <a:lstStyle/>
                    <a:p>
                      <a:endParaRPr lang="es-PY" dirty="0"/>
                    </a:p>
                  </a:txBody>
                  <a:tcPr marL="36000" marR="36000" marT="36000" marB="36000">
                    <a:noFill/>
                  </a:tcPr>
                </a:tc>
                <a:extLst>
                  <a:ext uri="{0D108BD9-81ED-4DB2-BD59-A6C34878D82A}">
                    <a16:rowId xmlns:a16="http://schemas.microsoft.com/office/drawing/2014/main" xmlns="" val="10009"/>
                  </a:ext>
                </a:extLst>
              </a:tr>
              <a:tr h="361922">
                <a:tc>
                  <a:txBody>
                    <a:bodyPr/>
                    <a:lstStyle/>
                    <a:p>
                      <a:r>
                        <a:rPr lang="es-PY" dirty="0"/>
                        <a:t>F</a:t>
                      </a:r>
                    </a:p>
                  </a:txBody>
                  <a:tcPr marL="36000" marR="36000" marT="36000" marB="36000"/>
                </a:tc>
                <a:tc>
                  <a:txBody>
                    <a:bodyPr/>
                    <a:lstStyle/>
                    <a:p>
                      <a:r>
                        <a:rPr lang="es-PY" dirty="0"/>
                        <a:t>R3</a:t>
                      </a:r>
                    </a:p>
                  </a:txBody>
                  <a:tcPr marL="36000" marR="36000" marT="36000" marB="36000"/>
                </a:tc>
                <a:tc>
                  <a:txBody>
                    <a:bodyPr/>
                    <a:lstStyle/>
                    <a:p>
                      <a:r>
                        <a:rPr lang="es-PY" dirty="0"/>
                        <a:t>T</a:t>
                      </a:r>
                    </a:p>
                  </a:txBody>
                  <a:tcPr marL="36000" marR="36000" marT="36000" marB="36000"/>
                </a:tc>
                <a:extLst>
                  <a:ext uri="{0D108BD9-81ED-4DB2-BD59-A6C34878D82A}">
                    <a16:rowId xmlns:a16="http://schemas.microsoft.com/office/drawing/2014/main" xmlns="" val="10010"/>
                  </a:ext>
                </a:extLst>
              </a:tr>
              <a:tr h="361922">
                <a:tc>
                  <a:txBody>
                    <a:bodyPr/>
                    <a:lstStyle/>
                    <a:p>
                      <a:r>
                        <a:rPr lang="es-PY" dirty="0"/>
                        <a:t>F</a:t>
                      </a:r>
                    </a:p>
                  </a:txBody>
                  <a:tcPr marL="36000" marR="36000" marT="36000" marB="36000"/>
                </a:tc>
                <a:tc>
                  <a:txBody>
                    <a:bodyPr/>
                    <a:lstStyle/>
                    <a:p>
                      <a:r>
                        <a:rPr lang="es-PY" dirty="0"/>
                        <a:t>R1</a:t>
                      </a:r>
                    </a:p>
                  </a:txBody>
                  <a:tcPr marL="36000" marR="36000" marT="36000" marB="36000"/>
                </a:tc>
                <a:tc>
                  <a:txBody>
                    <a:bodyPr/>
                    <a:lstStyle/>
                    <a:p>
                      <a:r>
                        <a:rPr lang="es-PY" dirty="0"/>
                        <a:t>Y</a:t>
                      </a:r>
                    </a:p>
                  </a:txBody>
                  <a:tcPr marL="36000" marR="36000" marT="36000" marB="36000"/>
                </a:tc>
                <a:extLst>
                  <a:ext uri="{0D108BD9-81ED-4DB2-BD59-A6C34878D82A}">
                    <a16:rowId xmlns:a16="http://schemas.microsoft.com/office/drawing/2014/main" xmlns="" val="10011"/>
                  </a:ext>
                </a:extLst>
              </a:tr>
              <a:tr h="361922">
                <a:tc>
                  <a:txBody>
                    <a:bodyPr/>
                    <a:lstStyle/>
                    <a:p>
                      <a:r>
                        <a:rPr lang="es-PY" dirty="0"/>
                        <a:t>M</a:t>
                      </a:r>
                    </a:p>
                  </a:txBody>
                  <a:tcPr marL="36000" marR="36000" marT="36000" marB="36000">
                    <a:solidFill>
                      <a:srgbClr val="FFC000"/>
                    </a:solidFill>
                  </a:tcPr>
                </a:tc>
                <a:tc>
                  <a:txBody>
                    <a:bodyPr/>
                    <a:lstStyle/>
                    <a:p>
                      <a:r>
                        <a:rPr lang="es-PY" dirty="0"/>
                        <a:t>R3</a:t>
                      </a:r>
                    </a:p>
                  </a:txBody>
                  <a:tcPr marL="36000" marR="36000" marT="36000" marB="36000">
                    <a:solidFill>
                      <a:srgbClr val="FFC000"/>
                    </a:solidFill>
                  </a:tcPr>
                </a:tc>
                <a:tc>
                  <a:txBody>
                    <a:bodyPr/>
                    <a:lstStyle/>
                    <a:p>
                      <a:r>
                        <a:rPr lang="es-PY" dirty="0"/>
                        <a:t>C</a:t>
                      </a:r>
                    </a:p>
                  </a:txBody>
                  <a:tcPr marL="36000" marR="36000" marT="36000" marB="36000">
                    <a:solidFill>
                      <a:srgbClr val="FFC000"/>
                    </a:solidFill>
                  </a:tcPr>
                </a:tc>
                <a:extLst>
                  <a:ext uri="{0D108BD9-81ED-4DB2-BD59-A6C34878D82A}">
                    <a16:rowId xmlns:a16="http://schemas.microsoft.com/office/drawing/2014/main" xmlns="" val="10012"/>
                  </a:ext>
                </a:extLst>
              </a:tr>
            </a:tbl>
          </a:graphicData>
        </a:graphic>
      </p:graphicFrame>
      <p:graphicFrame>
        <p:nvGraphicFramePr>
          <p:cNvPr id="20" name="19 Tabla"/>
          <p:cNvGraphicFramePr>
            <a:graphicFrameLocks noGrp="1"/>
          </p:cNvGraphicFramePr>
          <p:nvPr/>
        </p:nvGraphicFramePr>
        <p:xfrm>
          <a:off x="3643306" y="1785926"/>
          <a:ext cx="1571634" cy="1854200"/>
        </p:xfrm>
        <a:graphic>
          <a:graphicData uri="http://schemas.openxmlformats.org/drawingml/2006/table">
            <a:tbl>
              <a:tblPr firstRow="1" bandRow="1">
                <a:tableStyleId>{5C22544A-7EE6-4342-B048-85BDC9FD1C3A}</a:tableStyleId>
              </a:tblPr>
              <a:tblGrid>
                <a:gridCol w="523878">
                  <a:extLst>
                    <a:ext uri="{9D8B030D-6E8A-4147-A177-3AD203B41FA5}">
                      <a16:colId xmlns:a16="http://schemas.microsoft.com/office/drawing/2014/main" xmlns="" val="20000"/>
                    </a:ext>
                  </a:extLst>
                </a:gridCol>
                <a:gridCol w="523878">
                  <a:extLst>
                    <a:ext uri="{9D8B030D-6E8A-4147-A177-3AD203B41FA5}">
                      <a16:colId xmlns:a16="http://schemas.microsoft.com/office/drawing/2014/main" xmlns="" val="20001"/>
                    </a:ext>
                  </a:extLst>
                </a:gridCol>
                <a:gridCol w="523878">
                  <a:extLst>
                    <a:ext uri="{9D8B030D-6E8A-4147-A177-3AD203B41FA5}">
                      <a16:colId xmlns:a16="http://schemas.microsoft.com/office/drawing/2014/main" xmlns="" val="20002"/>
                    </a:ext>
                  </a:extLst>
                </a:gridCol>
              </a:tblGrid>
              <a:tr h="370840">
                <a:tc>
                  <a:txBody>
                    <a:bodyPr/>
                    <a:lstStyle/>
                    <a:p>
                      <a:r>
                        <a:rPr lang="es-PY" dirty="0"/>
                        <a:t>sex</a:t>
                      </a:r>
                    </a:p>
                  </a:txBody>
                  <a:tcPr/>
                </a:tc>
                <a:tc>
                  <a:txBody>
                    <a:bodyPr/>
                    <a:lstStyle/>
                    <a:p>
                      <a:r>
                        <a:rPr lang="es-PY" dirty="0" err="1"/>
                        <a:t>age</a:t>
                      </a:r>
                      <a:endParaRPr lang="es-PY" dirty="0"/>
                    </a:p>
                  </a:txBody>
                  <a:tcPr/>
                </a:tc>
                <a:tc>
                  <a:txBody>
                    <a:bodyPr/>
                    <a:lstStyle/>
                    <a:p>
                      <a:r>
                        <a:rPr lang="es-PY" dirty="0"/>
                        <a:t>car</a:t>
                      </a:r>
                    </a:p>
                  </a:txBody>
                  <a:tcPr/>
                </a:tc>
                <a:extLst>
                  <a:ext uri="{0D108BD9-81ED-4DB2-BD59-A6C34878D82A}">
                    <a16:rowId xmlns:a16="http://schemas.microsoft.com/office/drawing/2014/main" xmlns="" val="10000"/>
                  </a:ext>
                </a:extLst>
              </a:tr>
              <a:tr h="370840">
                <a:tc>
                  <a:txBody>
                    <a:bodyPr/>
                    <a:lstStyle/>
                    <a:p>
                      <a:r>
                        <a:rPr lang="es-PY" dirty="0"/>
                        <a:t>F</a:t>
                      </a:r>
                    </a:p>
                  </a:txBody>
                  <a:tcPr/>
                </a:tc>
                <a:tc>
                  <a:txBody>
                    <a:bodyPr/>
                    <a:lstStyle/>
                    <a:p>
                      <a:r>
                        <a:rPr lang="es-PY" dirty="0"/>
                        <a:t>R1</a:t>
                      </a:r>
                    </a:p>
                  </a:txBody>
                  <a:tcPr/>
                </a:tc>
                <a:tc>
                  <a:txBody>
                    <a:bodyPr/>
                    <a:lstStyle/>
                    <a:p>
                      <a:r>
                        <a:rPr lang="es-PY" dirty="0"/>
                        <a:t>S</a:t>
                      </a:r>
                    </a:p>
                  </a:txBody>
                  <a:tcPr/>
                </a:tc>
                <a:extLst>
                  <a:ext uri="{0D108BD9-81ED-4DB2-BD59-A6C34878D82A}">
                    <a16:rowId xmlns:a16="http://schemas.microsoft.com/office/drawing/2014/main" xmlns="" val="10001"/>
                  </a:ext>
                </a:extLst>
              </a:tr>
              <a:tr h="370840">
                <a:tc>
                  <a:txBody>
                    <a:bodyPr/>
                    <a:lstStyle/>
                    <a:p>
                      <a:r>
                        <a:rPr lang="es-PY" dirty="0"/>
                        <a:t>M</a:t>
                      </a:r>
                    </a:p>
                  </a:txBody>
                  <a:tcPr/>
                </a:tc>
                <a:tc>
                  <a:txBody>
                    <a:bodyPr/>
                    <a:lstStyle/>
                    <a:p>
                      <a:r>
                        <a:rPr lang="es-PY" dirty="0"/>
                        <a:t>R3</a:t>
                      </a:r>
                    </a:p>
                  </a:txBody>
                  <a:tcPr/>
                </a:tc>
                <a:tc>
                  <a:txBody>
                    <a:bodyPr/>
                    <a:lstStyle/>
                    <a:p>
                      <a:r>
                        <a:rPr lang="es-PY" dirty="0"/>
                        <a:t>Y</a:t>
                      </a:r>
                    </a:p>
                  </a:txBody>
                  <a:tcPr/>
                </a:tc>
                <a:extLst>
                  <a:ext uri="{0D108BD9-81ED-4DB2-BD59-A6C34878D82A}">
                    <a16:rowId xmlns:a16="http://schemas.microsoft.com/office/drawing/2014/main" xmlns="" val="10002"/>
                  </a:ext>
                </a:extLst>
              </a:tr>
              <a:tr h="370840">
                <a:tc>
                  <a:txBody>
                    <a:bodyPr/>
                    <a:lstStyle/>
                    <a:p>
                      <a:r>
                        <a:rPr lang="es-PY" dirty="0"/>
                        <a:t>F</a:t>
                      </a:r>
                    </a:p>
                  </a:txBody>
                  <a:tcPr/>
                </a:tc>
                <a:tc>
                  <a:txBody>
                    <a:bodyPr/>
                    <a:lstStyle/>
                    <a:p>
                      <a:r>
                        <a:rPr lang="es-PY" dirty="0"/>
                        <a:t>R2</a:t>
                      </a:r>
                    </a:p>
                  </a:txBody>
                  <a:tcPr/>
                </a:tc>
                <a:tc>
                  <a:txBody>
                    <a:bodyPr/>
                    <a:lstStyle/>
                    <a:p>
                      <a:r>
                        <a:rPr lang="es-PY" dirty="0"/>
                        <a:t>H</a:t>
                      </a:r>
                    </a:p>
                  </a:txBody>
                  <a:tcPr/>
                </a:tc>
                <a:extLst>
                  <a:ext uri="{0D108BD9-81ED-4DB2-BD59-A6C34878D82A}">
                    <a16:rowId xmlns:a16="http://schemas.microsoft.com/office/drawing/2014/main" xmlns="" val="10003"/>
                  </a:ext>
                </a:extLst>
              </a:tr>
              <a:tr h="370840">
                <a:tc>
                  <a:txBody>
                    <a:bodyPr/>
                    <a:lstStyle/>
                    <a:p>
                      <a:r>
                        <a:rPr lang="es-PY" dirty="0"/>
                        <a:t>M</a:t>
                      </a:r>
                    </a:p>
                  </a:txBody>
                  <a:tcPr/>
                </a:tc>
                <a:tc>
                  <a:txBody>
                    <a:bodyPr/>
                    <a:lstStyle/>
                    <a:p>
                      <a:r>
                        <a:rPr lang="es-PY" dirty="0"/>
                        <a:t>R3</a:t>
                      </a:r>
                    </a:p>
                  </a:txBody>
                  <a:tcPr/>
                </a:tc>
                <a:tc>
                  <a:txBody>
                    <a:bodyPr/>
                    <a:lstStyle/>
                    <a:p>
                      <a:r>
                        <a:rPr lang="es-PY" dirty="0"/>
                        <a:t>C</a:t>
                      </a:r>
                    </a:p>
                  </a:txBody>
                  <a:tcPr/>
                </a:tc>
                <a:extLst>
                  <a:ext uri="{0D108BD9-81ED-4DB2-BD59-A6C34878D82A}">
                    <a16:rowId xmlns:a16="http://schemas.microsoft.com/office/drawing/2014/main" xmlns="" val="10004"/>
                  </a:ext>
                </a:extLst>
              </a:tr>
            </a:tbl>
          </a:graphicData>
        </a:graphic>
      </p:graphicFrame>
      <p:graphicFrame>
        <p:nvGraphicFramePr>
          <p:cNvPr id="21" name="20 Tabla"/>
          <p:cNvGraphicFramePr>
            <a:graphicFrameLocks noGrp="1"/>
          </p:cNvGraphicFramePr>
          <p:nvPr/>
        </p:nvGraphicFramePr>
        <p:xfrm>
          <a:off x="6357950" y="1785926"/>
          <a:ext cx="1619241" cy="2595880"/>
        </p:xfrm>
        <a:graphic>
          <a:graphicData uri="http://schemas.openxmlformats.org/drawingml/2006/table">
            <a:tbl>
              <a:tblPr firstRow="1" bandRow="1">
                <a:tableStyleId>{5C22544A-7EE6-4342-B048-85BDC9FD1C3A}</a:tableStyleId>
              </a:tblPr>
              <a:tblGrid>
                <a:gridCol w="539747">
                  <a:extLst>
                    <a:ext uri="{9D8B030D-6E8A-4147-A177-3AD203B41FA5}">
                      <a16:colId xmlns:a16="http://schemas.microsoft.com/office/drawing/2014/main" xmlns="" val="20000"/>
                    </a:ext>
                  </a:extLst>
                </a:gridCol>
                <a:gridCol w="539747">
                  <a:extLst>
                    <a:ext uri="{9D8B030D-6E8A-4147-A177-3AD203B41FA5}">
                      <a16:colId xmlns:a16="http://schemas.microsoft.com/office/drawing/2014/main" xmlns="" val="20001"/>
                    </a:ext>
                  </a:extLst>
                </a:gridCol>
                <a:gridCol w="539747">
                  <a:extLst>
                    <a:ext uri="{9D8B030D-6E8A-4147-A177-3AD203B41FA5}">
                      <a16:colId xmlns:a16="http://schemas.microsoft.com/office/drawing/2014/main" xmlns="" val="20002"/>
                    </a:ext>
                  </a:extLst>
                </a:gridCol>
              </a:tblGrid>
              <a:tr h="370840">
                <a:tc>
                  <a:txBody>
                    <a:bodyPr/>
                    <a:lstStyle/>
                    <a:p>
                      <a:r>
                        <a:rPr lang="es-PY" dirty="0"/>
                        <a:t>sex</a:t>
                      </a:r>
                    </a:p>
                  </a:txBody>
                  <a:tcPr/>
                </a:tc>
                <a:tc>
                  <a:txBody>
                    <a:bodyPr/>
                    <a:lstStyle/>
                    <a:p>
                      <a:r>
                        <a:rPr lang="es-PY" dirty="0" err="1"/>
                        <a:t>age</a:t>
                      </a:r>
                      <a:endParaRPr lang="es-PY" dirty="0"/>
                    </a:p>
                  </a:txBody>
                  <a:tcPr/>
                </a:tc>
                <a:tc>
                  <a:txBody>
                    <a:bodyPr/>
                    <a:lstStyle/>
                    <a:p>
                      <a:r>
                        <a:rPr lang="es-PY" dirty="0"/>
                        <a:t>car</a:t>
                      </a:r>
                    </a:p>
                  </a:txBody>
                  <a:tcPr/>
                </a:tc>
                <a:extLst>
                  <a:ext uri="{0D108BD9-81ED-4DB2-BD59-A6C34878D82A}">
                    <a16:rowId xmlns:a16="http://schemas.microsoft.com/office/drawing/2014/main" xmlns="" val="10000"/>
                  </a:ext>
                </a:extLst>
              </a:tr>
              <a:tr h="370840">
                <a:tc>
                  <a:txBody>
                    <a:bodyPr/>
                    <a:lstStyle/>
                    <a:p>
                      <a:r>
                        <a:rPr lang="es-PY" dirty="0"/>
                        <a:t>M</a:t>
                      </a:r>
                    </a:p>
                  </a:txBody>
                  <a:tcPr/>
                </a:tc>
                <a:tc>
                  <a:txBody>
                    <a:bodyPr/>
                    <a:lstStyle/>
                    <a:p>
                      <a:r>
                        <a:rPr lang="es-PY" dirty="0"/>
                        <a:t>R3</a:t>
                      </a:r>
                    </a:p>
                  </a:txBody>
                  <a:tcPr/>
                </a:tc>
                <a:tc>
                  <a:txBody>
                    <a:bodyPr/>
                    <a:lstStyle/>
                    <a:p>
                      <a:r>
                        <a:rPr lang="es-PY" dirty="0"/>
                        <a:t>Y</a:t>
                      </a:r>
                    </a:p>
                  </a:txBody>
                  <a:tcPr/>
                </a:tc>
                <a:extLst>
                  <a:ext uri="{0D108BD9-81ED-4DB2-BD59-A6C34878D82A}">
                    <a16:rowId xmlns:a16="http://schemas.microsoft.com/office/drawing/2014/main" xmlns="" val="10001"/>
                  </a:ext>
                </a:extLst>
              </a:tr>
              <a:tr h="370840">
                <a:tc>
                  <a:txBody>
                    <a:bodyPr/>
                    <a:lstStyle/>
                    <a:p>
                      <a:r>
                        <a:rPr lang="es-PY" dirty="0"/>
                        <a:t>F</a:t>
                      </a:r>
                    </a:p>
                  </a:txBody>
                  <a:tcPr/>
                </a:tc>
                <a:tc>
                  <a:txBody>
                    <a:bodyPr/>
                    <a:lstStyle/>
                    <a:p>
                      <a:r>
                        <a:rPr lang="es-PY" dirty="0"/>
                        <a:t>R1</a:t>
                      </a:r>
                    </a:p>
                  </a:txBody>
                  <a:tcPr/>
                </a:tc>
                <a:tc>
                  <a:txBody>
                    <a:bodyPr/>
                    <a:lstStyle/>
                    <a:p>
                      <a:r>
                        <a:rPr lang="es-PY" dirty="0"/>
                        <a:t>S</a:t>
                      </a:r>
                    </a:p>
                  </a:txBody>
                  <a:tcPr/>
                </a:tc>
                <a:extLst>
                  <a:ext uri="{0D108BD9-81ED-4DB2-BD59-A6C34878D82A}">
                    <a16:rowId xmlns:a16="http://schemas.microsoft.com/office/drawing/2014/main" xmlns="" val="10002"/>
                  </a:ext>
                </a:extLst>
              </a:tr>
              <a:tr h="370840">
                <a:tc>
                  <a:txBody>
                    <a:bodyPr/>
                    <a:lstStyle/>
                    <a:p>
                      <a:r>
                        <a:rPr lang="es-PY" dirty="0"/>
                        <a:t>M</a:t>
                      </a:r>
                    </a:p>
                  </a:txBody>
                  <a:tcPr/>
                </a:tc>
                <a:tc>
                  <a:txBody>
                    <a:bodyPr/>
                    <a:lstStyle/>
                    <a:p>
                      <a:r>
                        <a:rPr lang="es-PY" dirty="0"/>
                        <a:t>R3</a:t>
                      </a:r>
                    </a:p>
                  </a:txBody>
                  <a:tcPr/>
                </a:tc>
                <a:tc>
                  <a:txBody>
                    <a:bodyPr/>
                    <a:lstStyle/>
                    <a:p>
                      <a:r>
                        <a:rPr lang="es-PY" dirty="0"/>
                        <a:t>C</a:t>
                      </a:r>
                    </a:p>
                  </a:txBody>
                  <a:tcPr/>
                </a:tc>
                <a:extLst>
                  <a:ext uri="{0D108BD9-81ED-4DB2-BD59-A6C34878D82A}">
                    <a16:rowId xmlns:a16="http://schemas.microsoft.com/office/drawing/2014/main" xmlns="" val="10003"/>
                  </a:ext>
                </a:extLst>
              </a:tr>
              <a:tr h="370840">
                <a:tc>
                  <a:txBody>
                    <a:bodyPr/>
                    <a:lstStyle/>
                    <a:p>
                      <a:r>
                        <a:rPr lang="es-PY" dirty="0"/>
                        <a:t>F</a:t>
                      </a:r>
                    </a:p>
                  </a:txBody>
                  <a:tcPr/>
                </a:tc>
                <a:tc>
                  <a:txBody>
                    <a:bodyPr/>
                    <a:lstStyle/>
                    <a:p>
                      <a:r>
                        <a:rPr lang="es-PY" dirty="0"/>
                        <a:t>R2</a:t>
                      </a:r>
                    </a:p>
                  </a:txBody>
                  <a:tcPr/>
                </a:tc>
                <a:tc>
                  <a:txBody>
                    <a:bodyPr/>
                    <a:lstStyle/>
                    <a:p>
                      <a:r>
                        <a:rPr lang="es-PY" dirty="0"/>
                        <a:t>H</a:t>
                      </a:r>
                    </a:p>
                  </a:txBody>
                  <a:tcPr/>
                </a:tc>
                <a:extLst>
                  <a:ext uri="{0D108BD9-81ED-4DB2-BD59-A6C34878D82A}">
                    <a16:rowId xmlns:a16="http://schemas.microsoft.com/office/drawing/2014/main" xmlns="" val="10004"/>
                  </a:ext>
                </a:extLst>
              </a:tr>
              <a:tr h="370840">
                <a:tc>
                  <a:txBody>
                    <a:bodyPr/>
                    <a:lstStyle/>
                    <a:p>
                      <a:r>
                        <a:rPr lang="es-PY" dirty="0"/>
                        <a:t>M</a:t>
                      </a:r>
                    </a:p>
                  </a:txBody>
                  <a:tcPr/>
                </a:tc>
                <a:tc>
                  <a:txBody>
                    <a:bodyPr/>
                    <a:lstStyle/>
                    <a:p>
                      <a:r>
                        <a:rPr lang="es-PY" dirty="0"/>
                        <a:t>R3</a:t>
                      </a:r>
                    </a:p>
                  </a:txBody>
                  <a:tcPr/>
                </a:tc>
                <a:tc>
                  <a:txBody>
                    <a:bodyPr/>
                    <a:lstStyle/>
                    <a:p>
                      <a:r>
                        <a:rPr lang="es-PY" dirty="0"/>
                        <a:t>Y</a:t>
                      </a:r>
                    </a:p>
                  </a:txBody>
                  <a:tcPr/>
                </a:tc>
                <a:extLst>
                  <a:ext uri="{0D108BD9-81ED-4DB2-BD59-A6C34878D82A}">
                    <a16:rowId xmlns:a16="http://schemas.microsoft.com/office/drawing/2014/main" xmlns="" val="10005"/>
                  </a:ext>
                </a:extLst>
              </a:tr>
              <a:tr h="370840">
                <a:tc>
                  <a:txBody>
                    <a:bodyPr/>
                    <a:lstStyle/>
                    <a:p>
                      <a:r>
                        <a:rPr lang="es-PY" dirty="0"/>
                        <a:t>F</a:t>
                      </a:r>
                    </a:p>
                  </a:txBody>
                  <a:tcPr/>
                </a:tc>
                <a:tc>
                  <a:txBody>
                    <a:bodyPr/>
                    <a:lstStyle/>
                    <a:p>
                      <a:r>
                        <a:rPr lang="es-PY" dirty="0"/>
                        <a:t>R1</a:t>
                      </a:r>
                    </a:p>
                  </a:txBody>
                  <a:tcPr/>
                </a:tc>
                <a:tc>
                  <a:txBody>
                    <a:bodyPr/>
                    <a:lstStyle/>
                    <a:p>
                      <a:r>
                        <a:rPr lang="es-PY" dirty="0"/>
                        <a:t>S</a:t>
                      </a:r>
                    </a:p>
                  </a:txBody>
                  <a:tcPr/>
                </a:tc>
                <a:extLst>
                  <a:ext uri="{0D108BD9-81ED-4DB2-BD59-A6C34878D82A}">
                    <a16:rowId xmlns:a16="http://schemas.microsoft.com/office/drawing/2014/main" xmlns="" val="10006"/>
                  </a:ext>
                </a:extLst>
              </a:tr>
            </a:tbl>
          </a:graphicData>
        </a:graphic>
      </p:graphicFrame>
      <p:sp>
        <p:nvSpPr>
          <p:cNvPr id="22" name="21 CuadroTexto"/>
          <p:cNvSpPr txBox="1"/>
          <p:nvPr/>
        </p:nvSpPr>
        <p:spPr>
          <a:xfrm>
            <a:off x="928662" y="1357298"/>
            <a:ext cx="7000924" cy="369332"/>
          </a:xfrm>
          <a:prstGeom prst="rect">
            <a:avLst/>
          </a:prstGeom>
          <a:noFill/>
        </p:spPr>
        <p:txBody>
          <a:bodyPr wrap="square" rtlCol="0">
            <a:spAutoFit/>
          </a:bodyPr>
          <a:lstStyle/>
          <a:p>
            <a:r>
              <a:rPr lang="es-PY" dirty="0"/>
              <a:t>        </a:t>
            </a:r>
            <a:r>
              <a:rPr lang="es-PY" dirty="0" err="1"/>
              <a:t>Dataset</a:t>
            </a:r>
            <a:r>
              <a:rPr lang="es-PY" dirty="0"/>
              <a:t>                                     </a:t>
            </a:r>
            <a:r>
              <a:rPr lang="es-PY" dirty="0" err="1"/>
              <a:t>Pattern</a:t>
            </a:r>
            <a:r>
              <a:rPr lang="es-PY" dirty="0"/>
              <a:t>                                        </a:t>
            </a:r>
            <a:r>
              <a:rPr lang="es-PY" dirty="0" err="1"/>
              <a:t>Sample</a:t>
            </a:r>
            <a:endParaRPr lang="es-PY" dirty="0"/>
          </a:p>
        </p:txBody>
      </p:sp>
      <p:cxnSp>
        <p:nvCxnSpPr>
          <p:cNvPr id="24" name="23 Conector recto de flecha"/>
          <p:cNvCxnSpPr/>
          <p:nvPr/>
        </p:nvCxnSpPr>
        <p:spPr>
          <a:xfrm flipV="1">
            <a:off x="2571736" y="2285992"/>
            <a:ext cx="1071570" cy="714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24 Conector recto de flecha"/>
          <p:cNvCxnSpPr/>
          <p:nvPr/>
        </p:nvCxnSpPr>
        <p:spPr>
          <a:xfrm rot="5400000" flipH="1" flipV="1">
            <a:off x="2571736" y="2714620"/>
            <a:ext cx="1071570" cy="10715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25 Conector recto de flecha"/>
          <p:cNvCxnSpPr/>
          <p:nvPr/>
        </p:nvCxnSpPr>
        <p:spPr>
          <a:xfrm rot="5400000" flipH="1" flipV="1">
            <a:off x="2177071" y="3421505"/>
            <a:ext cx="1815930" cy="11165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26 Conector recto de flecha"/>
          <p:cNvCxnSpPr/>
          <p:nvPr/>
        </p:nvCxnSpPr>
        <p:spPr>
          <a:xfrm rot="5400000" flipH="1" flipV="1">
            <a:off x="1643042" y="4286256"/>
            <a:ext cx="2857520" cy="1143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32 CuadroTexto"/>
          <p:cNvSpPr txBox="1"/>
          <p:nvPr/>
        </p:nvSpPr>
        <p:spPr>
          <a:xfrm>
            <a:off x="928662" y="4988494"/>
            <a:ext cx="571504" cy="369332"/>
          </a:xfrm>
          <a:prstGeom prst="rect">
            <a:avLst/>
          </a:prstGeom>
          <a:noFill/>
        </p:spPr>
        <p:txBody>
          <a:bodyPr wrap="square" rtlCol="0">
            <a:spAutoFit/>
          </a:bodyPr>
          <a:lstStyle/>
          <a:p>
            <a:r>
              <a:rPr lang="es-PY" b="1" dirty="0"/>
              <a:t>⁞</a:t>
            </a:r>
          </a:p>
        </p:txBody>
      </p:sp>
      <p:sp>
        <p:nvSpPr>
          <p:cNvPr id="34" name="33 CuadroTexto"/>
          <p:cNvSpPr txBox="1"/>
          <p:nvPr/>
        </p:nvSpPr>
        <p:spPr>
          <a:xfrm>
            <a:off x="3786182" y="4643446"/>
            <a:ext cx="4214842" cy="1569660"/>
          </a:xfrm>
          <a:prstGeom prst="rect">
            <a:avLst/>
          </a:prstGeom>
          <a:noFill/>
        </p:spPr>
        <p:txBody>
          <a:bodyPr wrap="square" rtlCol="0">
            <a:spAutoFit/>
          </a:bodyPr>
          <a:lstStyle/>
          <a:p>
            <a:r>
              <a:rPr lang="es-PY" sz="2400" dirty="0"/>
              <a:t>In </a:t>
            </a:r>
            <a:r>
              <a:rPr lang="es-PY" sz="2400" dirty="0" err="1"/>
              <a:t>this</a:t>
            </a:r>
            <a:r>
              <a:rPr lang="es-PY" sz="2400" dirty="0"/>
              <a:t> </a:t>
            </a:r>
            <a:r>
              <a:rPr lang="es-PY" sz="2400" dirty="0" err="1"/>
              <a:t>example</a:t>
            </a:r>
            <a:r>
              <a:rPr lang="es-PY" sz="2400" dirty="0"/>
              <a:t>, </a:t>
            </a:r>
            <a:r>
              <a:rPr lang="es-PY" sz="2400" dirty="0" err="1"/>
              <a:t>the</a:t>
            </a:r>
            <a:r>
              <a:rPr lang="es-PY" sz="2400" dirty="0"/>
              <a:t> </a:t>
            </a:r>
            <a:r>
              <a:rPr lang="es-PY" sz="2400" dirty="0" err="1"/>
              <a:t>first</a:t>
            </a:r>
            <a:r>
              <a:rPr lang="es-PY" sz="2400" dirty="0"/>
              <a:t> and </a:t>
            </a:r>
            <a:r>
              <a:rPr lang="es-PY" sz="2400" dirty="0" err="1"/>
              <a:t>the</a:t>
            </a:r>
            <a:r>
              <a:rPr lang="es-PY" sz="2400" dirty="0"/>
              <a:t> </a:t>
            </a:r>
            <a:r>
              <a:rPr lang="es-PY" sz="2400" dirty="0" err="1"/>
              <a:t>second</a:t>
            </a:r>
            <a:r>
              <a:rPr lang="es-PY" sz="2400" dirty="0"/>
              <a:t> </a:t>
            </a:r>
            <a:r>
              <a:rPr lang="es-PY" sz="2400" dirty="0" err="1"/>
              <a:t>pattern</a:t>
            </a:r>
            <a:r>
              <a:rPr lang="es-PY" sz="2400" dirty="0"/>
              <a:t> records </a:t>
            </a:r>
            <a:r>
              <a:rPr lang="es-PY" sz="2400" dirty="0" err="1"/>
              <a:t>have</a:t>
            </a:r>
            <a:r>
              <a:rPr lang="es-PY" sz="2400" dirty="0"/>
              <a:t> </a:t>
            </a:r>
            <a:r>
              <a:rPr lang="es-PY" sz="2400" dirty="0" err="1"/>
              <a:t>frequency</a:t>
            </a:r>
            <a:r>
              <a:rPr lang="es-PY" sz="2400" dirty="0"/>
              <a:t> 2 in </a:t>
            </a:r>
            <a:r>
              <a:rPr lang="es-PY" sz="2400" dirty="0" err="1"/>
              <a:t>the</a:t>
            </a:r>
            <a:r>
              <a:rPr lang="es-PY" sz="2400" dirty="0"/>
              <a:t> </a:t>
            </a:r>
            <a:r>
              <a:rPr lang="es-PY" sz="2400" dirty="0" err="1"/>
              <a:t>sample</a:t>
            </a:r>
            <a:r>
              <a:rPr lang="es-PY" sz="2400" dirty="0"/>
              <a:t>; </a:t>
            </a:r>
            <a:r>
              <a:rPr lang="es-PY" sz="2400" dirty="0" err="1"/>
              <a:t>the</a:t>
            </a:r>
            <a:r>
              <a:rPr lang="es-PY" sz="2400" dirty="0"/>
              <a:t> </a:t>
            </a:r>
            <a:r>
              <a:rPr lang="es-PY" sz="2400" dirty="0" err="1"/>
              <a:t>other</a:t>
            </a:r>
            <a:r>
              <a:rPr lang="es-PY" sz="2400" dirty="0"/>
              <a:t> </a:t>
            </a:r>
            <a:r>
              <a:rPr lang="es-PY" sz="2400" dirty="0" err="1"/>
              <a:t>two</a:t>
            </a:r>
            <a:r>
              <a:rPr lang="es-PY" sz="2400" dirty="0"/>
              <a:t> </a:t>
            </a:r>
            <a:r>
              <a:rPr lang="es-PY" sz="2400" dirty="0" err="1"/>
              <a:t>have</a:t>
            </a:r>
            <a:r>
              <a:rPr lang="es-PY" sz="2400" dirty="0"/>
              <a:t> </a:t>
            </a:r>
            <a:r>
              <a:rPr lang="es-PY" sz="2400" dirty="0" err="1"/>
              <a:t>frequency</a:t>
            </a:r>
            <a:r>
              <a:rPr lang="es-PY" sz="2400" dirty="0"/>
              <a:t> 1.</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PY" dirty="0" err="1">
                <a:solidFill>
                  <a:schemeClr val="accent6">
                    <a:lumMod val="50000"/>
                  </a:schemeClr>
                </a:solidFill>
              </a:rPr>
              <a:t>Simulations</a:t>
            </a:r>
            <a:r>
              <a:rPr lang="es-PY" dirty="0">
                <a:solidFill>
                  <a:schemeClr val="accent6">
                    <a:lumMod val="50000"/>
                  </a:schemeClr>
                </a:solidFill>
              </a:rPr>
              <a:t>: 3-way XOR </a:t>
            </a:r>
            <a:r>
              <a:rPr lang="es-PY" dirty="0" err="1">
                <a:solidFill>
                  <a:schemeClr val="accent6">
                    <a:lumMod val="50000"/>
                  </a:schemeClr>
                </a:solidFill>
              </a:rPr>
              <a:t>Experiment</a:t>
            </a:r>
            <a:endParaRPr lang="es-PY" dirty="0">
              <a:solidFill>
                <a:schemeClr val="accent6">
                  <a:lumMod val="50000"/>
                </a:schemeClr>
              </a:solidFill>
            </a:endParaRPr>
          </a:p>
        </p:txBody>
      </p:sp>
      <p:sp>
        <p:nvSpPr>
          <p:cNvPr id="4" name="3 CuadroTexto"/>
          <p:cNvSpPr txBox="1"/>
          <p:nvPr/>
        </p:nvSpPr>
        <p:spPr>
          <a:xfrm>
            <a:off x="4000496" y="1428736"/>
            <a:ext cx="4500594" cy="923330"/>
          </a:xfrm>
          <a:prstGeom prst="rect">
            <a:avLst/>
          </a:prstGeom>
          <a:noFill/>
        </p:spPr>
        <p:txBody>
          <a:bodyPr wrap="square" rtlCol="0">
            <a:spAutoFit/>
          </a:bodyPr>
          <a:lstStyle/>
          <a:p>
            <a:r>
              <a:rPr lang="es-PY" dirty="0" err="1"/>
              <a:t>Calculations</a:t>
            </a:r>
            <a:r>
              <a:rPr lang="es-PY" dirty="0"/>
              <a:t> of MSU </a:t>
            </a:r>
            <a:r>
              <a:rPr lang="es-PY" dirty="0" err="1"/>
              <a:t>were</a:t>
            </a:r>
            <a:r>
              <a:rPr lang="es-PY" dirty="0"/>
              <a:t> </a:t>
            </a:r>
            <a:r>
              <a:rPr lang="es-PY" dirty="0" err="1"/>
              <a:t>performed</a:t>
            </a:r>
            <a:r>
              <a:rPr lang="es-PY" dirty="0"/>
              <a:t> </a:t>
            </a:r>
            <a:r>
              <a:rPr lang="es-PY" dirty="0" err="1"/>
              <a:t>on</a:t>
            </a:r>
            <a:r>
              <a:rPr lang="es-PY" dirty="0"/>
              <a:t> a </a:t>
            </a:r>
            <a:r>
              <a:rPr lang="es-PY" dirty="0" err="1"/>
              <a:t>spreadsheet</a:t>
            </a:r>
            <a:r>
              <a:rPr lang="es-PY" dirty="0"/>
              <a:t> </a:t>
            </a:r>
            <a:r>
              <a:rPr lang="es-PY" dirty="0" err="1"/>
              <a:t>for</a:t>
            </a:r>
            <a:r>
              <a:rPr lang="es-PY" dirty="0"/>
              <a:t> </a:t>
            </a:r>
            <a:r>
              <a:rPr lang="es-PY" dirty="0" err="1"/>
              <a:t>easier</a:t>
            </a:r>
            <a:r>
              <a:rPr lang="es-PY" dirty="0"/>
              <a:t> </a:t>
            </a:r>
            <a:r>
              <a:rPr lang="es-PY" dirty="0" err="1"/>
              <a:t>handling</a:t>
            </a:r>
            <a:r>
              <a:rPr lang="es-PY" dirty="0"/>
              <a:t> and </a:t>
            </a:r>
            <a:r>
              <a:rPr lang="es-PY" dirty="0" err="1"/>
              <a:t>understanding</a:t>
            </a:r>
            <a:r>
              <a:rPr lang="es-PY" dirty="0"/>
              <a:t> of </a:t>
            </a:r>
            <a:r>
              <a:rPr lang="es-PY" dirty="0" err="1"/>
              <a:t>the</a:t>
            </a:r>
            <a:r>
              <a:rPr lang="es-PY" dirty="0"/>
              <a:t> </a:t>
            </a:r>
            <a:r>
              <a:rPr lang="es-PY" dirty="0" err="1"/>
              <a:t>pattern’s</a:t>
            </a:r>
            <a:r>
              <a:rPr lang="es-PY" dirty="0"/>
              <a:t> </a:t>
            </a:r>
            <a:r>
              <a:rPr lang="es-PY" dirty="0" err="1"/>
              <a:t>behavior</a:t>
            </a:r>
            <a:r>
              <a:rPr lang="es-PY" dirty="0"/>
              <a:t>.</a:t>
            </a:r>
          </a:p>
        </p:txBody>
      </p:sp>
      <p:pic>
        <p:nvPicPr>
          <p:cNvPr id="6" name="Picture 2"/>
          <p:cNvPicPr>
            <a:picLocks noChangeAspect="1" noChangeArrowheads="1"/>
          </p:cNvPicPr>
          <p:nvPr/>
        </p:nvPicPr>
        <p:blipFill>
          <a:blip r:embed="rId3"/>
          <a:srcRect l="22454" t="26021" r="25730" b="55754"/>
          <a:stretch>
            <a:fillRect/>
          </a:stretch>
        </p:blipFill>
        <p:spPr bwMode="auto">
          <a:xfrm>
            <a:off x="428596" y="1528749"/>
            <a:ext cx="3429024" cy="685805"/>
          </a:xfrm>
          <a:prstGeom prst="rect">
            <a:avLst/>
          </a:prstGeom>
          <a:solidFill>
            <a:schemeClr val="accent6">
              <a:lumMod val="40000"/>
              <a:lumOff val="60000"/>
            </a:schemeClr>
          </a:solidFill>
          <a:ln w="6350">
            <a:solidFill>
              <a:schemeClr val="accent6">
                <a:lumMod val="75000"/>
              </a:schemeClr>
            </a:solidFill>
            <a:miter lim="800000"/>
            <a:headEnd/>
            <a:tailEnd/>
          </a:ln>
          <a:effectLst/>
        </p:spPr>
      </p:pic>
      <p:pic>
        <p:nvPicPr>
          <p:cNvPr id="9217" name="Picture 1"/>
          <p:cNvPicPr>
            <a:picLocks noChangeAspect="1" noChangeArrowheads="1"/>
          </p:cNvPicPr>
          <p:nvPr/>
        </p:nvPicPr>
        <p:blipFill>
          <a:blip r:embed="rId4"/>
          <a:srcRect/>
          <a:stretch>
            <a:fillRect/>
          </a:stretch>
        </p:blipFill>
        <p:spPr bwMode="auto">
          <a:xfrm>
            <a:off x="385760" y="2638424"/>
            <a:ext cx="3829050" cy="1862145"/>
          </a:xfrm>
          <a:prstGeom prst="rect">
            <a:avLst/>
          </a:prstGeom>
          <a:noFill/>
          <a:ln w="9525">
            <a:noFill/>
            <a:miter lim="800000"/>
            <a:headEnd/>
            <a:tailEnd/>
          </a:ln>
          <a:effectLst/>
        </p:spPr>
      </p:pic>
      <p:pic>
        <p:nvPicPr>
          <p:cNvPr id="9218" name="Picture 2"/>
          <p:cNvPicPr>
            <a:picLocks noChangeAspect="1" noChangeArrowheads="1"/>
          </p:cNvPicPr>
          <p:nvPr/>
        </p:nvPicPr>
        <p:blipFill>
          <a:blip r:embed="rId5"/>
          <a:srcRect/>
          <a:stretch>
            <a:fillRect/>
          </a:stretch>
        </p:blipFill>
        <p:spPr bwMode="auto">
          <a:xfrm>
            <a:off x="4295792" y="2662238"/>
            <a:ext cx="2705100" cy="1766894"/>
          </a:xfrm>
          <a:prstGeom prst="rect">
            <a:avLst/>
          </a:prstGeom>
          <a:noFill/>
          <a:ln w="9525">
            <a:noFill/>
            <a:miter lim="800000"/>
            <a:headEnd/>
            <a:tailEnd/>
          </a:ln>
          <a:effectLst/>
        </p:spPr>
      </p:pic>
      <p:sp>
        <p:nvSpPr>
          <p:cNvPr id="10" name="9 CuadroTexto"/>
          <p:cNvSpPr txBox="1"/>
          <p:nvPr/>
        </p:nvSpPr>
        <p:spPr>
          <a:xfrm>
            <a:off x="285720" y="4643446"/>
            <a:ext cx="3429024" cy="1477328"/>
          </a:xfrm>
          <a:prstGeom prst="rect">
            <a:avLst/>
          </a:prstGeom>
          <a:noFill/>
        </p:spPr>
        <p:txBody>
          <a:bodyPr wrap="square" rtlCol="0">
            <a:spAutoFit/>
          </a:bodyPr>
          <a:lstStyle/>
          <a:p>
            <a:r>
              <a:rPr lang="en-US" dirty="0"/>
              <a:t>Known experiments, assuming that the four records are equally likely, compute the MSU for the plain pattern (two-variable XOR function) as just 1/2. </a:t>
            </a:r>
            <a:endParaRPr lang="es-PY" dirty="0"/>
          </a:p>
        </p:txBody>
      </p:sp>
      <p:sp>
        <p:nvSpPr>
          <p:cNvPr id="13" name="12 CuadroTexto"/>
          <p:cNvSpPr txBox="1"/>
          <p:nvPr/>
        </p:nvSpPr>
        <p:spPr>
          <a:xfrm>
            <a:off x="5143504" y="4572008"/>
            <a:ext cx="3429024" cy="2031325"/>
          </a:xfrm>
          <a:prstGeom prst="rect">
            <a:avLst/>
          </a:prstGeom>
          <a:noFill/>
        </p:spPr>
        <p:txBody>
          <a:bodyPr wrap="square" rtlCol="0">
            <a:spAutoFit/>
          </a:bodyPr>
          <a:lstStyle/>
          <a:p>
            <a:r>
              <a:rPr lang="en-US" dirty="0"/>
              <a:t>However, samples with more than four records allow unequal likelihoods, and the computed sample MSU increases. Try for example, the probability vector (0,25; 1E-80; 1E-80; 0,75) which gives an MSU of 0.75.</a:t>
            </a:r>
            <a:endParaRPr lang="es-PY" dirty="0"/>
          </a:p>
        </p:txBody>
      </p:sp>
      <p:cxnSp>
        <p:nvCxnSpPr>
          <p:cNvPr id="16" name="15 Conector angular"/>
          <p:cNvCxnSpPr/>
          <p:nvPr/>
        </p:nvCxnSpPr>
        <p:spPr>
          <a:xfrm rot="5400000">
            <a:off x="3394067" y="4679165"/>
            <a:ext cx="713586" cy="500860"/>
          </a:xfrm>
          <a:prstGeom prst="bentConnector3">
            <a:avLst>
              <a:gd name="adj1" fmla="val 100416"/>
            </a:avLst>
          </a:prstGeom>
          <a:ln cap="flat">
            <a:solidFill>
              <a:schemeClr val="tx1"/>
            </a:solidFill>
            <a:tailEnd type="oval" w="lg" len="lg"/>
          </a:ln>
        </p:spPr>
        <p:style>
          <a:lnRef idx="1">
            <a:schemeClr val="accent1"/>
          </a:lnRef>
          <a:fillRef idx="0">
            <a:schemeClr val="accent1"/>
          </a:fillRef>
          <a:effectRef idx="0">
            <a:schemeClr val="accent1"/>
          </a:effectRef>
          <a:fontRef idx="minor">
            <a:schemeClr val="tx1"/>
          </a:fontRef>
        </p:style>
      </p:cxnSp>
      <p:cxnSp>
        <p:nvCxnSpPr>
          <p:cNvPr id="24" name="23 Conector angular"/>
          <p:cNvCxnSpPr/>
          <p:nvPr/>
        </p:nvCxnSpPr>
        <p:spPr>
          <a:xfrm rot="16200000" flipH="1">
            <a:off x="4082252" y="4643447"/>
            <a:ext cx="989814" cy="846938"/>
          </a:xfrm>
          <a:prstGeom prst="bentConnector3">
            <a:avLst>
              <a:gd name="adj1" fmla="val 99977"/>
            </a:avLst>
          </a:prstGeom>
          <a:ln cap="flat">
            <a:solidFill>
              <a:schemeClr val="tx1"/>
            </a:solidFill>
            <a:tailEnd type="oval" w="lg" len="lg"/>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Y" dirty="0">
                <a:solidFill>
                  <a:schemeClr val="accent6">
                    <a:lumMod val="50000"/>
                  </a:schemeClr>
                </a:solidFill>
              </a:rPr>
              <a:t>4-way XOR </a:t>
            </a:r>
            <a:r>
              <a:rPr lang="es-PY" dirty="0" err="1">
                <a:solidFill>
                  <a:schemeClr val="accent6">
                    <a:lumMod val="50000"/>
                  </a:schemeClr>
                </a:solidFill>
              </a:rPr>
              <a:t>Experiment</a:t>
            </a:r>
            <a:endParaRPr lang="es-PY" dirty="0">
              <a:solidFill>
                <a:schemeClr val="accent6">
                  <a:lumMod val="50000"/>
                </a:schemeClr>
              </a:solidFill>
            </a:endParaRPr>
          </a:p>
        </p:txBody>
      </p:sp>
      <p:sp>
        <p:nvSpPr>
          <p:cNvPr id="10" name="9 CuadroTexto"/>
          <p:cNvSpPr txBox="1"/>
          <p:nvPr/>
        </p:nvSpPr>
        <p:spPr>
          <a:xfrm>
            <a:off x="285720" y="4643446"/>
            <a:ext cx="3429024" cy="1200329"/>
          </a:xfrm>
          <a:prstGeom prst="rect">
            <a:avLst/>
          </a:prstGeom>
          <a:noFill/>
        </p:spPr>
        <p:txBody>
          <a:bodyPr wrap="square" rtlCol="0">
            <a:spAutoFit/>
          </a:bodyPr>
          <a:lstStyle/>
          <a:p>
            <a:r>
              <a:rPr lang="en-US" dirty="0"/>
              <a:t>With eight equally likely records, the MSU for the plain pattern (three-variable XOR function) is exactly 1/3. </a:t>
            </a:r>
            <a:endParaRPr lang="es-PY" dirty="0"/>
          </a:p>
        </p:txBody>
      </p:sp>
      <p:sp>
        <p:nvSpPr>
          <p:cNvPr id="13" name="12 CuadroTexto"/>
          <p:cNvSpPr txBox="1"/>
          <p:nvPr/>
        </p:nvSpPr>
        <p:spPr>
          <a:xfrm>
            <a:off x="5143504" y="4572008"/>
            <a:ext cx="3429024" cy="2031325"/>
          </a:xfrm>
          <a:prstGeom prst="rect">
            <a:avLst/>
          </a:prstGeom>
          <a:noFill/>
        </p:spPr>
        <p:txBody>
          <a:bodyPr wrap="square" rtlCol="0">
            <a:spAutoFit/>
          </a:bodyPr>
          <a:lstStyle/>
          <a:p>
            <a:r>
              <a:rPr lang="en-US" dirty="0"/>
              <a:t>Again, samples with more than eight records allow unequal likelihoods, increasing the </a:t>
            </a:r>
            <a:r>
              <a:rPr lang="en-US" dirty="0" smtClean="0"/>
              <a:t>MSU of the sample. </a:t>
            </a:r>
            <a:r>
              <a:rPr lang="en-US" dirty="0"/>
              <a:t>With seven very small P(X) values and one large P(X), we observed a maximum 4-way MSU value of almost 0.75. </a:t>
            </a:r>
            <a:endParaRPr lang="es-PY" dirty="0"/>
          </a:p>
        </p:txBody>
      </p:sp>
      <p:cxnSp>
        <p:nvCxnSpPr>
          <p:cNvPr id="16" name="15 Conector angular"/>
          <p:cNvCxnSpPr/>
          <p:nvPr/>
        </p:nvCxnSpPr>
        <p:spPr>
          <a:xfrm rot="10800000" flipV="1">
            <a:off x="3500430" y="4572008"/>
            <a:ext cx="928694" cy="714380"/>
          </a:xfrm>
          <a:prstGeom prst="bentConnector3">
            <a:avLst>
              <a:gd name="adj1" fmla="val 1577"/>
            </a:avLst>
          </a:prstGeom>
          <a:ln cap="flat">
            <a:solidFill>
              <a:schemeClr val="tx1"/>
            </a:solidFill>
            <a:tailEnd type="oval" w="lg" len="lg"/>
          </a:ln>
        </p:spPr>
        <p:style>
          <a:lnRef idx="1">
            <a:schemeClr val="accent1"/>
          </a:lnRef>
          <a:fillRef idx="0">
            <a:schemeClr val="accent1"/>
          </a:fillRef>
          <a:effectRef idx="0">
            <a:schemeClr val="accent1"/>
          </a:effectRef>
          <a:fontRef idx="minor">
            <a:schemeClr val="tx1"/>
          </a:fontRef>
        </p:style>
      </p:cxnSp>
      <p:cxnSp>
        <p:nvCxnSpPr>
          <p:cNvPr id="24" name="23 Conector angular"/>
          <p:cNvCxnSpPr/>
          <p:nvPr/>
        </p:nvCxnSpPr>
        <p:spPr>
          <a:xfrm rot="16200000" flipH="1">
            <a:off x="4398564" y="4959758"/>
            <a:ext cx="989815" cy="214314"/>
          </a:xfrm>
          <a:prstGeom prst="bentConnector3">
            <a:avLst>
              <a:gd name="adj1" fmla="val 99977"/>
            </a:avLst>
          </a:prstGeom>
          <a:ln cap="flat">
            <a:solidFill>
              <a:schemeClr val="tx1"/>
            </a:solidFill>
            <a:tailEnd type="oval" w="lg" len="lg"/>
          </a:ln>
        </p:spPr>
        <p:style>
          <a:lnRef idx="1">
            <a:schemeClr val="accent1"/>
          </a:lnRef>
          <a:fillRef idx="0">
            <a:schemeClr val="accent1"/>
          </a:fillRef>
          <a:effectRef idx="0">
            <a:schemeClr val="accent1"/>
          </a:effectRef>
          <a:fontRef idx="minor">
            <a:schemeClr val="tx1"/>
          </a:fontRef>
        </p:style>
      </p:cxnSp>
      <p:pic>
        <p:nvPicPr>
          <p:cNvPr id="28674" name="Picture 2"/>
          <p:cNvPicPr>
            <a:picLocks noChangeAspect="1" noChangeArrowheads="1"/>
          </p:cNvPicPr>
          <p:nvPr/>
        </p:nvPicPr>
        <p:blipFill>
          <a:blip r:embed="rId3"/>
          <a:srcRect/>
          <a:stretch>
            <a:fillRect/>
          </a:stretch>
        </p:blipFill>
        <p:spPr bwMode="auto">
          <a:xfrm>
            <a:off x="357158" y="1481140"/>
            <a:ext cx="4724400" cy="2876554"/>
          </a:xfrm>
          <a:prstGeom prst="rect">
            <a:avLst/>
          </a:prstGeom>
          <a:noFill/>
          <a:ln w="9525">
            <a:noFill/>
            <a:miter lim="800000"/>
            <a:headEnd/>
            <a:tailEnd/>
          </a:ln>
          <a:effectLst/>
        </p:spPr>
      </p:pic>
      <p:pic>
        <p:nvPicPr>
          <p:cNvPr id="28675" name="Picture 3"/>
          <p:cNvPicPr>
            <a:picLocks noChangeAspect="1" noChangeArrowheads="1"/>
          </p:cNvPicPr>
          <p:nvPr/>
        </p:nvPicPr>
        <p:blipFill>
          <a:blip r:embed="rId4"/>
          <a:srcRect/>
          <a:stretch>
            <a:fillRect/>
          </a:stretch>
        </p:blipFill>
        <p:spPr bwMode="auto">
          <a:xfrm>
            <a:off x="5072066" y="1481140"/>
            <a:ext cx="3562350" cy="287655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Y" dirty="0">
                <a:solidFill>
                  <a:schemeClr val="accent6">
                    <a:lumMod val="50000"/>
                  </a:schemeClr>
                </a:solidFill>
              </a:rPr>
              <a:t>4-way AND </a:t>
            </a:r>
            <a:r>
              <a:rPr lang="es-PY" dirty="0" err="1">
                <a:solidFill>
                  <a:schemeClr val="accent6">
                    <a:lumMod val="50000"/>
                  </a:schemeClr>
                </a:solidFill>
              </a:rPr>
              <a:t>Experiment</a:t>
            </a:r>
            <a:endParaRPr lang="es-PY" dirty="0">
              <a:solidFill>
                <a:schemeClr val="accent6">
                  <a:lumMod val="50000"/>
                </a:schemeClr>
              </a:solidFill>
            </a:endParaRPr>
          </a:p>
        </p:txBody>
      </p:sp>
      <p:sp>
        <p:nvSpPr>
          <p:cNvPr id="10" name="9 CuadroTexto"/>
          <p:cNvSpPr txBox="1"/>
          <p:nvPr/>
        </p:nvSpPr>
        <p:spPr>
          <a:xfrm>
            <a:off x="428596" y="4643446"/>
            <a:ext cx="3429024" cy="1200329"/>
          </a:xfrm>
          <a:prstGeom prst="rect">
            <a:avLst/>
          </a:prstGeom>
          <a:noFill/>
        </p:spPr>
        <p:txBody>
          <a:bodyPr wrap="square" rtlCol="0">
            <a:spAutoFit/>
          </a:bodyPr>
          <a:lstStyle/>
          <a:p>
            <a:r>
              <a:rPr lang="en-US" dirty="0"/>
              <a:t>With eight equally likely records, the MSU for the plain pattern (three-variable AND function) is 0.2045. </a:t>
            </a:r>
            <a:endParaRPr lang="es-PY" dirty="0"/>
          </a:p>
        </p:txBody>
      </p:sp>
      <p:sp>
        <p:nvSpPr>
          <p:cNvPr id="13" name="12 CuadroTexto"/>
          <p:cNvSpPr txBox="1"/>
          <p:nvPr/>
        </p:nvSpPr>
        <p:spPr>
          <a:xfrm>
            <a:off x="5143504" y="4572008"/>
            <a:ext cx="3429024" cy="1477328"/>
          </a:xfrm>
          <a:prstGeom prst="rect">
            <a:avLst/>
          </a:prstGeom>
          <a:noFill/>
        </p:spPr>
        <p:txBody>
          <a:bodyPr wrap="square" rtlCol="0">
            <a:spAutoFit/>
          </a:bodyPr>
          <a:lstStyle/>
          <a:p>
            <a:r>
              <a:rPr lang="en-US" dirty="0"/>
              <a:t>With unequal likelihoods, sample MSU increases again. The m</a:t>
            </a:r>
            <a:r>
              <a:rPr lang="pt-BR" dirty="0" err="1"/>
              <a:t>aximum</a:t>
            </a:r>
            <a:r>
              <a:rPr lang="pt-BR" dirty="0"/>
              <a:t> MSU is 1 </a:t>
            </a:r>
            <a:r>
              <a:rPr lang="pt-BR" dirty="0" err="1"/>
              <a:t>when</a:t>
            </a:r>
            <a:r>
              <a:rPr lang="pt-BR" dirty="0"/>
              <a:t> P(X) is (0.2; 1E-80; …; 1E-80; 0.8) </a:t>
            </a:r>
            <a:r>
              <a:rPr lang="pt-BR" dirty="0" err="1"/>
              <a:t>or</a:t>
            </a:r>
            <a:r>
              <a:rPr lang="pt-BR" dirty="0"/>
              <a:t> </a:t>
            </a:r>
            <a:r>
              <a:rPr lang="pt-BR" dirty="0" err="1"/>
              <a:t>any</a:t>
            </a:r>
            <a:r>
              <a:rPr lang="pt-BR" dirty="0"/>
              <a:t> </a:t>
            </a:r>
            <a:r>
              <a:rPr lang="pt-BR" dirty="0" err="1"/>
              <a:t>permutation</a:t>
            </a:r>
            <a:r>
              <a:rPr lang="pt-BR" dirty="0"/>
              <a:t> </a:t>
            </a:r>
            <a:r>
              <a:rPr lang="pt-BR" dirty="0" err="1"/>
              <a:t>thereof</a:t>
            </a:r>
            <a:r>
              <a:rPr lang="en-US" dirty="0"/>
              <a:t>. </a:t>
            </a:r>
            <a:endParaRPr lang="es-PY" dirty="0"/>
          </a:p>
        </p:txBody>
      </p:sp>
      <p:cxnSp>
        <p:nvCxnSpPr>
          <p:cNvPr id="16" name="15 Conector angular"/>
          <p:cNvCxnSpPr/>
          <p:nvPr/>
        </p:nvCxnSpPr>
        <p:spPr>
          <a:xfrm rot="10800000" flipV="1">
            <a:off x="3643306" y="4572008"/>
            <a:ext cx="928694" cy="714380"/>
          </a:xfrm>
          <a:prstGeom prst="bentConnector3">
            <a:avLst>
              <a:gd name="adj1" fmla="val 1577"/>
            </a:avLst>
          </a:prstGeom>
          <a:ln cap="flat">
            <a:solidFill>
              <a:schemeClr val="tx1"/>
            </a:solidFill>
            <a:tailEnd type="oval" w="lg" len="lg"/>
          </a:ln>
        </p:spPr>
        <p:style>
          <a:lnRef idx="1">
            <a:schemeClr val="accent1"/>
          </a:lnRef>
          <a:fillRef idx="0">
            <a:schemeClr val="accent1"/>
          </a:fillRef>
          <a:effectRef idx="0">
            <a:schemeClr val="accent1"/>
          </a:effectRef>
          <a:fontRef idx="minor">
            <a:schemeClr val="tx1"/>
          </a:fontRef>
        </p:style>
      </p:cxnSp>
      <p:cxnSp>
        <p:nvCxnSpPr>
          <p:cNvPr id="24" name="23 Conector angular"/>
          <p:cNvCxnSpPr/>
          <p:nvPr/>
        </p:nvCxnSpPr>
        <p:spPr>
          <a:xfrm rot="16200000" flipH="1">
            <a:off x="4470002" y="4959758"/>
            <a:ext cx="989815" cy="214314"/>
          </a:xfrm>
          <a:prstGeom prst="bentConnector3">
            <a:avLst>
              <a:gd name="adj1" fmla="val 99977"/>
            </a:avLst>
          </a:prstGeom>
          <a:ln cap="flat">
            <a:solidFill>
              <a:schemeClr val="tx1"/>
            </a:solidFill>
            <a:tailEnd type="oval" w="lg" len="lg"/>
          </a:ln>
        </p:spPr>
        <p:style>
          <a:lnRef idx="1">
            <a:schemeClr val="accent1"/>
          </a:lnRef>
          <a:fillRef idx="0">
            <a:schemeClr val="accent1"/>
          </a:fillRef>
          <a:effectRef idx="0">
            <a:schemeClr val="accent1"/>
          </a:effectRef>
          <a:fontRef idx="minor">
            <a:schemeClr val="tx1"/>
          </a:fontRef>
        </p:style>
      </p:cxnSp>
      <p:pic>
        <p:nvPicPr>
          <p:cNvPr id="29697" name="Picture 1"/>
          <p:cNvPicPr>
            <a:picLocks noChangeAspect="1" noChangeArrowheads="1"/>
          </p:cNvPicPr>
          <p:nvPr/>
        </p:nvPicPr>
        <p:blipFill>
          <a:blip r:embed="rId3"/>
          <a:srcRect/>
          <a:stretch>
            <a:fillRect/>
          </a:stretch>
        </p:blipFill>
        <p:spPr bwMode="auto">
          <a:xfrm>
            <a:off x="428629" y="1428736"/>
            <a:ext cx="4714875" cy="2857520"/>
          </a:xfrm>
          <a:prstGeom prst="rect">
            <a:avLst/>
          </a:prstGeom>
          <a:noFill/>
          <a:ln w="9525">
            <a:noFill/>
            <a:miter lim="800000"/>
            <a:headEnd/>
            <a:tailEnd/>
          </a:ln>
          <a:effectLst/>
        </p:spPr>
      </p:pic>
      <p:pic>
        <p:nvPicPr>
          <p:cNvPr id="29698" name="Picture 2"/>
          <p:cNvPicPr>
            <a:picLocks noChangeAspect="1" noChangeArrowheads="1"/>
          </p:cNvPicPr>
          <p:nvPr/>
        </p:nvPicPr>
        <p:blipFill>
          <a:blip r:embed="rId4"/>
          <a:srcRect/>
          <a:stretch>
            <a:fillRect/>
          </a:stretch>
        </p:blipFill>
        <p:spPr bwMode="auto">
          <a:xfrm>
            <a:off x="5143504" y="1438277"/>
            <a:ext cx="3381375" cy="2845614"/>
          </a:xfrm>
          <a:prstGeom prst="rect">
            <a:avLst/>
          </a:prstGeom>
          <a:noFill/>
          <a:ln w="9525">
            <a:noFill/>
            <a:miter lim="800000"/>
            <a:headEnd/>
            <a:tailEnd/>
          </a:ln>
          <a:effectLst/>
        </p:spPr>
      </p:pic>
      <p:sp>
        <p:nvSpPr>
          <p:cNvPr id="9" name="8 CuadroTexto"/>
          <p:cNvSpPr txBox="1"/>
          <p:nvPr/>
        </p:nvSpPr>
        <p:spPr>
          <a:xfrm>
            <a:off x="428596" y="6072206"/>
            <a:ext cx="8072494" cy="646331"/>
          </a:xfrm>
          <a:prstGeom prst="rect">
            <a:avLst/>
          </a:prstGeom>
          <a:noFill/>
        </p:spPr>
        <p:txBody>
          <a:bodyPr wrap="square" rtlCol="0">
            <a:spAutoFit/>
          </a:bodyPr>
          <a:lstStyle/>
          <a:p>
            <a:r>
              <a:rPr lang="es-ES" dirty="0" err="1"/>
              <a:t>Does</a:t>
            </a:r>
            <a:r>
              <a:rPr lang="es-ES" dirty="0"/>
              <a:t> </a:t>
            </a:r>
            <a:r>
              <a:rPr lang="es-ES" dirty="0" err="1"/>
              <a:t>equiprobable</a:t>
            </a:r>
            <a:r>
              <a:rPr lang="es-ES" dirty="0"/>
              <a:t> </a:t>
            </a:r>
            <a:r>
              <a:rPr lang="es-ES" dirty="0" err="1"/>
              <a:t>sampling</a:t>
            </a:r>
            <a:r>
              <a:rPr lang="es-ES" dirty="0"/>
              <a:t> </a:t>
            </a:r>
            <a:r>
              <a:rPr lang="es-ES" dirty="0" err="1"/>
              <a:t>scenarios</a:t>
            </a:r>
            <a:r>
              <a:rPr lang="es-ES" dirty="0"/>
              <a:t> </a:t>
            </a:r>
            <a:r>
              <a:rPr lang="es-ES" dirty="0" err="1"/>
              <a:t>always</a:t>
            </a:r>
            <a:r>
              <a:rPr lang="es-ES" dirty="0"/>
              <a:t> </a:t>
            </a:r>
            <a:r>
              <a:rPr lang="es-ES" dirty="0" err="1"/>
              <a:t>imply</a:t>
            </a:r>
            <a:r>
              <a:rPr lang="es-ES" dirty="0"/>
              <a:t> a </a:t>
            </a:r>
            <a:r>
              <a:rPr lang="es-ES" dirty="0" err="1"/>
              <a:t>minimum</a:t>
            </a:r>
            <a:r>
              <a:rPr lang="es-ES" dirty="0"/>
              <a:t> MSU </a:t>
            </a:r>
            <a:r>
              <a:rPr lang="es-ES" dirty="0" err="1"/>
              <a:t>value</a:t>
            </a:r>
            <a:r>
              <a:rPr lang="es-ES" dirty="0"/>
              <a:t>? </a:t>
            </a:r>
            <a:r>
              <a:rPr lang="es-ES" dirty="0" err="1"/>
              <a:t>An</a:t>
            </a:r>
            <a:r>
              <a:rPr lang="es-ES" dirty="0"/>
              <a:t> </a:t>
            </a:r>
            <a:r>
              <a:rPr lang="es-ES" dirty="0" err="1"/>
              <a:t>example</a:t>
            </a:r>
            <a:r>
              <a:rPr lang="es-ES" dirty="0"/>
              <a:t> </a:t>
            </a:r>
            <a:r>
              <a:rPr lang="es-ES" dirty="0" err="1"/>
              <a:t>disproving</a:t>
            </a:r>
            <a:r>
              <a:rPr lang="es-ES" dirty="0"/>
              <a:t> </a:t>
            </a:r>
            <a:r>
              <a:rPr lang="es-ES" dirty="0" err="1"/>
              <a:t>this</a:t>
            </a:r>
            <a:r>
              <a:rPr lang="es-ES" dirty="0"/>
              <a:t> </a:t>
            </a:r>
            <a:r>
              <a:rPr lang="es-ES" dirty="0" err="1"/>
              <a:t>is</a:t>
            </a:r>
            <a:r>
              <a:rPr lang="es-ES" dirty="0"/>
              <a:t> </a:t>
            </a:r>
            <a:r>
              <a:rPr lang="es-ES" dirty="0" err="1"/>
              <a:t>coming</a:t>
            </a:r>
            <a:r>
              <a:rPr lang="es-ES" dirty="0"/>
              <a:t> up </a:t>
            </a:r>
            <a:r>
              <a:rPr lang="es-ES" dirty="0" err="1"/>
              <a:t>soon</a:t>
            </a:r>
            <a:r>
              <a:rPr lang="es-ES" dirty="0"/>
              <a:t>.</a:t>
            </a:r>
            <a:endParaRPr lang="es-PY"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Y" dirty="0" err="1">
                <a:solidFill>
                  <a:schemeClr val="accent6">
                    <a:lumMod val="50000"/>
                  </a:schemeClr>
                </a:solidFill>
              </a:rPr>
              <a:t>Further</a:t>
            </a:r>
            <a:r>
              <a:rPr lang="es-PY" dirty="0">
                <a:solidFill>
                  <a:schemeClr val="accent6">
                    <a:lumMod val="50000"/>
                  </a:schemeClr>
                </a:solidFill>
              </a:rPr>
              <a:t> </a:t>
            </a:r>
            <a:r>
              <a:rPr lang="es-PY" dirty="0" err="1">
                <a:solidFill>
                  <a:schemeClr val="accent6">
                    <a:lumMod val="50000"/>
                  </a:schemeClr>
                </a:solidFill>
              </a:rPr>
              <a:t>Experiments</a:t>
            </a:r>
            <a:endParaRPr lang="es-PY" dirty="0">
              <a:solidFill>
                <a:schemeClr val="accent6">
                  <a:lumMod val="50000"/>
                </a:schemeClr>
              </a:solidFill>
            </a:endParaRPr>
          </a:p>
        </p:txBody>
      </p:sp>
      <p:sp>
        <p:nvSpPr>
          <p:cNvPr id="9" name="8 CuadroTexto"/>
          <p:cNvSpPr txBox="1"/>
          <p:nvPr/>
        </p:nvSpPr>
        <p:spPr>
          <a:xfrm>
            <a:off x="500034" y="1643050"/>
            <a:ext cx="8072494" cy="923330"/>
          </a:xfrm>
          <a:prstGeom prst="rect">
            <a:avLst/>
          </a:prstGeom>
          <a:noFill/>
        </p:spPr>
        <p:txBody>
          <a:bodyPr wrap="square" rtlCol="0">
            <a:spAutoFit/>
          </a:bodyPr>
          <a:lstStyle/>
          <a:p>
            <a:r>
              <a:rPr lang="es-ES" dirty="0" err="1"/>
              <a:t>The</a:t>
            </a:r>
            <a:r>
              <a:rPr lang="es-ES" dirty="0"/>
              <a:t> </a:t>
            </a:r>
            <a:r>
              <a:rPr lang="es-ES" dirty="0" err="1"/>
              <a:t>following</a:t>
            </a:r>
            <a:r>
              <a:rPr lang="es-ES" dirty="0"/>
              <a:t> </a:t>
            </a:r>
            <a:r>
              <a:rPr lang="es-ES" dirty="0" err="1"/>
              <a:t>list</a:t>
            </a:r>
            <a:r>
              <a:rPr lang="es-ES" dirty="0"/>
              <a:t> shows </a:t>
            </a:r>
            <a:r>
              <a:rPr lang="es-ES" dirty="0" err="1" smtClean="0"/>
              <a:t>other</a:t>
            </a:r>
            <a:r>
              <a:rPr lang="es-ES" dirty="0" smtClean="0"/>
              <a:t> </a:t>
            </a:r>
            <a:r>
              <a:rPr lang="es-ES" dirty="0"/>
              <a:t>similar </a:t>
            </a:r>
            <a:r>
              <a:rPr lang="es-ES" dirty="0" err="1"/>
              <a:t>experiments</a:t>
            </a:r>
            <a:r>
              <a:rPr lang="es-ES" dirty="0"/>
              <a:t> </a:t>
            </a:r>
            <a:r>
              <a:rPr lang="es-ES" dirty="0" err="1" smtClean="0"/>
              <a:t>performed</a:t>
            </a:r>
            <a:r>
              <a:rPr lang="es-ES" dirty="0" smtClean="0"/>
              <a:t>, </a:t>
            </a:r>
            <a:r>
              <a:rPr lang="es-ES" dirty="0" err="1"/>
              <a:t>using</a:t>
            </a:r>
            <a:r>
              <a:rPr lang="es-ES" dirty="0"/>
              <a:t> a </a:t>
            </a:r>
            <a:r>
              <a:rPr lang="es-ES" dirty="0" err="1"/>
              <a:t>variety</a:t>
            </a:r>
            <a:r>
              <a:rPr lang="es-ES" dirty="0"/>
              <a:t> of </a:t>
            </a:r>
            <a:r>
              <a:rPr lang="es-ES" dirty="0" err="1"/>
              <a:t>patterns</a:t>
            </a:r>
            <a:r>
              <a:rPr lang="es-ES" dirty="0"/>
              <a:t> and variable </a:t>
            </a:r>
            <a:r>
              <a:rPr lang="es-ES" dirty="0" err="1"/>
              <a:t>cardinalities</a:t>
            </a:r>
            <a:r>
              <a:rPr lang="es-ES" dirty="0" smtClean="0"/>
              <a:t>. </a:t>
            </a:r>
            <a:r>
              <a:rPr lang="es-ES" dirty="0" err="1" smtClean="0"/>
              <a:t>Here</a:t>
            </a:r>
            <a:r>
              <a:rPr lang="es-ES" dirty="0" smtClean="0"/>
              <a:t> </a:t>
            </a:r>
            <a:r>
              <a:rPr lang="es-ES" dirty="0" err="1" smtClean="0"/>
              <a:t>is</a:t>
            </a:r>
            <a:r>
              <a:rPr lang="es-ES" dirty="0" smtClean="0"/>
              <a:t> a </a:t>
            </a:r>
            <a:r>
              <a:rPr lang="en-US" dirty="0" smtClean="0"/>
              <a:t>c</a:t>
            </a:r>
            <a:r>
              <a:rPr lang="en-US" dirty="0" smtClean="0"/>
              <a:t>omparative </a:t>
            </a:r>
            <a:r>
              <a:rPr lang="en-US" dirty="0" smtClean="0"/>
              <a:t>behavior of MSU on some specific </a:t>
            </a:r>
            <a:r>
              <a:rPr lang="en-US" dirty="0" smtClean="0"/>
              <a:t>patterns.</a:t>
            </a:r>
            <a:endParaRPr lang="es-PY" dirty="0"/>
          </a:p>
        </p:txBody>
      </p:sp>
      <p:pic>
        <p:nvPicPr>
          <p:cNvPr id="12290" name="Picture 2"/>
          <p:cNvPicPr>
            <a:picLocks noChangeAspect="1" noChangeArrowheads="1"/>
          </p:cNvPicPr>
          <p:nvPr/>
        </p:nvPicPr>
        <p:blipFill>
          <a:blip r:embed="rId3"/>
          <a:srcRect/>
          <a:stretch>
            <a:fillRect/>
          </a:stretch>
        </p:blipFill>
        <p:spPr bwMode="auto">
          <a:xfrm>
            <a:off x="1928794" y="2714620"/>
            <a:ext cx="5357850" cy="379051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7335</TotalTime>
  <Words>1778</Words>
  <Application>Microsoft Macintosh PowerPoint</Application>
  <PresentationFormat>Presentación en pantalla (4:3)</PresentationFormat>
  <Paragraphs>254</Paragraphs>
  <Slides>19</Slides>
  <Notes>16</Notes>
  <HiddenSlides>1</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Tema de Office</vt:lpstr>
      <vt:lpstr>MSU measuring interactions in categorical patterned datasets </vt:lpstr>
      <vt:lpstr>Collaborators</vt:lpstr>
      <vt:lpstr>Introduction </vt:lpstr>
      <vt:lpstr>Patterned Records on  Categorical Variables</vt:lpstr>
      <vt:lpstr>Dataset, Pattern and Sample</vt:lpstr>
      <vt:lpstr>Simulations: 3-way XOR Experiment</vt:lpstr>
      <vt:lpstr>4-way XOR Experiment</vt:lpstr>
      <vt:lpstr>4-way AND Experiment</vt:lpstr>
      <vt:lpstr>Further Experiments</vt:lpstr>
      <vt:lpstr>Interaction implied by pattern</vt:lpstr>
      <vt:lpstr>Do we see any interaction?</vt:lpstr>
      <vt:lpstr>Regression without interaction</vt:lpstr>
      <vt:lpstr>Regression without interaction</vt:lpstr>
      <vt:lpstr>Regression with interaction</vt:lpstr>
      <vt:lpstr>Regression with interaction</vt:lpstr>
      <vt:lpstr>ML and Linear Models</vt:lpstr>
      <vt:lpstr>Conclusion</vt:lpstr>
      <vt:lpstr>Acknowledgements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Gomez</dc:creator>
  <cp:lastModifiedBy>Gomez</cp:lastModifiedBy>
  <cp:revision>42</cp:revision>
  <dcterms:created xsi:type="dcterms:W3CDTF">2020-09-22T00:16:04Z</dcterms:created>
  <dcterms:modified xsi:type="dcterms:W3CDTF">2021-04-20T23:12:26Z</dcterms:modified>
</cp:coreProperties>
</file>