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8"/>
  </p:notesMasterIdLst>
  <p:sldIdLst>
    <p:sldId id="256" r:id="rId2"/>
    <p:sldId id="369" r:id="rId3"/>
    <p:sldId id="288" r:id="rId4"/>
    <p:sldId id="290" r:id="rId5"/>
    <p:sldId id="417" r:id="rId6"/>
    <p:sldId id="420" r:id="rId7"/>
    <p:sldId id="430" r:id="rId8"/>
    <p:sldId id="373" r:id="rId9"/>
    <p:sldId id="292" r:id="rId10"/>
    <p:sldId id="431" r:id="rId11"/>
    <p:sldId id="433" r:id="rId12"/>
    <p:sldId id="445" r:id="rId13"/>
    <p:sldId id="446" r:id="rId14"/>
    <p:sldId id="447" r:id="rId15"/>
    <p:sldId id="424" r:id="rId16"/>
    <p:sldId id="434" r:id="rId17"/>
    <p:sldId id="441" r:id="rId18"/>
    <p:sldId id="442" r:id="rId19"/>
    <p:sldId id="443" r:id="rId20"/>
    <p:sldId id="448" r:id="rId21"/>
    <p:sldId id="444" r:id="rId22"/>
    <p:sldId id="440" r:id="rId23"/>
    <p:sldId id="295" r:id="rId24"/>
    <p:sldId id="382" r:id="rId25"/>
    <p:sldId id="427" r:id="rId26"/>
    <p:sldId id="259" r:id="rId27"/>
  </p:sldIdLst>
  <p:sldSz cx="9144000" cy="5143500" type="screen16x9"/>
  <p:notesSz cx="7315200" cy="9601200"/>
  <p:embeddedFontLst>
    <p:embeddedFont>
      <p:font typeface="Arvo" panose="020B060402020202020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Bodoni" panose="020B0604020202020204" charset="0"/>
      <p:regular r:id="rId34"/>
      <p:bold r:id="rId35"/>
      <p:italic r:id="rId36"/>
      <p:boldItalic r:id="rId37"/>
    </p:embeddedFont>
    <p:embeddedFont>
      <p:font typeface="Ubuntu Light" panose="020B0604020202020204" charset="0"/>
      <p:regular r:id="rId38"/>
      <p:bold r:id="rId39"/>
      <p:italic r:id="rId40"/>
      <p:boldItalic r:id="rId41"/>
    </p:embeddedFont>
    <p:embeddedFont>
      <p:font typeface="Ubuntu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0BB"/>
    <a:srgbClr val="336699"/>
    <a:srgbClr val="47687C"/>
    <a:srgbClr val="AE6C41"/>
    <a:srgbClr val="067DA2"/>
    <a:srgbClr val="CC0000"/>
    <a:srgbClr val="183162"/>
    <a:srgbClr val="1E3C78"/>
    <a:srgbClr val="152A53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BCE30A-C4A9-44E2-B690-9D3ADFEAA930}">
  <a:tblStyle styleId="{38BCE30A-C4A9-44E2-B690-9D3ADFEAA9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6474" autoAdjust="0"/>
  </p:normalViewPr>
  <p:slideViewPr>
    <p:cSldViewPr snapToGrid="0">
      <p:cViewPr varScale="1">
        <p:scale>
          <a:sx n="133" d="100"/>
          <a:sy n="133" d="100"/>
        </p:scale>
        <p:origin x="1212" y="114"/>
      </p:cViewPr>
      <p:guideLst>
        <p:guide orient="horz"/>
        <p:guide orient="horz" pos="3053"/>
        <p:guide orient="horz" pos="28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572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42eb61d9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696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38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4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2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0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007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99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42eb61d9d_0_6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44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Repeat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time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enter</a:t>
            </a:r>
            <a:r>
              <a:rPr lang="es-ES_tradnl" dirty="0" smtClean="0"/>
              <a:t> a new </a:t>
            </a:r>
            <a:r>
              <a:rPr lang="es-ES_tradnl" dirty="0" err="1" smtClean="0"/>
              <a:t>chapter</a:t>
            </a:r>
            <a:r>
              <a:rPr lang="es-ES_tradnl" dirty="0" smtClean="0"/>
              <a:t>.</a:t>
            </a:r>
            <a:r>
              <a:rPr lang="es-ES_tradnl" baseline="0" dirty="0" smtClean="0"/>
              <a:t> </a:t>
            </a:r>
          </a:p>
          <a:p>
            <a:r>
              <a:rPr lang="es-ES_tradnl" baseline="0" dirty="0" err="1" smtClean="0"/>
              <a:t>You</a:t>
            </a:r>
            <a:r>
              <a:rPr lang="es-ES_tradnl" baseline="0" dirty="0" smtClean="0"/>
              <a:t> can </a:t>
            </a:r>
            <a:r>
              <a:rPr lang="es-ES_tradnl" baseline="0" dirty="0" err="1" smtClean="0"/>
              <a:t>expand</a:t>
            </a:r>
            <a:r>
              <a:rPr lang="es-ES_tradnl" baseline="0" dirty="0" smtClean="0"/>
              <a:t> in a new “Sub-</a:t>
            </a:r>
            <a:r>
              <a:rPr lang="es-ES_tradnl" baseline="0" dirty="0" err="1" smtClean="0"/>
              <a:t>Contents</a:t>
            </a:r>
            <a:r>
              <a:rPr lang="es-ES_tradnl" baseline="0" dirty="0" smtClean="0"/>
              <a:t>”, </a:t>
            </a:r>
            <a:r>
              <a:rPr lang="es-ES_tradnl" baseline="0" dirty="0" err="1" smtClean="0"/>
              <a:t>maybe</a:t>
            </a:r>
            <a:r>
              <a:rPr lang="es-ES_tradnl" baseline="0" dirty="0" smtClean="0"/>
              <a:t> in gray, to show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points</a:t>
            </a:r>
            <a:r>
              <a:rPr lang="es-ES_tradnl" baseline="0" dirty="0" smtClean="0"/>
              <a:t> I </a:t>
            </a:r>
            <a:r>
              <a:rPr lang="es-ES_tradnl" baseline="0" dirty="0" err="1" smtClean="0"/>
              <a:t>want</a:t>
            </a:r>
            <a:r>
              <a:rPr lang="es-ES_tradnl" baseline="0" dirty="0" smtClean="0"/>
              <a:t> to show </a:t>
            </a:r>
            <a:r>
              <a:rPr lang="es-ES_tradnl" baseline="0" dirty="0" err="1" smtClean="0"/>
              <a:t>inside</a:t>
            </a:r>
            <a:r>
              <a:rPr lang="es-ES_tradnl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0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5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442eb61d9d_0_6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23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442eb61d9d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442eb61d9d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732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93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73650" y="-11150"/>
            <a:ext cx="9228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30400" y="653850"/>
            <a:ext cx="6283200" cy="38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2675900" y="1220035"/>
            <a:ext cx="3926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1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cxnSp>
        <p:nvCxnSpPr>
          <p:cNvPr id="175" name="Google Shape;175;p26"/>
          <p:cNvCxnSpPr/>
          <p:nvPr/>
        </p:nvCxnSpPr>
        <p:spPr>
          <a:xfrm>
            <a:off x="918900" y="3511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 &amp; 6 columns slide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11053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980600" y="3371050"/>
            <a:ext cx="2363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 idx="2"/>
          </p:nvPr>
        </p:nvSpPr>
        <p:spPr>
          <a:xfrm>
            <a:off x="34846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3"/>
          </p:nvPr>
        </p:nvSpPr>
        <p:spPr>
          <a:xfrm>
            <a:off x="3419975" y="3371050"/>
            <a:ext cx="22428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ctrTitle" idx="4"/>
          </p:nvPr>
        </p:nvSpPr>
        <p:spPr>
          <a:xfrm>
            <a:off x="58802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>
            <a:off x="5880250" y="337105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6"/>
          </p:nvPr>
        </p:nvSpPr>
        <p:spPr>
          <a:xfrm>
            <a:off x="773850" y="638075"/>
            <a:ext cx="76725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3343596" y="1602675"/>
            <a:ext cx="0" cy="2459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5739196" y="1602675"/>
            <a:ext cx="0" cy="2459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4233900" y="1120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1050450" y="2918000"/>
            <a:ext cx="70431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4"/>
          <p:cNvSpPr txBox="1">
            <a:spLocks noGrp="1"/>
          </p:cNvSpPr>
          <p:nvPr>
            <p:ph type="ctrTitle" idx="7"/>
          </p:nvPr>
        </p:nvSpPr>
        <p:spPr>
          <a:xfrm>
            <a:off x="11053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8"/>
          </p:nvPr>
        </p:nvSpPr>
        <p:spPr>
          <a:xfrm>
            <a:off x="1073150" y="2041825"/>
            <a:ext cx="2178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13" name="Google Shape;113;p14"/>
          <p:cNvSpPr txBox="1">
            <a:spLocks noGrp="1"/>
          </p:cNvSpPr>
          <p:nvPr>
            <p:ph type="ctrTitle" idx="9"/>
          </p:nvPr>
        </p:nvSpPr>
        <p:spPr>
          <a:xfrm>
            <a:off x="34846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3"/>
          </p:nvPr>
        </p:nvSpPr>
        <p:spPr>
          <a:xfrm>
            <a:off x="3452400" y="2041825"/>
            <a:ext cx="2178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ctrTitle" idx="14"/>
          </p:nvPr>
        </p:nvSpPr>
        <p:spPr>
          <a:xfrm>
            <a:off x="58802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15"/>
          </p:nvPr>
        </p:nvSpPr>
        <p:spPr>
          <a:xfrm>
            <a:off x="5831650" y="2041825"/>
            <a:ext cx="2210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093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yan frame 1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5200425" y="-11150"/>
            <a:ext cx="3954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21573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userDrawn="1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 userDrawn="1"/>
        </p:nvSpPr>
        <p:spPr>
          <a:xfrm>
            <a:off x="0" y="11240"/>
            <a:ext cx="285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647475" y="322669"/>
            <a:ext cx="2604225" cy="6357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79825" y="322670"/>
            <a:ext cx="2772000" cy="635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6271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954225" y="1709475"/>
            <a:ext cx="3367200" cy="24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4571997" y="3832425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068750" y="134015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1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111322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11322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 idx="2"/>
          </p:nvPr>
        </p:nvSpPr>
        <p:spPr>
          <a:xfrm>
            <a:off x="481837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3"/>
          </p:nvPr>
        </p:nvSpPr>
        <p:spPr>
          <a:xfrm>
            <a:off x="481837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7" r:id="rId6"/>
    <p:sldLayoutId id="2147483662" r:id="rId7"/>
    <p:sldLayoutId id="2147483664" r:id="rId8"/>
    <p:sldLayoutId id="2147483665" r:id="rId9"/>
    <p:sldLayoutId id="2147483671" r:id="rId10"/>
    <p:sldLayoutId id="2147483672" r:id="rId11"/>
    <p:sldLayoutId id="2147483677" r:id="rId12"/>
    <p:sldLayoutId id="2147483678" r:id="rId13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1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49.png"/><Relationship Id="rId21" Type="http://schemas.openxmlformats.org/officeDocument/2006/relationships/image" Target="../media/image74.png"/><Relationship Id="rId7" Type="http://schemas.openxmlformats.org/officeDocument/2006/relationships/image" Target="../media/image53.png"/><Relationship Id="rId12" Type="http://schemas.openxmlformats.org/officeDocument/2006/relationships/image" Target="../media/image60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9.png"/><Relationship Id="rId24" Type="http://schemas.openxmlformats.org/officeDocument/2006/relationships/image" Target="../media/image77.png"/><Relationship Id="rId5" Type="http://schemas.openxmlformats.org/officeDocument/2006/relationships/image" Target="../media/image51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25.png"/><Relationship Id="rId10" Type="http://schemas.openxmlformats.org/officeDocument/2006/relationships/image" Target="../media/image57.png"/><Relationship Id="rId19" Type="http://schemas.openxmlformats.org/officeDocument/2006/relationships/image" Target="../media/image72.png"/><Relationship Id="rId4" Type="http://schemas.openxmlformats.org/officeDocument/2006/relationships/image" Target="../media/image50.png"/><Relationship Id="rId9" Type="http://schemas.openxmlformats.org/officeDocument/2006/relationships/image" Target="../media/image66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9.jp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4.png"/><Relationship Id="rId3" Type="http://schemas.openxmlformats.org/officeDocument/2006/relationships/image" Target="../media/image38.png"/><Relationship Id="rId21" Type="http://schemas.openxmlformats.org/officeDocument/2006/relationships/image" Target="../media/image5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2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61.png"/><Relationship Id="rId28" Type="http://schemas.openxmlformats.org/officeDocument/2006/relationships/image" Target="../media/image9.png"/><Relationship Id="rId10" Type="http://schemas.openxmlformats.org/officeDocument/2006/relationships/image" Target="../media/image46.png"/><Relationship Id="rId19" Type="http://schemas.openxmlformats.org/officeDocument/2006/relationships/image" Target="../media/image56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ctrTitle"/>
          </p:nvPr>
        </p:nvSpPr>
        <p:spPr>
          <a:xfrm>
            <a:off x="2170878" y="1345648"/>
            <a:ext cx="3315522" cy="222709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lnSpc>
                <a:spcPct val="115000"/>
              </a:lnSpc>
              <a:buSzPts val="1100"/>
            </a:pPr>
            <a:r>
              <a:rPr lang="en-US" sz="1800" noProof="0" dirty="0" smtClean="0"/>
              <a:t>On the Implementation of </a:t>
            </a:r>
            <a:r>
              <a:rPr lang="en-US" sz="1800" noProof="0" dirty="0" err="1" smtClean="0"/>
              <a:t>Downsampling</a:t>
            </a:r>
            <a:r>
              <a:rPr lang="en-US" sz="1800" noProof="0" dirty="0" smtClean="0"/>
              <a:t> Permutation Entropy variants in the detection of Bearing </a:t>
            </a:r>
            <a:r>
              <a:rPr lang="en-US" sz="1800" dirty="0"/>
              <a:t>F</a:t>
            </a:r>
            <a:r>
              <a:rPr lang="en-US" sz="1800" noProof="0" dirty="0" err="1" smtClean="0"/>
              <a:t>aults</a:t>
            </a:r>
            <a:r>
              <a:rPr lang="en-US" sz="1800" noProof="0" dirty="0" smtClean="0"/>
              <a:t> </a:t>
            </a:r>
            <a:r>
              <a:rPr lang="en-US" sz="1800" noProof="0" dirty="0" smtClean="0"/>
              <a:t>in Rotatory </a:t>
            </a:r>
            <a:r>
              <a:rPr lang="en-US" sz="1800" noProof="0" dirty="0" smtClean="0"/>
              <a:t>Machines</a:t>
            </a:r>
            <a:endParaRPr lang="en-US" sz="1800" i="1" noProof="0" dirty="0">
              <a:solidFill>
                <a:schemeClr val="tx1"/>
              </a:solidFill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5715578" y="559778"/>
            <a:ext cx="3217909" cy="47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 smtClean="0">
                <a:solidFill>
                  <a:schemeClr val="tx1"/>
                </a:solidFill>
                <a:latin typeface="Ubuntu Light"/>
                <a:ea typeface="Ubuntu Light"/>
                <a:cs typeface="Ubuntu Light"/>
                <a:sym typeface="Ubuntu Light"/>
              </a:rPr>
              <a:t>Antonio DÁVALOS-TREVIÑO</a:t>
            </a:r>
          </a:p>
        </p:txBody>
      </p:sp>
      <p:sp>
        <p:nvSpPr>
          <p:cNvPr id="4" name="Google Shape;190;p30"/>
          <p:cNvSpPr txBox="1"/>
          <p:nvPr/>
        </p:nvSpPr>
        <p:spPr>
          <a:xfrm>
            <a:off x="5715578" y="2747136"/>
            <a:ext cx="3217909" cy="121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Mathématiques, Informatique, Physique, Théorique et Ingénierie des Systèmes [MIPTIS] Doctoral School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dirty="0" smtClean="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PRISME Laboratory,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University of Orléans, Fr.</a:t>
            </a:r>
            <a:endParaRPr dirty="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6" name="Google Shape;190;p30"/>
          <p:cNvSpPr txBox="1"/>
          <p:nvPr/>
        </p:nvSpPr>
        <p:spPr>
          <a:xfrm>
            <a:off x="5715578" y="984964"/>
            <a:ext cx="3217909" cy="38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 smtClean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Meryem JABLOUN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577" y="4317147"/>
            <a:ext cx="643044" cy="424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674" y="4317148"/>
            <a:ext cx="724891" cy="424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691" y="4317147"/>
            <a:ext cx="664913" cy="42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635" y="4317147"/>
            <a:ext cx="494043" cy="422203"/>
          </a:xfrm>
          <a:prstGeom prst="rect">
            <a:avLst/>
          </a:prstGeom>
        </p:spPr>
      </p:pic>
      <p:sp>
        <p:nvSpPr>
          <p:cNvPr id="11" name="Google Shape;190;p30"/>
          <p:cNvSpPr txBox="1"/>
          <p:nvPr/>
        </p:nvSpPr>
        <p:spPr>
          <a:xfrm>
            <a:off x="5715578" y="1370880"/>
            <a:ext cx="3217909" cy="38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 smtClean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Philippe RAVIER</a:t>
            </a:r>
          </a:p>
        </p:txBody>
      </p:sp>
      <p:sp>
        <p:nvSpPr>
          <p:cNvPr id="12" name="Google Shape;190;p30"/>
          <p:cNvSpPr txBox="1"/>
          <p:nvPr/>
        </p:nvSpPr>
        <p:spPr>
          <a:xfrm>
            <a:off x="5715578" y="1756781"/>
            <a:ext cx="3217909" cy="38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 smtClean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Olivier BUTTELLI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8577918" y="473931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Composite </a:t>
            </a:r>
            <a:r>
              <a:rPr lang="en-US" noProof="0" dirty="0" err="1" smtClean="0"/>
              <a:t>Downsampling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544" y="1628635"/>
            <a:ext cx="3280228" cy="2502000"/>
          </a:xfrm>
        </p:spPr>
        <p:txBody>
          <a:bodyPr/>
          <a:lstStyle/>
          <a:p>
            <a:pPr algn="l"/>
            <a:r>
              <a:rPr lang="en-US" noProof="0" dirty="0" smtClean="0"/>
              <a:t>We combine the classical </a:t>
            </a:r>
            <a:r>
              <a:rPr lang="en-US" noProof="0" dirty="0" err="1" smtClean="0"/>
              <a:t>downsampling</a:t>
            </a:r>
            <a:r>
              <a:rPr lang="en-US" noProof="0" dirty="0" smtClean="0"/>
              <a:t> procedure with the </a:t>
            </a:r>
            <a:r>
              <a:rPr lang="en-US" noProof="0" dirty="0" err="1" smtClean="0"/>
              <a:t>multiscaling</a:t>
            </a:r>
            <a:r>
              <a:rPr lang="en-US" noProof="0" dirty="0" smtClean="0"/>
              <a:t>.</a:t>
            </a:r>
          </a:p>
          <a:p>
            <a:pPr algn="l"/>
            <a:r>
              <a:rPr lang="en-US" noProof="0" dirty="0" smtClean="0"/>
              <a:t>Build </a:t>
            </a:r>
            <a:r>
              <a:rPr lang="en-US" noProof="0" dirty="0" err="1" smtClean="0"/>
              <a:t>downsampled</a:t>
            </a:r>
            <a:r>
              <a:rPr lang="en-US" noProof="0" dirty="0" smtClean="0"/>
              <a:t> signals with different starting point.</a:t>
            </a:r>
          </a:p>
          <a:p>
            <a:pPr algn="l"/>
            <a:r>
              <a:rPr lang="en-US" noProof="0" dirty="0" smtClean="0"/>
              <a:t>Retains improved precision from Composite Coarse-graining.</a:t>
            </a:r>
          </a:p>
          <a:p>
            <a:pPr algn="l"/>
            <a:r>
              <a:rPr lang="en-US" noProof="0" dirty="0" smtClean="0"/>
              <a:t>Avoids Artifact Cross-correlation.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10</a:t>
            </a:fld>
            <a:endParaRPr lang="es"/>
          </a:p>
        </p:txBody>
      </p:sp>
      <p:sp>
        <p:nvSpPr>
          <p:cNvPr id="8" name="Rectangle 7"/>
          <p:cNvSpPr/>
          <p:nvPr/>
        </p:nvSpPr>
        <p:spPr>
          <a:xfrm>
            <a:off x="8530948" y="66557"/>
            <a:ext cx="203402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*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Ubuntu Light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0591" y="1628635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91" y="1628635"/>
                <a:ext cx="286108" cy="225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32051" y="1628635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051" y="1628635"/>
                <a:ext cx="286108" cy="225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09281" y="1634122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281" y="1634122"/>
                <a:ext cx="286108" cy="225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86511" y="1636122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11" y="1636122"/>
                <a:ext cx="286108" cy="225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267971" y="1636122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971" y="1636122"/>
                <a:ext cx="286108" cy="225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645201" y="1641609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01" y="1641609"/>
                <a:ext cx="286108" cy="225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024546" y="1637143"/>
                <a:ext cx="286108" cy="2331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546" y="1637143"/>
                <a:ext cx="286108" cy="233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403891" y="1628562"/>
                <a:ext cx="286108" cy="2417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891" y="1628562"/>
                <a:ext cx="286108" cy="2417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781121" y="1628563"/>
                <a:ext cx="286108" cy="2471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21" y="1628563"/>
                <a:ext cx="286108" cy="2471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152939" y="1628562"/>
                <a:ext cx="286108" cy="2417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39" y="1628562"/>
                <a:ext cx="286108" cy="2417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471003" y="1645189"/>
            <a:ext cx="263347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28192" y="1628562"/>
                <a:ext cx="286108" cy="2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sz="10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92" y="1628562"/>
                <a:ext cx="286108" cy="225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52991" y="2216088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1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91" y="2216088"/>
                <a:ext cx="286108" cy="2250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91519" y="2221803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19" y="2221803"/>
                <a:ext cx="286108" cy="2250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018754" y="2221803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754" y="2221803"/>
                <a:ext cx="286108" cy="2250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35921" y="2834692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921" y="2834692"/>
                <a:ext cx="286108" cy="2250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74449" y="2840407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449" y="2840407"/>
                <a:ext cx="286108" cy="22508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01684" y="2840407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684" y="2840407"/>
                <a:ext cx="286108" cy="2250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532015" y="3533640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015" y="3533640"/>
                <a:ext cx="286108" cy="225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653886" y="3533640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886" y="3533640"/>
                <a:ext cx="286108" cy="22508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781121" y="3533640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21" y="3533640"/>
                <a:ext cx="286108" cy="22508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/>
          <p:cNvCxnSpPr>
            <a:stCxn id="10" idx="2"/>
            <a:endCxn id="22" idx="0"/>
          </p:cNvCxnSpPr>
          <p:nvPr/>
        </p:nvCxnSpPr>
        <p:spPr>
          <a:xfrm>
            <a:off x="4893645" y="1853715"/>
            <a:ext cx="2400" cy="362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3" idx="2"/>
            <a:endCxn id="23" idx="0"/>
          </p:cNvCxnSpPr>
          <p:nvPr/>
        </p:nvCxnSpPr>
        <p:spPr>
          <a:xfrm>
            <a:off x="6029565" y="1861202"/>
            <a:ext cx="5008" cy="360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16" idx="2"/>
            <a:endCxn id="24" idx="0"/>
          </p:cNvCxnSpPr>
          <p:nvPr/>
        </p:nvCxnSpPr>
        <p:spPr>
          <a:xfrm flipH="1">
            <a:off x="7161808" y="1870269"/>
            <a:ext cx="5792" cy="351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1" idx="2"/>
            <a:endCxn id="25" idx="0"/>
          </p:cNvCxnSpPr>
          <p:nvPr/>
        </p:nvCxnSpPr>
        <p:spPr>
          <a:xfrm>
            <a:off x="5275105" y="1853715"/>
            <a:ext cx="3870" cy="98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12" idx="2"/>
            <a:endCxn id="28" idx="0"/>
          </p:cNvCxnSpPr>
          <p:nvPr/>
        </p:nvCxnSpPr>
        <p:spPr>
          <a:xfrm>
            <a:off x="5652335" y="1859202"/>
            <a:ext cx="22734" cy="1674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14" idx="2"/>
            <a:endCxn id="26" idx="0"/>
          </p:cNvCxnSpPr>
          <p:nvPr/>
        </p:nvCxnSpPr>
        <p:spPr>
          <a:xfrm>
            <a:off x="6411025" y="1861202"/>
            <a:ext cx="6478" cy="97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15" idx="2"/>
            <a:endCxn id="29" idx="0"/>
          </p:cNvCxnSpPr>
          <p:nvPr/>
        </p:nvCxnSpPr>
        <p:spPr>
          <a:xfrm>
            <a:off x="6788255" y="1866689"/>
            <a:ext cx="8685" cy="166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17" idx="2"/>
            <a:endCxn id="27" idx="0"/>
          </p:cNvCxnSpPr>
          <p:nvPr/>
        </p:nvCxnSpPr>
        <p:spPr>
          <a:xfrm flipH="1">
            <a:off x="7544738" y="1870269"/>
            <a:ext cx="2207" cy="97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18" idx="2"/>
            <a:endCxn id="30" idx="0"/>
          </p:cNvCxnSpPr>
          <p:nvPr/>
        </p:nvCxnSpPr>
        <p:spPr>
          <a:xfrm>
            <a:off x="7924175" y="1875757"/>
            <a:ext cx="0" cy="1657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158352" y="2216088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352" y="2216088"/>
                <a:ext cx="286108" cy="22508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eur droit avec flèche 52"/>
          <p:cNvCxnSpPr>
            <a:stCxn id="19" idx="2"/>
            <a:endCxn id="51" idx="0"/>
          </p:cNvCxnSpPr>
          <p:nvPr/>
        </p:nvCxnSpPr>
        <p:spPr>
          <a:xfrm>
            <a:off x="8295993" y="1870269"/>
            <a:ext cx="5413" cy="34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467212" y="2199312"/>
            <a:ext cx="263347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470416" y="2820876"/>
            <a:ext cx="263347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471003" y="3544031"/>
            <a:ext cx="263347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228192" y="2238033"/>
                <a:ext cx="286108" cy="2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92" y="2238033"/>
                <a:ext cx="286108" cy="225080"/>
              </a:xfrm>
              <a:prstGeom prst="rect">
                <a:avLst/>
              </a:prstGeom>
              <a:blipFill>
                <a:blip r:embed="rId24"/>
                <a:stretch>
                  <a:fillRect l="-4255"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228192" y="2856637"/>
                <a:ext cx="286108" cy="2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s-ES" sz="10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10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92" y="2856637"/>
                <a:ext cx="286108" cy="225080"/>
              </a:xfrm>
              <a:prstGeom prst="rect">
                <a:avLst/>
              </a:prstGeom>
              <a:blipFill>
                <a:blip r:embed="rId25"/>
                <a:stretch>
                  <a:fillRect l="-4255"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228192" y="3555585"/>
                <a:ext cx="286108" cy="2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s-ES" sz="10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s-ES" sz="10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92" y="3555585"/>
                <a:ext cx="286108" cy="225080"/>
              </a:xfrm>
              <a:prstGeom prst="rect">
                <a:avLst/>
              </a:prstGeom>
              <a:blipFill>
                <a:blip r:embed="rId26"/>
                <a:stretch>
                  <a:fillRect l="-4255"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e 64"/>
          <p:cNvGrpSpPr/>
          <p:nvPr/>
        </p:nvGrpSpPr>
        <p:grpSpPr>
          <a:xfrm>
            <a:off x="4243668" y="2441168"/>
            <a:ext cx="1305387" cy="1985355"/>
            <a:chOff x="4243668" y="2441168"/>
            <a:chExt cx="1305387" cy="1985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4243668" y="4201443"/>
                  <a:ext cx="1305387" cy="225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ES" sz="100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1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  <m:sup>
                            <m:r>
                              <a:rPr lang="es-ES" sz="1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1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s-ES" sz="1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ES" sz="1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ES" sz="1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1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668" y="4201443"/>
                  <a:ext cx="1305387" cy="225080"/>
                </a:xfrm>
                <a:prstGeom prst="rect">
                  <a:avLst/>
                </a:prstGeom>
                <a:blipFill>
                  <a:blip r:embed="rId27"/>
                  <a:stretch>
                    <a:fillRect b="-54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Connecteur droit avec flèche 63"/>
            <p:cNvCxnSpPr>
              <a:stCxn id="22" idx="2"/>
              <a:endCxn id="61" idx="0"/>
            </p:cNvCxnSpPr>
            <p:nvPr/>
          </p:nvCxnSpPr>
          <p:spPr>
            <a:xfrm>
              <a:off x="4896045" y="2441168"/>
              <a:ext cx="317" cy="17602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ubtitle 3"/>
              <p:cNvSpPr txBox="1">
                <a:spLocks/>
              </p:cNvSpPr>
              <p:nvPr/>
            </p:nvSpPr>
            <p:spPr>
              <a:xfrm>
                <a:off x="926403" y="3784535"/>
                <a:ext cx="2795360" cy="692200"/>
              </a:xfrm>
              <a:prstGeom prst="rect">
                <a:avLst/>
              </a:prstGeom>
              <a:noFill/>
              <a:ln>
                <a:solidFill>
                  <a:srgbClr val="5190BB"/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Ubuntu Light"/>
                  <a:buChar char="●"/>
                  <a:defRPr sz="1400" b="0" i="0" u="none" strike="noStrike" cap="none">
                    <a:solidFill>
                      <a:schemeClr val="bg1">
                        <a:lumMod val="50000"/>
                      </a:schemeClr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Ubuntu Light"/>
                  <a:buChar char="○"/>
                  <a:defRPr sz="14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2pPr>
                <a:lvl3pPr marL="1371600" marR="0" lvl="2" indent="-3111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300"/>
                  <a:buFont typeface="Ubuntu Light"/>
                  <a:buChar char="■"/>
                  <a:defRPr sz="13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3pPr>
                <a:lvl4pPr marL="1828800" marR="0" lvl="3" indent="-3111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300"/>
                  <a:buFont typeface="Ubuntu Light"/>
                  <a:buChar char="●"/>
                  <a:defRPr sz="13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Ubuntu Light"/>
                  <a:buChar char="○"/>
                  <a:defRPr sz="12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Ubuntu Light"/>
                  <a:buChar char="■"/>
                  <a:defRPr sz="12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6pPr>
                <a:lvl7pPr marL="3200400" marR="0" lvl="6" indent="-2984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100"/>
                  <a:buFont typeface="Ubuntu Light"/>
                  <a:buChar char="●"/>
                  <a:defRPr sz="11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7pPr>
                <a:lvl8pPr marL="3657600" marR="0" lvl="7" indent="-2984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100"/>
                  <a:buFont typeface="Ubuntu Light"/>
                  <a:buChar char="○"/>
                  <a:defRPr sz="11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8pPr>
                <a:lvl9pPr marL="4114800" marR="0" lvl="8" indent="-292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000"/>
                  <a:buFont typeface="Ubuntu Light"/>
                  <a:buChar char="■"/>
                  <a:defRPr sz="10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9pPr>
              </a:lstStyle>
              <a:p>
                <a:pPr marL="13970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_tradnl" sz="11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s-ES_tradnl" sz="11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d>
                        <m:d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s-ES_tradnl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_tradnl" sz="11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_tradnl" sz="11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1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_tradnl" sz="11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s-ES_tradnl" sz="1100" b="1" i="1">
                              <a:latin typeface="Cambria Math" panose="02040503050406030204" pitchFamily="18" charset="0"/>
                            </a:rPr>
                            <m:t>!</m:t>
                          </m:r>
                        </m:sup>
                        <m:e>
                          <m:sSubSup>
                            <m:sSubSupPr>
                              <m:ctrlPr>
                                <a:rPr lang="es-ES_tradnl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s-ES_tradnl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ES_tradnl" sz="11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_tradnl" sz="1100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s-ES_tradnl" sz="11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_tradnl" sz="11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s-ES_tradnl" sz="11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_tradnl" sz="11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s-ES_tradnl" sz="11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_tradnl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s-ES_tradnl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ES_tradnl" sz="11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_tradnl" sz="11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s-ES_tradnl" sz="11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_tradnl" sz="11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s-ES_tradnl" sz="11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s-ES_tradnl" sz="11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49" name="Sub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03" y="3784535"/>
                <a:ext cx="2795360" cy="692200"/>
              </a:xfrm>
              <a:prstGeom prst="rect">
                <a:avLst/>
              </a:prstGeom>
              <a:blipFill rotWithShape="0">
                <a:blip r:embed="rId28"/>
                <a:stretch>
                  <a:fillRect t="-65217" b="-103478"/>
                </a:stretch>
              </a:blipFill>
              <a:ln>
                <a:solidFill>
                  <a:srgbClr val="5190B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364514" y="4706128"/>
            <a:ext cx="1782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Davalos</a:t>
            </a:r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i="1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et al.</a:t>
            </a:r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, 2020.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Ubuntu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6" name="Google Shape;716;p51"/>
          <p:cNvCxnSpPr/>
          <p:nvPr/>
        </p:nvCxnSpPr>
        <p:spPr>
          <a:xfrm>
            <a:off x="3343596" y="1602675"/>
            <a:ext cx="0" cy="2459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7" name="Google Shape;717;p51"/>
          <p:cNvCxnSpPr/>
          <p:nvPr/>
        </p:nvCxnSpPr>
        <p:spPr>
          <a:xfrm>
            <a:off x="5739196" y="1602675"/>
            <a:ext cx="0" cy="2459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8" name="Google Shape;718;p5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  <p:cxnSp>
        <p:nvCxnSpPr>
          <p:cNvPr id="719" name="Google Shape;719;p51"/>
          <p:cNvCxnSpPr/>
          <p:nvPr/>
        </p:nvCxnSpPr>
        <p:spPr>
          <a:xfrm>
            <a:off x="4233900" y="1120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0" name="Google Shape;720;p51"/>
          <p:cNvCxnSpPr/>
          <p:nvPr/>
        </p:nvCxnSpPr>
        <p:spPr>
          <a:xfrm>
            <a:off x="1154200" y="2918000"/>
            <a:ext cx="2061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1" name="Google Shape;721;p51"/>
          <p:cNvCxnSpPr/>
          <p:nvPr/>
        </p:nvCxnSpPr>
        <p:spPr>
          <a:xfrm>
            <a:off x="3510450" y="2918000"/>
            <a:ext cx="2061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2" name="Google Shape;722;p51"/>
          <p:cNvCxnSpPr/>
          <p:nvPr/>
        </p:nvCxnSpPr>
        <p:spPr>
          <a:xfrm>
            <a:off x="5906050" y="2918000"/>
            <a:ext cx="2061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3" name="Google Shape;723;p51"/>
          <p:cNvSpPr txBox="1">
            <a:spLocks noGrp="1"/>
          </p:cNvSpPr>
          <p:nvPr>
            <p:ph type="ctrTitle" idx="7"/>
          </p:nvPr>
        </p:nvSpPr>
        <p:spPr>
          <a:xfrm>
            <a:off x="11053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 smtClean="0"/>
              <a:t>MPE Exp. Value</a:t>
            </a:r>
            <a:endParaRPr lang="en-US" noProof="0" dirty="0"/>
          </a:p>
        </p:txBody>
      </p:sp>
      <p:sp>
        <p:nvSpPr>
          <p:cNvPr id="725" name="Google Shape;725;p51"/>
          <p:cNvSpPr txBox="1">
            <a:spLocks noGrp="1"/>
          </p:cNvSpPr>
          <p:nvPr>
            <p:ph type="ctrTitle" idx="9"/>
          </p:nvPr>
        </p:nvSpPr>
        <p:spPr>
          <a:xfrm>
            <a:off x="34846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 err="1" smtClean="0"/>
              <a:t>rcMPE</a:t>
            </a:r>
            <a:r>
              <a:rPr lang="en-US" noProof="0" dirty="0" smtClean="0"/>
              <a:t> Exp. Value</a:t>
            </a:r>
            <a:endParaRPr lang="en-US" noProof="0" dirty="0"/>
          </a:p>
        </p:txBody>
      </p:sp>
      <p:sp>
        <p:nvSpPr>
          <p:cNvPr id="727" name="Google Shape;727;p51"/>
          <p:cNvSpPr txBox="1">
            <a:spLocks noGrp="1"/>
          </p:cNvSpPr>
          <p:nvPr>
            <p:ph type="ctrTitle" idx="14"/>
          </p:nvPr>
        </p:nvSpPr>
        <p:spPr>
          <a:xfrm>
            <a:off x="58802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 err="1" smtClean="0"/>
              <a:t>rcDPE</a:t>
            </a:r>
            <a:r>
              <a:rPr lang="en-US" noProof="0" dirty="0" smtClean="0"/>
              <a:t> Exp. Value</a:t>
            </a:r>
            <a:endParaRPr lang="en-US" noProof="0" dirty="0"/>
          </a:p>
        </p:txBody>
      </p:sp>
      <p:sp>
        <p:nvSpPr>
          <p:cNvPr id="729" name="Google Shape;729;p51"/>
          <p:cNvSpPr txBox="1">
            <a:spLocks noGrp="1"/>
          </p:cNvSpPr>
          <p:nvPr>
            <p:ph type="ctrTitle"/>
          </p:nvPr>
        </p:nvSpPr>
        <p:spPr>
          <a:xfrm>
            <a:off x="11053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 smtClean="0"/>
              <a:t>MPE Variance</a:t>
            </a:r>
            <a:endParaRPr lang="en-US" noProof="0" dirty="0"/>
          </a:p>
        </p:txBody>
      </p:sp>
      <p:sp>
        <p:nvSpPr>
          <p:cNvPr id="731" name="Google Shape;731;p51"/>
          <p:cNvSpPr txBox="1">
            <a:spLocks noGrp="1"/>
          </p:cNvSpPr>
          <p:nvPr>
            <p:ph type="ctrTitle" idx="2"/>
          </p:nvPr>
        </p:nvSpPr>
        <p:spPr>
          <a:xfrm>
            <a:off x="34846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noProof="0" dirty="0" err="1" smtClean="0"/>
              <a:t>rcMPE</a:t>
            </a:r>
            <a:r>
              <a:rPr lang="en-US" noProof="0" dirty="0" smtClean="0"/>
              <a:t> Variance</a:t>
            </a:r>
            <a:endParaRPr lang="en-US" noProof="0" dirty="0"/>
          </a:p>
        </p:txBody>
      </p:sp>
      <p:sp>
        <p:nvSpPr>
          <p:cNvPr id="733" name="Google Shape;733;p51"/>
          <p:cNvSpPr txBox="1">
            <a:spLocks noGrp="1"/>
          </p:cNvSpPr>
          <p:nvPr>
            <p:ph type="ctrTitle" idx="4"/>
          </p:nvPr>
        </p:nvSpPr>
        <p:spPr>
          <a:xfrm>
            <a:off x="58802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 err="1" smtClean="0"/>
              <a:t>rcDPE</a:t>
            </a:r>
            <a:r>
              <a:rPr lang="en-US" noProof="0" dirty="0" smtClean="0"/>
              <a:t> Variance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5"/>
              <p:cNvSpPr>
                <a:spLocks noGrp="1"/>
              </p:cNvSpPr>
              <p:nvPr>
                <p:ph type="subTitle" idx="4"/>
              </p:nvPr>
            </p:nvSpPr>
            <p:spPr>
              <a:xfrm>
                <a:off x="725714" y="2081075"/>
                <a:ext cx="2493139" cy="712681"/>
              </a:xfrm>
            </p:spPr>
            <p:txBody>
              <a:bodyPr/>
              <a:lstStyle/>
              <a:p>
                <a:pPr marL="139700" indent="0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2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sz="12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200" b="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2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200" b="0" i="1" noProof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12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!−1 </m:t>
                          </m:r>
                        </m:e>
                      </m:d>
                      <m:d>
                        <m:dPr>
                          <m:ctrlP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noProof="0" dirty="0"/>
              </a:p>
            </p:txBody>
          </p:sp>
        </mc:Choice>
        <mc:Fallback xmlns="">
          <p:sp>
            <p:nvSpPr>
              <p:cNvPr id="28" name="Sub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725714" y="2081075"/>
                <a:ext cx="2493139" cy="712681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ubtitle 7"/>
              <p:cNvSpPr>
                <a:spLocks noGrp="1"/>
              </p:cNvSpPr>
              <p:nvPr>
                <p:ph type="subTitle" idx="6"/>
              </p:nvPr>
            </p:nvSpPr>
            <p:spPr>
              <a:xfrm>
                <a:off x="789230" y="3334704"/>
                <a:ext cx="2995244" cy="95241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sz="90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900" i="1" noProof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900" b="1" i="1" noProof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sz="9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900" b="1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90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900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900" b="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b="1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d>
                            <m:dPr>
                              <m:ctrlPr>
                                <a:rPr lang="en-US" sz="900" b="1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 </m:t>
                      </m:r>
                      <m:sSubSup>
                        <m:sSubSup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900" b="1" i="0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</m:sup>
                      </m:sSubSup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b="1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d>
                            <m:dPr>
                              <m:ctrlPr>
                                <a:rPr lang="en-US" sz="900" b="1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900" b="1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900" b="1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9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9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1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 </m:t>
                          </m:r>
                          <m:sSup>
                            <m:sSup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1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900" b="1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b="1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900" b="1" i="1" noProof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b="1" i="1" noProof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!−1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900" noProof="0" dirty="0"/>
              </a:p>
            </p:txBody>
          </p:sp>
        </mc:Choice>
        <mc:Fallback xmlns="">
          <p:sp>
            <p:nvSpPr>
              <p:cNvPr id="34" name="Sub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6"/>
              </p:nvPr>
            </p:nvSpPr>
            <p:spPr>
              <a:xfrm>
                <a:off x="789230" y="3334704"/>
                <a:ext cx="2995244" cy="952412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25714" y="4325257"/>
            <a:ext cx="4455886" cy="337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Embedding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dimension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i="1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d,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time </a:t>
            </a:r>
            <a:r>
              <a:rPr lang="es-ES_tradnl" sz="1000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scale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i="1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m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, </a:t>
            </a:r>
            <a:r>
              <a:rPr lang="es-ES_tradnl" sz="1000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signal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length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i="1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N,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and </a:t>
            </a:r>
            <a:r>
              <a:rPr lang="es-ES_tradnl" sz="1000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probability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b="1" i="1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p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Ubuntu Light" panose="020B060402020202020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noProof="0" dirty="0" smtClean="0"/>
              <a:t>MPE Statistics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ubtitle 5"/>
              <p:cNvSpPr>
                <a:spLocks noGrp="1"/>
              </p:cNvSpPr>
              <p:nvPr>
                <p:ph type="subTitle" idx="4"/>
              </p:nvPr>
            </p:nvSpPr>
            <p:spPr>
              <a:xfrm>
                <a:off x="3366914" y="2081075"/>
                <a:ext cx="2410172" cy="684525"/>
              </a:xfrm>
            </p:spPr>
            <p:txBody>
              <a:bodyPr/>
              <a:lstStyle/>
              <a:p>
                <a:pPr marL="139700" indent="0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b="0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2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sz="12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 noProof="0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200" b="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2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200" b="0" i="1" noProof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 noProof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12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!−1 </m:t>
                          </m:r>
                        </m:e>
                      </m:d>
                      <m:d>
                        <m:dPr>
                          <m:ctrlP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noProof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noProof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noProof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noProof="0" dirty="0"/>
              </a:p>
            </p:txBody>
          </p:sp>
        </mc:Choice>
        <mc:Fallback xmlns="">
          <p:sp>
            <p:nvSpPr>
              <p:cNvPr id="31" name="Sub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3366914" y="2081075"/>
                <a:ext cx="2410172" cy="684525"/>
              </a:xfrm>
              <a:blipFill rotWithShape="0">
                <a:blip r:embed="rId5"/>
                <a:stretch>
                  <a:fillRect t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ubtitle 5"/>
              <p:cNvSpPr>
                <a:spLocks noGrp="1"/>
              </p:cNvSpPr>
              <p:nvPr>
                <p:ph type="subTitle" idx="4"/>
              </p:nvPr>
            </p:nvSpPr>
            <p:spPr>
              <a:xfrm>
                <a:off x="5777086" y="2081075"/>
                <a:ext cx="2430914" cy="707750"/>
              </a:xfrm>
            </p:spPr>
            <p:txBody>
              <a:bodyPr/>
              <a:lstStyle/>
              <a:p>
                <a:pPr marL="139700" indent="0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b="0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1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2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sz="12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 noProof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200" b="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2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200" b="0" i="1" noProof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 noProof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12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!−1 </m:t>
                          </m:r>
                        </m:e>
                      </m:d>
                      <m:d>
                        <m:dPr>
                          <m:ctrlPr>
                            <a:rPr lang="en-US" sz="12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noProof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noProof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 noProof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noProof="0" dirty="0"/>
              </a:p>
            </p:txBody>
          </p:sp>
        </mc:Choice>
        <mc:Fallback xmlns="">
          <p:sp>
            <p:nvSpPr>
              <p:cNvPr id="32" name="Sub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5777086" y="2081075"/>
                <a:ext cx="2430914" cy="707750"/>
              </a:xfrm>
              <a:blipFill rotWithShape="0">
                <a:blip r:embed="rId6"/>
                <a:stretch>
                  <a:fillRect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7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50714" y="3262069"/>
                <a:ext cx="2697700" cy="949450"/>
              </a:xfrm>
              <a:prstGeom prst="rect">
                <a:avLst/>
              </a:prstGeom>
            </p:spPr>
            <p:txBody>
              <a:bodyPr/>
              <a:lstStyle/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sz="90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900" b="0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900" i="1" noProof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900" b="1" i="1" noProof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sz="9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i="1" noProof="0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900" b="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90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900" i="1" noProof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i="1" noProof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900" i="1" noProof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b="1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d>
                            <m:dPr>
                              <m:ctrlPr>
                                <a:rPr lang="en-US" sz="900" b="1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 noProof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 </m:t>
                      </m:r>
                      <m:sSubSup>
                        <m:sSubSup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900" b="1" i="0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 noProof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</m:sup>
                      </m:sSubSup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b="1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d>
                            <m:dPr>
                              <m:ctrlPr>
                                <a:rPr lang="en-US" sz="900" b="1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 noProof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9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900" b="0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0" i="1" noProof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b="0" i="1" noProof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900" b="0" i="1" noProof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9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1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 </m:t>
                          </m:r>
                          <m:sSup>
                            <m:sSup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1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900" b="1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 noProof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b="1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900" b="1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b="1" i="1" noProof="0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!−1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900" noProof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Sub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50714" y="3262069"/>
                <a:ext cx="2697700" cy="9494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ubtitle 7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787860" y="3262069"/>
                <a:ext cx="2799961" cy="949450"/>
              </a:xfrm>
              <a:prstGeom prst="rect">
                <a:avLst/>
              </a:prstGeom>
            </p:spPr>
            <p:txBody>
              <a:bodyPr/>
              <a:lstStyle/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sz="90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900" b="0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900" b="1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900" i="1" noProof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900" b="1" i="1" noProof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sz="900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b="1" i="1" noProof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900" b="1" i="1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90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900" i="1" noProof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i="1" noProof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900" i="1" noProof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b="1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d>
                            <m:dPr>
                              <m:ctrlPr>
                                <a:rPr lang="en-US" sz="900" b="1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1" i="1" noProof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d>
                        </m:sup>
                      </m:sSup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 </m:t>
                      </m:r>
                      <m:sSubSup>
                        <m:sSubSup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900" b="1" i="0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b="1" i="1" noProof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e>
                          </m:d>
                        </m:sup>
                      </m:sSubSup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b="1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d>
                            <m:dPr>
                              <m:ctrlPr>
                                <a:rPr lang="en-US" sz="900" b="1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1" i="1" noProof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d>
                        </m:sup>
                      </m:sSup>
                      <m:r>
                        <a:rPr lang="en-US" sz="900" i="1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9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900" b="0" i="1" noProof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0" i="1" noProof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b="0" i="1" noProof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900" b="0" i="1" noProof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900" b="0" i="1" noProof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1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 </m:t>
                          </m:r>
                          <m:sSup>
                            <m:sSup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1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900" b="1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b="1" i="1" noProof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900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b="1" i="1" noProof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900" b="1" i="1" noProof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b="1" i="1" noProof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900" i="1" noProof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900" i="1" noProof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!−1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900" noProof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Sub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787860" y="3262069"/>
                <a:ext cx="2799961" cy="9494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9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00" y="1837896"/>
            <a:ext cx="3111428" cy="2331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8" y="1836328"/>
            <a:ext cx="3107101" cy="2327957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628" y="1317600"/>
            <a:ext cx="1658772" cy="404250"/>
          </a:xfrm>
        </p:spPr>
        <p:txBody>
          <a:bodyPr/>
          <a:lstStyle/>
          <a:p>
            <a:r>
              <a:rPr lang="en-US" noProof="0" dirty="0" smtClean="0"/>
              <a:t>All methods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12</a:t>
            </a:fld>
            <a:endParaRPr lang="es"/>
          </a:p>
        </p:txBody>
      </p:sp>
      <p:sp>
        <p:nvSpPr>
          <p:cNvPr id="12" name="Title 5"/>
          <p:cNvSpPr>
            <a:spLocks noGrp="1"/>
          </p:cNvSpPr>
          <p:nvPr>
            <p:ph type="title" idx="4"/>
          </p:nvPr>
        </p:nvSpPr>
        <p:spPr>
          <a:xfrm>
            <a:off x="500490" y="653475"/>
            <a:ext cx="4870710" cy="482400"/>
          </a:xfrm>
        </p:spPr>
        <p:txBody>
          <a:bodyPr/>
          <a:lstStyle/>
          <a:p>
            <a:r>
              <a:rPr lang="es-ES_tradnl" noProof="0" dirty="0" smtClean="0"/>
              <a:t>MPE </a:t>
            </a:r>
            <a:r>
              <a:rPr lang="es-ES_tradnl" noProof="0" dirty="0" err="1" smtClean="0"/>
              <a:t>Expected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Value</a:t>
            </a:r>
            <a:r>
              <a:rPr lang="es-ES_tradnl" noProof="0" dirty="0" smtClean="0"/>
              <a:t> – White </a:t>
            </a:r>
            <a:r>
              <a:rPr lang="es-ES_tradnl" noProof="0" dirty="0" err="1" smtClean="0"/>
              <a:t>Noise</a:t>
            </a:r>
            <a:endParaRPr lang="en-US" noProof="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03228" y="1348197"/>
            <a:ext cx="2125572" cy="4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None/>
              <a:defRPr sz="18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_tradnl" dirty="0" err="1" smtClean="0"/>
              <a:t>Refined</a:t>
            </a:r>
            <a:r>
              <a:rPr lang="es-ES_tradnl" dirty="0" smtClean="0"/>
              <a:t> </a:t>
            </a:r>
            <a:r>
              <a:rPr lang="es-ES_tradnl" dirty="0" err="1" smtClean="0"/>
              <a:t>methods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448000" y="3499200"/>
            <a:ext cx="525600" cy="22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80000" y="3513600"/>
            <a:ext cx="547200" cy="2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27" y="1836328"/>
            <a:ext cx="3107101" cy="2327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8" y="1836328"/>
            <a:ext cx="3107101" cy="2327957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628" y="1317600"/>
            <a:ext cx="1658772" cy="404250"/>
          </a:xfrm>
        </p:spPr>
        <p:txBody>
          <a:bodyPr/>
          <a:lstStyle/>
          <a:p>
            <a:r>
              <a:rPr lang="en-US" noProof="0" dirty="0" smtClean="0"/>
              <a:t>All methods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13</a:t>
            </a:fld>
            <a:endParaRPr lang="es"/>
          </a:p>
        </p:txBody>
      </p:sp>
      <p:sp>
        <p:nvSpPr>
          <p:cNvPr id="12" name="Title 5"/>
          <p:cNvSpPr>
            <a:spLocks noGrp="1"/>
          </p:cNvSpPr>
          <p:nvPr>
            <p:ph type="title" idx="4"/>
          </p:nvPr>
        </p:nvSpPr>
        <p:spPr>
          <a:xfrm>
            <a:off x="500490" y="653475"/>
            <a:ext cx="3956310" cy="482400"/>
          </a:xfrm>
        </p:spPr>
        <p:txBody>
          <a:bodyPr/>
          <a:lstStyle/>
          <a:p>
            <a:r>
              <a:rPr lang="es-ES_tradnl" noProof="0" dirty="0" smtClean="0"/>
              <a:t>MPE </a:t>
            </a:r>
            <a:r>
              <a:rPr lang="es-ES_tradnl" noProof="0" dirty="0" err="1" smtClean="0"/>
              <a:t>Variance</a:t>
            </a:r>
            <a:r>
              <a:rPr lang="es-ES_tradnl" noProof="0" dirty="0" smtClean="0"/>
              <a:t> – White </a:t>
            </a:r>
            <a:r>
              <a:rPr lang="es-ES_tradnl" noProof="0" dirty="0" err="1" smtClean="0"/>
              <a:t>Noise</a:t>
            </a:r>
            <a:endParaRPr lang="en-US" noProof="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03228" y="1348197"/>
            <a:ext cx="2125572" cy="4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None/>
              <a:defRPr sz="18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_tradnl" dirty="0" err="1" smtClean="0"/>
              <a:t>Refined</a:t>
            </a:r>
            <a:r>
              <a:rPr lang="es-ES_tradnl" dirty="0" smtClean="0"/>
              <a:t> </a:t>
            </a:r>
            <a:r>
              <a:rPr lang="es-ES_tradnl" dirty="0" err="1" smtClean="0"/>
              <a:t>methods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80000" y="3513600"/>
            <a:ext cx="547200" cy="2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3635075" y="727050"/>
            <a:ext cx="2352600" cy="1844700"/>
            <a:chOff x="3635075" y="727050"/>
            <a:chExt cx="2352600" cy="1844700"/>
          </a:xfrm>
        </p:grpSpPr>
        <p:sp>
          <p:nvSpPr>
            <p:cNvPr id="739" name="Google Shape;739;p52"/>
            <p:cNvSpPr/>
            <p:nvPr/>
          </p:nvSpPr>
          <p:spPr>
            <a:xfrm>
              <a:off x="3635075" y="727050"/>
              <a:ext cx="2352600" cy="1844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2"/>
            <p:cNvSpPr txBox="1"/>
            <p:nvPr/>
          </p:nvSpPr>
          <p:spPr>
            <a:xfrm>
              <a:off x="3711275" y="1081350"/>
              <a:ext cx="21666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dirty="0" smtClean="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Artifact Cross-correlation</a:t>
              </a:r>
              <a:r>
                <a:rPr lang="es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  <a:t/>
              </a:r>
              <a:br>
                <a:rPr lang="es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</a:br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Limits the refined composite precision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111750" y="727050"/>
            <a:ext cx="2352600" cy="1844700"/>
            <a:chOff x="6111750" y="727050"/>
            <a:chExt cx="2352600" cy="1844700"/>
          </a:xfrm>
        </p:grpSpPr>
        <p:sp>
          <p:nvSpPr>
            <p:cNvPr id="740" name="Google Shape;740;p52"/>
            <p:cNvSpPr/>
            <p:nvPr/>
          </p:nvSpPr>
          <p:spPr>
            <a:xfrm>
              <a:off x="6111750" y="727050"/>
              <a:ext cx="2352600" cy="1844700"/>
            </a:xfrm>
            <a:prstGeom prst="rect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44" name="Google Shape;744;p52"/>
            <p:cNvSpPr txBox="1"/>
            <p:nvPr/>
          </p:nvSpPr>
          <p:spPr>
            <a:xfrm>
              <a:off x="6285450" y="1046125"/>
              <a:ext cx="19929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dirty="0" smtClean="0">
                  <a:solidFill>
                    <a:schemeClr val="accent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Downsampling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Avoids redundancy by using composite downsampling instead of coarse-graining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/>
              </a:r>
              <a:br>
                <a:rPr lang="es" dirty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</a:br>
              <a:endParaRPr sz="1200" dirty="0">
                <a:solidFill>
                  <a:schemeClr val="bg1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635075" y="2701075"/>
            <a:ext cx="2352600" cy="1844700"/>
            <a:chOff x="3635075" y="2701075"/>
            <a:chExt cx="2352600" cy="1844700"/>
          </a:xfrm>
        </p:grpSpPr>
        <p:sp>
          <p:nvSpPr>
            <p:cNvPr id="741" name="Google Shape;741;p52"/>
            <p:cNvSpPr/>
            <p:nvPr/>
          </p:nvSpPr>
          <p:spPr>
            <a:xfrm>
              <a:off x="3635075" y="2701075"/>
              <a:ext cx="2352600" cy="1844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2"/>
            <p:cNvSpPr txBox="1"/>
            <p:nvPr/>
          </p:nvSpPr>
          <p:spPr>
            <a:xfrm>
              <a:off x="3711275" y="3003300"/>
              <a:ext cx="21036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" sz="1600" dirty="0" smtClean="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Variance</a:t>
              </a:r>
            </a:p>
            <a:p>
              <a:pPr lvl="0"/>
              <a:r>
                <a:rPr lang="en-US" sz="1200" dirty="0" err="1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rcDPE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 presents the lowest variance of all the methods discussed so far. It outperforms classic MPE by two orders of magnitude on white noise.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111750" y="2701075"/>
            <a:ext cx="2352600" cy="1844700"/>
            <a:chOff x="6111750" y="2701075"/>
            <a:chExt cx="2352600" cy="1844700"/>
          </a:xfrm>
        </p:grpSpPr>
        <p:sp>
          <p:nvSpPr>
            <p:cNvPr id="742" name="Google Shape;742;p52"/>
            <p:cNvSpPr/>
            <p:nvPr/>
          </p:nvSpPr>
          <p:spPr>
            <a:xfrm>
              <a:off x="6111750" y="2701075"/>
              <a:ext cx="2352600" cy="1844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2"/>
            <p:cNvSpPr txBox="1"/>
            <p:nvPr/>
          </p:nvSpPr>
          <p:spPr>
            <a:xfrm>
              <a:off x="6285450" y="3003300"/>
              <a:ext cx="19929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dirty="0" smtClean="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Scale-invariant</a:t>
              </a:r>
            </a:p>
            <a:p>
              <a:r>
                <a:rPr lang="en-US" sz="1200" dirty="0" err="1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rcDPE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 is the only method here discussed with no effects related to scale.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747" name="Google Shape;747;p5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  <p:sp>
        <p:nvSpPr>
          <p:cNvPr id="748" name="Google Shape;748;p52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noProof="0" dirty="0" smtClean="0"/>
              <a:t>Main Findings</a:t>
            </a:r>
            <a:endParaRPr lang="en-US" sz="1000" b="0" noProof="0" dirty="0">
              <a:solidFill>
                <a:schemeClr val="lt2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76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9"/>
          <p:cNvSpPr/>
          <p:nvPr/>
        </p:nvSpPr>
        <p:spPr>
          <a:xfrm>
            <a:off x="8570373" y="473931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15</a:t>
            </a:fld>
            <a:endParaRPr lang="e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Experimental Setup, Results, and Discussion.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7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Dataset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228" y="2177000"/>
            <a:ext cx="3291857" cy="111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Bearing fault signal dataset (</a:t>
            </a:r>
            <a:r>
              <a:rPr lang="en-US" noProof="0" dirty="0" err="1" smtClean="0"/>
              <a:t>Bechhoeffer</a:t>
            </a:r>
            <a:r>
              <a:rPr lang="en-US" noProof="0" dirty="0" smtClean="0"/>
              <a:t> 2013).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Sampling frequency 100kHz for 6 seconds.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Bearing test rig with 270 </a:t>
            </a:r>
            <a:r>
              <a:rPr lang="en-US" noProof="0" dirty="0" err="1" smtClean="0"/>
              <a:t>lb</a:t>
            </a:r>
            <a:r>
              <a:rPr lang="en-US" noProof="0" dirty="0" smtClean="0"/>
              <a:t> load.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Rotation frequency 25 Hz.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3 signals with labels: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Base: no defects.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Fault: with defects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Methods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itle 4"/>
              <p:cNvSpPr>
                <a:spLocks noGrp="1"/>
              </p:cNvSpPr>
              <p:nvPr>
                <p:ph type="subTitle" idx="3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3-way ANOVA test.</a:t>
                </a:r>
                <a:endParaRPr lang="en-US" noProof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Factors</a:t>
                </a:r>
                <a:r>
                  <a:rPr lang="en-US" noProof="0" dirty="0" smtClean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s-ES_tradnl" dirty="0" err="1" smtClean="0"/>
                  <a:t>Type</a:t>
                </a:r>
                <a:r>
                  <a:rPr lang="es-ES_tradnl" dirty="0" smtClean="0"/>
                  <a:t>: Base and </a:t>
                </a:r>
                <a:r>
                  <a:rPr lang="es-ES_tradnl" dirty="0" err="1" smtClean="0"/>
                  <a:t>Fault</a:t>
                </a:r>
                <a:endParaRPr lang="en-US" noProof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Methods: MPE, </a:t>
                </a:r>
                <a:r>
                  <a:rPr lang="en-US" noProof="0" dirty="0" err="1" smtClean="0"/>
                  <a:t>rcMPE</a:t>
                </a:r>
                <a:r>
                  <a:rPr lang="en-US" dirty="0" smtClean="0"/>
                  <a:t>, </a:t>
                </a:r>
                <a:r>
                  <a:rPr lang="en-US" noProof="0" dirty="0" err="1" smtClean="0"/>
                  <a:t>rcDPE</a:t>
                </a:r>
                <a:r>
                  <a:rPr lang="en-US" noProof="0" dirty="0" smtClean="0"/>
                  <a:t>, and </a:t>
                </a:r>
                <a:r>
                  <a:rPr lang="en-US" noProof="0" dirty="0" err="1" smtClean="0"/>
                  <a:t>rcDPE</a:t>
                </a:r>
                <a:r>
                  <a:rPr lang="en-US" noProof="0" dirty="0" smtClean="0"/>
                  <a:t> (filtered)</a:t>
                </a:r>
                <a:endParaRPr lang="en-US" noProof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noProof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noProof="0">
                        <a:latin typeface="Cambria Math" panose="02040503050406030204" pitchFamily="18" charset="0"/>
                      </a:rPr>
                      <m:t>=3,…,6.</m:t>
                    </m:r>
                  </m:oMath>
                </a14:m>
                <a:endParaRPr lang="en-US" noProof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=1,…,20</m:t>
                    </m:r>
                  </m:oMath>
                </a14:m>
                <a:r>
                  <a:rPr lang="en-US" noProof="0" dirty="0" smtClean="0"/>
                  <a:t>, with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noProof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noProof="0" dirty="0" smtClean="0"/>
              </a:p>
            </p:txBody>
          </p:sp>
        </mc:Choice>
        <mc:Fallback>
          <p:sp>
            <p:nvSpPr>
              <p:cNvPr id="5" name="Sub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blipFill rotWithShape="0">
                <a:blip r:embed="rId2"/>
                <a:stretch>
                  <a:fillRect b="-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noProof="0" dirty="0" smtClean="0"/>
              <a:t>Experimental Setup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16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2026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Sample Signal Spectrum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17</a:t>
            </a:fld>
            <a:endParaRPr lang="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1432799"/>
            <a:ext cx="7999199" cy="26079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5714" y="4159657"/>
            <a:ext cx="7280686" cy="337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*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Dotted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lines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showcase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the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 Nyquist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frequency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 at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each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scale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.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For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 m&gt;3,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we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experience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 </a:t>
            </a:r>
            <a:r>
              <a:rPr lang="es-ES_tradnl" sz="1000" dirty="0" err="1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aliasing</a:t>
            </a:r>
            <a:r>
              <a:rPr lang="es-ES_tradnl" sz="1000" dirty="0" smtClean="0">
                <a:solidFill>
                  <a:schemeClr val="bg1">
                    <a:lumMod val="50000"/>
                  </a:schemeClr>
                </a:solidFill>
                <a:latin typeface="Ubuntu Light" panose="020B0604020202020204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Ubuntu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628" y="1317600"/>
            <a:ext cx="1032372" cy="404250"/>
          </a:xfrm>
        </p:spPr>
        <p:txBody>
          <a:bodyPr/>
          <a:lstStyle/>
          <a:p>
            <a:r>
              <a:rPr lang="en-US" noProof="0" dirty="0" smtClean="0"/>
              <a:t>MPE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18</a:t>
            </a:fld>
            <a:endParaRPr lang="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5"/>
              <p:cNvSpPr>
                <a:spLocks noGrp="1"/>
              </p:cNvSpPr>
              <p:nvPr>
                <p:ph type="title" idx="4"/>
              </p:nvPr>
            </p:nvSpPr>
            <p:spPr>
              <a:xfrm>
                <a:off x="500490" y="653475"/>
                <a:ext cx="5389110" cy="482400"/>
              </a:xfrm>
            </p:spPr>
            <p:txBody>
              <a:bodyPr/>
              <a:lstStyle/>
              <a:p>
                <a:r>
                  <a:rPr lang="en-US" noProof="0" dirty="0" smtClean="0"/>
                  <a:t>Entropy Difference </a:t>
                </a:r>
                <a14:m>
                  <m:oMath xmlns:m="http://schemas.openxmlformats.org/officeDocument/2006/math">
                    <m:r>
                      <a:rPr lang="es-ES_tradnl" b="1" i="0" noProof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s-ES_tradnl" b="1" i="0" noProof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s-ES_tradnl" b="1" i="0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_tradnl" b="1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_tradnl" b="1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b="1" i="1" noProof="0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a:rPr lang="es-ES_tradnl" b="1" i="0" noProof="0" smtClean="0">
                            <a:latin typeface="Cambria Math" panose="02040503050406030204" pitchFamily="18" charset="0"/>
                          </a:rPr>
                          <m:t>𝐁𝐚𝐬𝐞</m:t>
                        </m:r>
                      </m:sub>
                    </m:sSub>
                    <m:r>
                      <a:rPr lang="es-ES_tradnl" b="1" i="0" noProof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a:rPr lang="es-ES_tradnl" b="1" i="1" smtClean="0">
                            <a:latin typeface="Cambria Math" panose="02040503050406030204" pitchFamily="18" charset="0"/>
                          </a:rPr>
                          <m:t>𝑭𝒂𝒖𝒍𝒕</m:t>
                        </m:r>
                      </m:sub>
                    </m:sSub>
                  </m:oMath>
                </a14:m>
                <a:endParaRPr lang="en-US" noProof="0" dirty="0"/>
              </a:p>
            </p:txBody>
          </p:sp>
        </mc:Choice>
        <mc:Fallback xmlns="">
          <p:sp>
            <p:nvSpPr>
              <p:cNvPr id="12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"/>
              </p:nvPr>
            </p:nvSpPr>
            <p:spPr>
              <a:xfrm>
                <a:off x="500490" y="653475"/>
                <a:ext cx="5389110" cy="482400"/>
              </a:xfrm>
              <a:blipFill rotWithShape="0">
                <a:blip r:embed="rId3"/>
                <a:stretch>
                  <a:fillRect l="-1357" b="-2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8" y="1839562"/>
            <a:ext cx="3107101" cy="232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00" y="1836328"/>
            <a:ext cx="3111428" cy="232433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103228" y="1348197"/>
            <a:ext cx="1032372" cy="4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None/>
              <a:defRPr sz="18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_tradnl" dirty="0" err="1" smtClean="0"/>
              <a:t>rcMPE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25714" y="4325257"/>
                <a:ext cx="7569200" cy="337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_tradnl" sz="10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Error </a:t>
                </a:r>
                <a:r>
                  <a:rPr lang="es-ES_tradnl" sz="1000" b="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bars</a:t>
                </a:r>
                <a:r>
                  <a:rPr lang="es-ES_tradnl" sz="10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s-ES_tradnl" sz="1000" b="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computed</a:t>
                </a:r>
                <a:r>
                  <a:rPr lang="es-ES_tradnl" sz="10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s-ES_tradnl" sz="1000" b="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using</a:t>
                </a:r>
                <a:r>
                  <a:rPr lang="es-ES_tradnl" sz="10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1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_tradnl" sz="100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s-ES_tradnl" sz="1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 ±1,96 </m:t>
                    </m:r>
                    <m:rad>
                      <m:radPr>
                        <m:degHide m:val="on"/>
                        <m:ctrlPr>
                          <a:rPr lang="es-ES_tradnl" sz="1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𝐵𝑎𝑠𝑒</m:t>
                            </m:r>
                          </m:sub>
                          <m:sup>
                            <m: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ES_tradnl" sz="1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𝐹𝑎𝑢𝑙𝑡</m:t>
                            </m:r>
                            <m: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1000" dirty="0" smtClean="0">
                    <a:solidFill>
                      <a:schemeClr val="bg1">
                        <a:lumMod val="65000"/>
                      </a:schemeClr>
                    </a:solidFill>
                    <a:latin typeface="Ubuntu Light" panose="020B0604020202020204" charset="0"/>
                  </a:rPr>
                  <a:t> with significance </a:t>
                </a:r>
                <a14:m>
                  <m:oMath xmlns:m="http://schemas.openxmlformats.org/officeDocument/2006/math"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Ubuntu Light" panose="020B060402020202020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4" y="4325257"/>
                <a:ext cx="7569200" cy="3379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448000" y="3499200"/>
            <a:ext cx="525600" cy="22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80000" y="3513600"/>
            <a:ext cx="547200" cy="2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00" y="1836328"/>
            <a:ext cx="3111428" cy="2324333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628" y="1317600"/>
            <a:ext cx="1032372" cy="404250"/>
          </a:xfrm>
        </p:spPr>
        <p:txBody>
          <a:bodyPr/>
          <a:lstStyle/>
          <a:p>
            <a:r>
              <a:rPr lang="en-US" noProof="0" dirty="0" err="1" smtClean="0"/>
              <a:t>rcDPE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19</a:t>
            </a:fld>
            <a:endParaRPr lang="e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03228" y="1348197"/>
            <a:ext cx="2838372" cy="4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None/>
              <a:defRPr sz="18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_tradnl" dirty="0" err="1" smtClean="0"/>
              <a:t>rcDPE</a:t>
            </a:r>
            <a:r>
              <a:rPr lang="es-ES_tradnl" dirty="0" smtClean="0"/>
              <a:t> – </a:t>
            </a:r>
            <a:r>
              <a:rPr lang="es-ES_tradnl" dirty="0" err="1" smtClean="0"/>
              <a:t>Aliasing</a:t>
            </a:r>
            <a:r>
              <a:rPr lang="es-ES_tradnl" dirty="0" smtClean="0"/>
              <a:t> </a:t>
            </a:r>
            <a:r>
              <a:rPr lang="es-ES_tradnl" dirty="0" err="1" smtClean="0"/>
              <a:t>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25714" y="4325257"/>
                <a:ext cx="7569200" cy="337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_tradnl" sz="10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Error </a:t>
                </a:r>
                <a:r>
                  <a:rPr lang="es-ES_tradnl" sz="1000" b="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bars</a:t>
                </a:r>
                <a:r>
                  <a:rPr lang="es-ES_tradnl" sz="10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s-ES_tradnl" sz="1000" b="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computed</a:t>
                </a:r>
                <a:r>
                  <a:rPr lang="es-ES_tradnl" sz="10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s-ES_tradnl" sz="1000" b="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using</a:t>
                </a:r>
                <a:r>
                  <a:rPr lang="es-ES_tradnl" sz="10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1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_tradnl" sz="100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s-ES_tradnl" sz="1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 ±1,96 </m:t>
                    </m:r>
                    <m:rad>
                      <m:radPr>
                        <m:degHide m:val="on"/>
                        <m:ctrlPr>
                          <a:rPr lang="es-ES_tradnl" sz="1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𝐵𝑎𝑠𝑒</m:t>
                            </m:r>
                          </m:sub>
                          <m:sup>
                            <m: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ES_tradnl" sz="10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𝐹𝑎𝑢𝑙𝑡</m:t>
                            </m:r>
                            <m:r>
                              <a:rPr lang="es-ES_tradnl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s-ES_tradnl" sz="10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1000" dirty="0" smtClean="0">
                    <a:solidFill>
                      <a:schemeClr val="bg1">
                        <a:lumMod val="65000"/>
                      </a:schemeClr>
                    </a:solidFill>
                    <a:latin typeface="Ubuntu Light" panose="020B0604020202020204" charset="0"/>
                  </a:rPr>
                  <a:t> with significance </a:t>
                </a:r>
                <a14:m>
                  <m:oMath xmlns:m="http://schemas.openxmlformats.org/officeDocument/2006/math"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Ubuntu Light" panose="020B060402020202020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4" y="4325257"/>
                <a:ext cx="7569200" cy="3379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8" y="1836328"/>
            <a:ext cx="3111429" cy="2324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6400" y="1836328"/>
            <a:ext cx="748800" cy="402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58400" y="1836328"/>
            <a:ext cx="656228" cy="374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5"/>
              <p:cNvSpPr txBox="1">
                <a:spLocks/>
              </p:cNvSpPr>
              <p:nvPr/>
            </p:nvSpPr>
            <p:spPr>
              <a:xfrm>
                <a:off x="500490" y="653475"/>
                <a:ext cx="5389110" cy="48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Ubuntu"/>
                  <a:buNone/>
                  <a:defRPr sz="2200" b="1" i="0" u="none" strike="noStrike" cap="none">
                    <a:solidFill>
                      <a:schemeClr val="dk1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vo"/>
                    <a:ea typeface="Arvo"/>
                    <a:cs typeface="Arvo"/>
                    <a:sym typeface="Arvo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vo"/>
                    <a:ea typeface="Arvo"/>
                    <a:cs typeface="Arvo"/>
                    <a:sym typeface="Arvo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vo"/>
                    <a:ea typeface="Arvo"/>
                    <a:cs typeface="Arvo"/>
                    <a:sym typeface="Arvo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vo"/>
                    <a:ea typeface="Arvo"/>
                    <a:cs typeface="Arvo"/>
                    <a:sym typeface="Arvo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vo"/>
                    <a:ea typeface="Arvo"/>
                    <a:cs typeface="Arvo"/>
                    <a:sym typeface="Arvo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vo"/>
                    <a:ea typeface="Arvo"/>
                    <a:cs typeface="Arvo"/>
                    <a:sym typeface="Arvo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vo"/>
                    <a:ea typeface="Arvo"/>
                    <a:cs typeface="Arvo"/>
                    <a:sym typeface="Arvo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vo"/>
                  <a:buNone/>
                  <a:defRPr sz="2400" b="0" i="0" u="none" strike="noStrike" cap="none">
                    <a:solidFill>
                      <a:schemeClr val="dk1"/>
                    </a:solidFill>
                    <a:latin typeface="Arvo"/>
                    <a:ea typeface="Arvo"/>
                    <a:cs typeface="Arvo"/>
                    <a:sym typeface="Arvo"/>
                  </a:defRPr>
                </a:lvl9pPr>
              </a:lstStyle>
              <a:p>
                <a:r>
                  <a:rPr lang="en-US" dirty="0" smtClean="0"/>
                  <a:t>Entropy Difference </a:t>
                </a:r>
                <a14:m>
                  <m:oMath xmlns:m="http://schemas.openxmlformats.org/officeDocument/2006/math">
                    <m:r>
                      <a:rPr lang="es-ES_tradnl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s-ES_tradnl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s-ES_tradnl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_tradn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a:rPr lang="es-ES_tradnl" smtClean="0">
                            <a:latin typeface="Cambria Math" panose="02040503050406030204" pitchFamily="18" charset="0"/>
                          </a:rPr>
                          <m:t>𝐁𝐚𝐬𝐞</m:t>
                        </m:r>
                      </m:sub>
                    </m:sSub>
                    <m:r>
                      <a:rPr lang="es-ES_tradnl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a:rPr lang="es-ES_tradnl" i="1" smtClean="0">
                            <a:latin typeface="Cambria Math" panose="02040503050406030204" pitchFamily="18" charset="0"/>
                          </a:rPr>
                          <m:t>𝑭𝒂𝒖𝒍𝒕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it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90" y="653475"/>
                <a:ext cx="5389110" cy="482400"/>
              </a:xfrm>
              <a:prstGeom prst="rect">
                <a:avLst/>
              </a:prstGeom>
              <a:blipFill rotWithShape="0">
                <a:blip r:embed="rId6"/>
                <a:stretch>
                  <a:fillRect l="-1357" b="-240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968800" y="2642400"/>
            <a:ext cx="309600" cy="30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8555973" y="487098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156" r="33084" b="258"/>
          <a:stretch/>
        </p:blipFill>
        <p:spPr>
          <a:xfrm>
            <a:off x="5553982" y="609600"/>
            <a:ext cx="3046076" cy="3831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MPE - Background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021" y="1446585"/>
            <a:ext cx="3737719" cy="24777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000" noProof="0" dirty="0" smtClean="0"/>
              <a:t>Multiscale Permutation Entropy (MPE) of dimension 𝑑 analyzes the information contained in the ordinal patterns of a signal at different time scales. (Aziz &amp; </a:t>
            </a:r>
            <a:r>
              <a:rPr lang="en-US" sz="1000" noProof="0" dirty="0" err="1" smtClean="0"/>
              <a:t>Arif</a:t>
            </a:r>
            <a:r>
              <a:rPr lang="en-US" sz="1000" noProof="0" dirty="0" smtClean="0"/>
              <a:t>., 2005).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000" noProof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00" noProof="0" dirty="0" smtClean="0"/>
              <a:t>Refinements to this method, like </a:t>
            </a:r>
            <a:r>
              <a:rPr lang="en-US" sz="1000" noProof="0" dirty="0" err="1" smtClean="0"/>
              <a:t>rcMPE</a:t>
            </a:r>
            <a:r>
              <a:rPr lang="en-US" sz="1000" noProof="0" dirty="0" smtClean="0"/>
              <a:t> (</a:t>
            </a:r>
            <a:r>
              <a:rPr lang="en-US" sz="1000" noProof="0" dirty="0" err="1" smtClean="0"/>
              <a:t>Humeau-Heutier</a:t>
            </a:r>
            <a:r>
              <a:rPr lang="en-US" sz="1000" noProof="0" dirty="0" smtClean="0"/>
              <a:t> 2015), greatly improve the precision of MPE, particularly for short time signals.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000" noProof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00" noProof="0" dirty="0" smtClean="0"/>
              <a:t>Our contribution: First, we propose an alternative </a:t>
            </a:r>
            <a:r>
              <a:rPr lang="en-US" sz="1000" noProof="0" dirty="0" err="1" smtClean="0"/>
              <a:t>multiscaling</a:t>
            </a:r>
            <a:r>
              <a:rPr lang="en-US" sz="1000" noProof="0" dirty="0" smtClean="0"/>
              <a:t> method, using composite </a:t>
            </a:r>
            <a:r>
              <a:rPr lang="en-US" sz="1000" noProof="0" dirty="0" err="1" smtClean="0"/>
              <a:t>downsampling</a:t>
            </a:r>
            <a:r>
              <a:rPr lang="en-US" sz="1000" noProof="0" dirty="0" smtClean="0"/>
              <a:t> instead of composite coarse-graining, which further improves the method’s precision.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000" noProof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00" noProof="0" dirty="0" smtClean="0"/>
              <a:t>Motivation: Composite </a:t>
            </a:r>
            <a:r>
              <a:rPr lang="en-US" sz="1000" noProof="0" dirty="0" err="1" smtClean="0"/>
              <a:t>multiscaling</a:t>
            </a:r>
            <a:r>
              <a:rPr lang="en-US" sz="1000" noProof="0" dirty="0" smtClean="0"/>
              <a:t> creates artifact correlations within the signal, which increases the MPE variance. By </a:t>
            </a:r>
            <a:r>
              <a:rPr lang="en-US" sz="1000" noProof="0" dirty="0" err="1" smtClean="0"/>
              <a:t>downsampling</a:t>
            </a:r>
            <a:r>
              <a:rPr lang="en-US" sz="1000" noProof="0" dirty="0" smtClean="0"/>
              <a:t>, we avoid the unwanted effects of preprocessing in the final MPE value.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4743" y="3824514"/>
            <a:ext cx="776514" cy="117565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548658" y="4815614"/>
            <a:ext cx="548700" cy="3936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39103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8587821" y="481565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337;p45"/>
          <p:cNvSpPr txBox="1">
            <a:spLocks/>
          </p:cNvSpPr>
          <p:nvPr/>
        </p:nvSpPr>
        <p:spPr>
          <a:xfrm>
            <a:off x="6532275" y="1928450"/>
            <a:ext cx="2565083" cy="108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ALL FACTORS AND INTERACTIONS ARE SIGNIFICANT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 smtClean="0">
                <a:solidFill>
                  <a:schemeClr val="bg1">
                    <a:lumMod val="85000"/>
                  </a:schemeClr>
                </a:solidFill>
                <a:latin typeface="Arvo"/>
                <a:ea typeface="Arvo"/>
                <a:cs typeface="Arvo"/>
                <a:sym typeface="Arvo"/>
              </a:rPr>
              <a:t>20</a:t>
            </a:fld>
            <a:endParaRPr sz="1200" dirty="0">
              <a:solidFill>
                <a:schemeClr val="bg1">
                  <a:lumMod val="85000"/>
                </a:schemeClr>
              </a:solidFill>
              <a:latin typeface="Arvo"/>
              <a:ea typeface="Arvo"/>
              <a:cs typeface="Arvo"/>
              <a:sym typeface="Arv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626"/>
              </p:ext>
            </p:extLst>
          </p:nvPr>
        </p:nvGraphicFramePr>
        <p:xfrm>
          <a:off x="739201" y="777350"/>
          <a:ext cx="5344799" cy="3591560"/>
        </p:xfrm>
        <a:graphic>
          <a:graphicData uri="http://schemas.openxmlformats.org/drawingml/2006/table">
            <a:tbl>
              <a:tblPr firstRow="1" bandRow="1">
                <a:tableStyleId>{38BCE30A-C4A9-44E2-B690-9D3ADFEAA930}</a:tableStyleId>
              </a:tblPr>
              <a:tblGrid>
                <a:gridCol w="988799"/>
                <a:gridCol w="475389"/>
                <a:gridCol w="777411"/>
                <a:gridCol w="777600"/>
                <a:gridCol w="684000"/>
                <a:gridCol w="720000"/>
                <a:gridCol w="921600"/>
              </a:tblGrid>
              <a:tr h="3708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/>
                        <a:t>Df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Sum Sq.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Mean Sq.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F-value 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P-Value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b="1" dirty="0" err="1" smtClean="0"/>
                        <a:t>Significant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Type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0.0000358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0.0000358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12.346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0.000730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***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Method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3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0.0007515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0.0002505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86.392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 2e-16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***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Dimension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0.0004970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0.0004970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171.397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 2e-16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***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Type &amp;</a:t>
                      </a:r>
                      <a:r>
                        <a:rPr lang="en-US" sz="1000" b="1" baseline="0" dirty="0" smtClean="0"/>
                        <a:t> Method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3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0.0003514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0.0001171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40.398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5.37e-16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***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Type &amp;</a:t>
                      </a:r>
                      <a:r>
                        <a:rPr lang="en-US" sz="1000" b="1" baseline="0" dirty="0" smtClean="0"/>
                        <a:t> Dimension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0.0000410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0.0000410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14.134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0.000322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***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Method &amp;</a:t>
                      </a:r>
                      <a:r>
                        <a:rPr lang="en-US" sz="1000" b="1" baseline="0" dirty="0" smtClean="0"/>
                        <a:t> Dimension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3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0.0000955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0.0000318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10.981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4.09e-06</a:t>
                      </a:r>
                      <a:endParaRPr lang="en-US" sz="1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***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Type &amp; Method &amp;</a:t>
                      </a:r>
                      <a:r>
                        <a:rPr lang="en-US" sz="1000" b="1" baseline="0" dirty="0" smtClean="0"/>
                        <a:t> Dimension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3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0.0000219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0.0000073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2.514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0.064282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000" b="1" dirty="0" err="1" smtClean="0"/>
                        <a:t>Residuals</a:t>
                      </a:r>
                      <a:endParaRPr lang="en-US" sz="1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80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0.0002320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0.0000029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39201" y="4526607"/>
                <a:ext cx="1506286" cy="337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_tradnl" sz="10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S</a:t>
                </a:r>
                <a:r>
                  <a:rPr lang="en-US" sz="1000" dirty="0" err="1" smtClean="0">
                    <a:solidFill>
                      <a:schemeClr val="bg1">
                        <a:lumMod val="65000"/>
                      </a:schemeClr>
                    </a:solidFill>
                    <a:latin typeface="Ubuntu Light" panose="020B0604020202020204" charset="0"/>
                  </a:rPr>
                  <a:t>ignificance</a:t>
                </a:r>
                <a:r>
                  <a:rPr lang="en-US" sz="1000" dirty="0" smtClean="0">
                    <a:solidFill>
                      <a:schemeClr val="bg1">
                        <a:lumMod val="65000"/>
                      </a:schemeClr>
                    </a:solidFill>
                    <a:latin typeface="Ubuntu Light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Ubuntu Light" panose="020B060402020202020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01" y="4526607"/>
                <a:ext cx="1506286" cy="3379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9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56" y="1721850"/>
            <a:ext cx="3264672" cy="2438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8" y="1752896"/>
            <a:ext cx="3223113" cy="2407765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628" y="1317600"/>
            <a:ext cx="1032372" cy="404250"/>
          </a:xfrm>
        </p:spPr>
        <p:txBody>
          <a:bodyPr/>
          <a:lstStyle/>
          <a:p>
            <a:r>
              <a:rPr lang="en-US" noProof="0" dirty="0" smtClean="0"/>
              <a:t>d=3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21</a:t>
            </a:fld>
            <a:endParaRPr lang="es"/>
          </a:p>
        </p:txBody>
      </p:sp>
      <p:sp>
        <p:nvSpPr>
          <p:cNvPr id="12" name="Title 5"/>
          <p:cNvSpPr>
            <a:spLocks noGrp="1"/>
          </p:cNvSpPr>
          <p:nvPr>
            <p:ph type="title" idx="4"/>
          </p:nvPr>
        </p:nvSpPr>
        <p:spPr>
          <a:xfrm>
            <a:off x="500490" y="653475"/>
            <a:ext cx="3617910" cy="482400"/>
          </a:xfrm>
        </p:spPr>
        <p:txBody>
          <a:bodyPr/>
          <a:lstStyle/>
          <a:p>
            <a:r>
              <a:rPr lang="en-US" noProof="0" dirty="0" smtClean="0"/>
              <a:t>Base-Fault Classification</a:t>
            </a:r>
            <a:endParaRPr lang="en-US" noProof="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03228" y="1348197"/>
            <a:ext cx="2838372" cy="404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None/>
              <a:defRPr sz="18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vo"/>
              <a:buNone/>
              <a:defRPr sz="16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_tradnl" dirty="0"/>
              <a:t>d</a:t>
            </a:r>
            <a:r>
              <a:rPr lang="es-ES_tradnl" dirty="0" smtClean="0"/>
              <a:t>=6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25714" y="4325257"/>
                <a:ext cx="7569200" cy="337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_tradnl" sz="10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Significant</a:t>
                </a:r>
                <a:r>
                  <a:rPr lang="en-US" sz="1000" dirty="0" smtClean="0">
                    <a:solidFill>
                      <a:schemeClr val="bg1">
                        <a:lumMod val="65000"/>
                      </a:schemeClr>
                    </a:solidFill>
                    <a:latin typeface="Ubuntu Light" panose="020B060402020202020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en-US" sz="1000" dirty="0" smtClean="0">
                    <a:solidFill>
                      <a:schemeClr val="bg1">
                        <a:lumMod val="65000"/>
                      </a:schemeClr>
                    </a:solidFill>
                    <a:latin typeface="Ubuntu Light" panose="020B060402020202020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_tradnl" sz="10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s-ES_tradnl" sz="10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s-ES_tradnl" sz="1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Ubuntu Light" panose="020B060402020202020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4" y="4325257"/>
                <a:ext cx="7569200" cy="3379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358400" y="1836328"/>
            <a:ext cx="656228" cy="374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36486" y="1790847"/>
            <a:ext cx="288286" cy="21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800" b="0" dirty="0" smtClean="0">
                <a:solidFill>
                  <a:schemeClr val="tx1"/>
                </a:solidFill>
              </a:rPr>
              <a:t>*</a:t>
            </a:r>
            <a:endParaRPr lang="en-US" sz="1800" dirty="0">
              <a:solidFill>
                <a:schemeClr val="tx1"/>
              </a:solidFill>
              <a:latin typeface="Ubuntu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3635075" y="727050"/>
            <a:ext cx="2352600" cy="1844700"/>
            <a:chOff x="3635075" y="727050"/>
            <a:chExt cx="2352600" cy="1844700"/>
          </a:xfrm>
        </p:grpSpPr>
        <p:sp>
          <p:nvSpPr>
            <p:cNvPr id="739" name="Google Shape;739;p52"/>
            <p:cNvSpPr/>
            <p:nvPr/>
          </p:nvSpPr>
          <p:spPr>
            <a:xfrm>
              <a:off x="3635075" y="727050"/>
              <a:ext cx="2352600" cy="1844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2"/>
            <p:cNvSpPr txBox="1"/>
            <p:nvPr/>
          </p:nvSpPr>
          <p:spPr>
            <a:xfrm>
              <a:off x="3711275" y="1081350"/>
              <a:ext cx="21666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dirty="0" smtClean="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Optimal Settings</a:t>
              </a:r>
              <a:r>
                <a:rPr lang="es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  <a:t/>
              </a:r>
              <a:br>
                <a:rPr lang="es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</a:br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rcDPE with aliasing filter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Time scale m=4</a:t>
              </a:r>
            </a:p>
            <a:p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Low </a:t>
              </a:r>
              <a:r>
                <a:rPr lang="es" sz="1200" dirty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dimension (</a:t>
              </a:r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d=3)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111750" y="727050"/>
            <a:ext cx="2352600" cy="1844700"/>
            <a:chOff x="6111750" y="727050"/>
            <a:chExt cx="2352600" cy="1844700"/>
          </a:xfrm>
        </p:grpSpPr>
        <p:sp>
          <p:nvSpPr>
            <p:cNvPr id="740" name="Google Shape;740;p52"/>
            <p:cNvSpPr/>
            <p:nvPr/>
          </p:nvSpPr>
          <p:spPr>
            <a:xfrm>
              <a:off x="6111750" y="727050"/>
              <a:ext cx="2352600" cy="1844700"/>
            </a:xfrm>
            <a:prstGeom prst="rect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44" name="Google Shape;744;p52"/>
            <p:cNvSpPr txBox="1"/>
            <p:nvPr/>
          </p:nvSpPr>
          <p:spPr>
            <a:xfrm>
              <a:off x="6285450" y="1046125"/>
              <a:ext cx="19929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dirty="0" smtClean="0">
                  <a:solidFill>
                    <a:schemeClr val="accent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MPE behavior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Unfiltered rcDPE has the lowest variation, but erases the difference between faulty and non-faulty signals.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/>
              </a:r>
              <a:br>
                <a:rPr lang="es" dirty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</a:br>
              <a:endParaRPr sz="1200" dirty="0">
                <a:solidFill>
                  <a:schemeClr val="bg1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635075" y="2701075"/>
            <a:ext cx="2352600" cy="1844700"/>
            <a:chOff x="3635075" y="2701075"/>
            <a:chExt cx="2352600" cy="1844700"/>
          </a:xfrm>
        </p:grpSpPr>
        <p:sp>
          <p:nvSpPr>
            <p:cNvPr id="741" name="Google Shape;741;p52"/>
            <p:cNvSpPr/>
            <p:nvPr/>
          </p:nvSpPr>
          <p:spPr>
            <a:xfrm>
              <a:off x="3635075" y="2701075"/>
              <a:ext cx="2352600" cy="1844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2"/>
            <p:cNvSpPr txBox="1"/>
            <p:nvPr/>
          </p:nvSpPr>
          <p:spPr>
            <a:xfrm>
              <a:off x="3711275" y="3003300"/>
              <a:ext cx="21036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" sz="1600" dirty="0" smtClean="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MPE dimension</a:t>
              </a:r>
            </a:p>
            <a:p>
              <a:pPr lvl="0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For this particular dataset, higher dimensions actually perform worse than lower dimensions. Filtered </a:t>
              </a:r>
              <a:r>
                <a:rPr lang="en-US" sz="1200" dirty="0" err="1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rcDPE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 maintains significant differences.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111750" y="2701075"/>
            <a:ext cx="2352600" cy="1844700"/>
            <a:chOff x="6111750" y="2701075"/>
            <a:chExt cx="2352600" cy="1844700"/>
          </a:xfrm>
        </p:grpSpPr>
        <p:sp>
          <p:nvSpPr>
            <p:cNvPr id="742" name="Google Shape;742;p52"/>
            <p:cNvSpPr/>
            <p:nvPr/>
          </p:nvSpPr>
          <p:spPr>
            <a:xfrm>
              <a:off x="6111750" y="2701075"/>
              <a:ext cx="2352600" cy="1844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2"/>
            <p:cNvSpPr txBox="1"/>
            <p:nvPr/>
          </p:nvSpPr>
          <p:spPr>
            <a:xfrm>
              <a:off x="6285450" y="3003300"/>
              <a:ext cx="19929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dirty="0" smtClean="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Aliasing</a:t>
              </a: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There is a trade-off between statistical precision and aliasing effects.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747" name="Google Shape;747;p5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22</a:t>
            </a:fld>
            <a:endParaRPr/>
          </a:p>
        </p:txBody>
      </p:sp>
      <p:sp>
        <p:nvSpPr>
          <p:cNvPr id="748" name="Google Shape;748;p52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noProof="0" dirty="0" smtClean="0"/>
              <a:t>Main Findings</a:t>
            </a:r>
            <a:endParaRPr lang="en-US" sz="1000" b="0" noProof="0" dirty="0">
              <a:solidFill>
                <a:schemeClr val="lt2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30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Main Insights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23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4894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050" y="1556589"/>
            <a:ext cx="5877000" cy="2502000"/>
          </a:xfrm>
        </p:spPr>
        <p:txBody>
          <a:bodyPr/>
          <a:lstStyle/>
          <a:p>
            <a:pPr algn="l"/>
            <a:r>
              <a:rPr lang="en-US" noProof="0" dirty="0" smtClean="0"/>
              <a:t>The refined Composite </a:t>
            </a:r>
            <a:r>
              <a:rPr lang="en-US" noProof="0" dirty="0" err="1" smtClean="0"/>
              <a:t>Downsampling</a:t>
            </a:r>
            <a:r>
              <a:rPr lang="en-US" noProof="0" dirty="0" smtClean="0"/>
              <a:t> Permutation Entropy improves the precision of the classical </a:t>
            </a:r>
            <a:r>
              <a:rPr lang="en-US" noProof="0" dirty="0" err="1" smtClean="0"/>
              <a:t>rcMPE</a:t>
            </a:r>
            <a:r>
              <a:rPr lang="en-US" noProof="0" dirty="0" smtClean="0"/>
              <a:t> by avoiding the artifact cross-correlations, product of the signal’s preprocessing.</a:t>
            </a:r>
          </a:p>
          <a:p>
            <a:pPr algn="l"/>
            <a:r>
              <a:rPr lang="en-US" noProof="0" dirty="0" err="1" smtClean="0"/>
              <a:t>rcDPE</a:t>
            </a:r>
            <a:r>
              <a:rPr lang="en-US" noProof="0" dirty="0" smtClean="0"/>
              <a:t> enhances the classification between faulty and non-faulty bearings in rotatory machines.</a:t>
            </a:r>
          </a:p>
          <a:p>
            <a:pPr algn="l"/>
            <a:r>
              <a:rPr lang="en-US" noProof="0" dirty="0" smtClean="0"/>
              <a:t>In order to avoid aliasing effects, we applied an anti-aliasing filter matching the Nyquist frequency for each time scale. This allowed a better classification, even with increased variance compared to the unfiltered </a:t>
            </a:r>
            <a:r>
              <a:rPr lang="en-US" noProof="0" dirty="0" err="1" smtClean="0"/>
              <a:t>rcDPE</a:t>
            </a:r>
            <a:r>
              <a:rPr lang="en-US" noProof="0" dirty="0" smtClean="0"/>
              <a:t> method.</a:t>
            </a:r>
          </a:p>
          <a:p>
            <a:pPr algn="l"/>
            <a:r>
              <a:rPr lang="en-US" noProof="0" dirty="0" smtClean="0"/>
              <a:t>For this dataset, lower dimensions allowed a better classification of the faulty components. Nonetheless, the filtered </a:t>
            </a:r>
            <a:r>
              <a:rPr lang="en-US" noProof="0" dirty="0" err="1" smtClean="0"/>
              <a:t>rcDPE</a:t>
            </a:r>
            <a:r>
              <a:rPr lang="en-US" noProof="0" dirty="0" smtClean="0"/>
              <a:t> method successfully detected the difference, even for higher dimensions.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24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3391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8587821" y="4735192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563789"/>
            <a:ext cx="7828658" cy="2502000"/>
          </a:xfrm>
        </p:spPr>
        <p:txBody>
          <a:bodyPr/>
          <a:lstStyle/>
          <a:p>
            <a:pPr algn="l"/>
            <a:r>
              <a:rPr lang="en-US" sz="1100" noProof="0" dirty="0"/>
              <a:t>W. Aziz and M. </a:t>
            </a:r>
            <a:r>
              <a:rPr lang="en-US" sz="1100" noProof="0" dirty="0" err="1"/>
              <a:t>Arif</a:t>
            </a:r>
            <a:r>
              <a:rPr lang="en-US" sz="1100" noProof="0" dirty="0"/>
              <a:t>, “Multiscale permutation entropy of </a:t>
            </a:r>
            <a:r>
              <a:rPr lang="en-US" sz="1100" noProof="0" dirty="0" smtClean="0"/>
              <a:t>physiological time </a:t>
            </a:r>
            <a:r>
              <a:rPr lang="en-US" sz="1100" noProof="0" dirty="0"/>
              <a:t>series,” in 2005 Pakistan Section </a:t>
            </a:r>
            <a:r>
              <a:rPr lang="en-US" sz="1100" noProof="0" dirty="0" err="1"/>
              <a:t>Multitopic</a:t>
            </a:r>
            <a:r>
              <a:rPr lang="en-US" sz="1100" noProof="0" dirty="0"/>
              <a:t> Conference, 2005, </a:t>
            </a:r>
            <a:r>
              <a:rPr lang="en-US" sz="1100" noProof="0" dirty="0" smtClean="0"/>
              <a:t>pp.1–6.</a:t>
            </a:r>
          </a:p>
          <a:p>
            <a:pPr algn="l"/>
            <a:r>
              <a:rPr lang="en-US" sz="1100" noProof="0" dirty="0"/>
              <a:t>A. </a:t>
            </a:r>
            <a:r>
              <a:rPr lang="en-US" sz="1100" noProof="0" dirty="0" err="1"/>
              <a:t>Humeau-Heurtier</a:t>
            </a:r>
            <a:r>
              <a:rPr lang="en-US" sz="1100" noProof="0" dirty="0"/>
              <a:t>, C.-W. Wu, and S.-D. Wu, </a:t>
            </a:r>
            <a:r>
              <a:rPr lang="en-US" sz="1100" noProof="0" dirty="0" smtClean="0"/>
              <a:t>“Refined </a:t>
            </a:r>
            <a:r>
              <a:rPr lang="en-US" sz="1100" noProof="0" dirty="0"/>
              <a:t>composite multiscale permutation entropy to overcome multiscale permutation entropy </a:t>
            </a:r>
            <a:r>
              <a:rPr lang="en-US" sz="1100" noProof="0" dirty="0" smtClean="0"/>
              <a:t>length dependence" </a:t>
            </a:r>
            <a:r>
              <a:rPr lang="en-US" sz="1100" i="1" noProof="0" dirty="0"/>
              <a:t>IEEE Signal Processing </a:t>
            </a:r>
            <a:r>
              <a:rPr lang="en-US" sz="1100" i="1" noProof="0" dirty="0" smtClean="0"/>
              <a:t>Letters</a:t>
            </a:r>
            <a:r>
              <a:rPr lang="en-US" sz="1100" noProof="0" dirty="0" smtClean="0"/>
              <a:t>, vol</a:t>
            </a:r>
            <a:r>
              <a:rPr lang="en-US" sz="1100" noProof="0" dirty="0"/>
              <a:t>. 22, pp. 2364{2367, 12 2015</a:t>
            </a:r>
            <a:r>
              <a:rPr lang="en-US" sz="1100" noProof="0" dirty="0" smtClean="0"/>
              <a:t>.</a:t>
            </a:r>
          </a:p>
          <a:p>
            <a:pPr algn="l"/>
            <a:r>
              <a:rPr lang="en-US" sz="1100" noProof="0" dirty="0" smtClean="0"/>
              <a:t>C</a:t>
            </a:r>
            <a:r>
              <a:rPr lang="en-US" sz="1100" noProof="0" dirty="0"/>
              <a:t>. </a:t>
            </a:r>
            <a:r>
              <a:rPr lang="en-US" sz="1100" noProof="0" dirty="0" err="1"/>
              <a:t>Bandt</a:t>
            </a:r>
            <a:r>
              <a:rPr lang="en-US" sz="1100" noProof="0" dirty="0"/>
              <a:t> and B. </a:t>
            </a:r>
            <a:r>
              <a:rPr lang="en-US" sz="1100" noProof="0" dirty="0" err="1"/>
              <a:t>Pompe</a:t>
            </a:r>
            <a:r>
              <a:rPr lang="en-US" sz="1100" noProof="0" dirty="0"/>
              <a:t>, “Permutation entropy: A natural </a:t>
            </a:r>
            <a:r>
              <a:rPr lang="en-US" sz="1100" noProof="0" dirty="0" smtClean="0"/>
              <a:t>complexity measure </a:t>
            </a:r>
            <a:r>
              <a:rPr lang="en-US" sz="1100" noProof="0" dirty="0"/>
              <a:t>for time series,” Physical Review Letters, vol. 88, no. 17, </a:t>
            </a:r>
            <a:r>
              <a:rPr lang="en-US" sz="1100" noProof="0" dirty="0" smtClean="0"/>
              <a:t>p. 174102</a:t>
            </a:r>
            <a:r>
              <a:rPr lang="en-US" sz="1100" noProof="0" dirty="0"/>
              <a:t>, </a:t>
            </a:r>
            <a:r>
              <a:rPr lang="en-US" sz="1100" noProof="0" dirty="0" smtClean="0"/>
              <a:t>2002.</a:t>
            </a:r>
          </a:p>
          <a:p>
            <a:pPr algn="l"/>
            <a:r>
              <a:rPr lang="en-US" sz="1100" noProof="0" dirty="0"/>
              <a:t>M. Costa, A. Goldberg, and C. Peng, “Multiscale entropy analysis </a:t>
            </a:r>
            <a:r>
              <a:rPr lang="en-US" sz="1100" noProof="0" dirty="0" smtClean="0"/>
              <a:t>of biological </a:t>
            </a:r>
            <a:r>
              <a:rPr lang="en-US" sz="1100" noProof="0" dirty="0"/>
              <a:t>signals,” Phys. Rev. E 71, 021906, </a:t>
            </a:r>
            <a:r>
              <a:rPr lang="en-US" sz="1100" noProof="0" dirty="0" smtClean="0"/>
              <a:t>2005.</a:t>
            </a:r>
          </a:p>
          <a:p>
            <a:pPr algn="l"/>
            <a:r>
              <a:rPr lang="en-US" sz="1100" noProof="0" dirty="0" smtClean="0"/>
              <a:t>A</a:t>
            </a:r>
            <a:r>
              <a:rPr lang="en-US" sz="1100" noProof="0" dirty="0"/>
              <a:t>. </a:t>
            </a:r>
            <a:r>
              <a:rPr lang="en-US" sz="1100" noProof="0" dirty="0" err="1"/>
              <a:t>Davalos</a:t>
            </a:r>
            <a:r>
              <a:rPr lang="en-US" sz="1100" noProof="0" dirty="0"/>
              <a:t>, M. </a:t>
            </a:r>
            <a:r>
              <a:rPr lang="en-US" sz="1100" noProof="0" dirty="0" err="1"/>
              <a:t>Jabloun</a:t>
            </a:r>
            <a:r>
              <a:rPr lang="en-US" sz="1100" noProof="0" dirty="0"/>
              <a:t>, P. </a:t>
            </a:r>
            <a:r>
              <a:rPr lang="en-US" sz="1100" noProof="0" dirty="0" err="1"/>
              <a:t>Ravier</a:t>
            </a:r>
            <a:r>
              <a:rPr lang="en-US" sz="1100" noProof="0" dirty="0"/>
              <a:t>, and O. </a:t>
            </a:r>
            <a:r>
              <a:rPr lang="en-US" sz="1100" noProof="0" dirty="0" err="1"/>
              <a:t>Buttelli</a:t>
            </a:r>
            <a:r>
              <a:rPr lang="en-US" sz="1100" noProof="0" dirty="0"/>
              <a:t>, </a:t>
            </a:r>
            <a:r>
              <a:rPr lang="en-US" sz="1100" noProof="0" dirty="0" smtClean="0"/>
              <a:t>“</a:t>
            </a:r>
            <a:r>
              <a:rPr lang="en-US" sz="1100" noProof="0" dirty="0"/>
              <a:t>Improvement of Statistical Performance of Ordinal Multiscale Entropy Techniques Using Refined Composite </a:t>
            </a:r>
            <a:r>
              <a:rPr lang="en-US" sz="1100" noProof="0" dirty="0" err="1"/>
              <a:t>Downsampling</a:t>
            </a:r>
            <a:r>
              <a:rPr lang="en-US" sz="1100" noProof="0" dirty="0"/>
              <a:t> Permutation </a:t>
            </a:r>
            <a:r>
              <a:rPr lang="en-US" sz="1100" noProof="0" dirty="0" smtClean="0"/>
              <a:t>Entropy,” </a:t>
            </a:r>
            <a:r>
              <a:rPr lang="en-US" sz="1100" i="1" noProof="0" dirty="0"/>
              <a:t>Entropy</a:t>
            </a:r>
            <a:r>
              <a:rPr lang="en-US" sz="1100" noProof="0" dirty="0"/>
              <a:t> </a:t>
            </a:r>
            <a:r>
              <a:rPr lang="en-US" sz="1100" b="1" noProof="0" dirty="0"/>
              <a:t>2021</a:t>
            </a:r>
            <a:r>
              <a:rPr lang="en-US" sz="1100" noProof="0" dirty="0"/>
              <a:t>, </a:t>
            </a:r>
            <a:r>
              <a:rPr lang="en-US" sz="1100" i="1" noProof="0" dirty="0"/>
              <a:t>23</a:t>
            </a:r>
            <a:r>
              <a:rPr lang="en-US" sz="1100" noProof="0" dirty="0"/>
              <a:t>(1), 30</a:t>
            </a:r>
            <a:r>
              <a:rPr lang="en-US" sz="1100" noProof="0" dirty="0" smtClean="0"/>
              <a:t>, 2020. </a:t>
            </a:r>
          </a:p>
          <a:p>
            <a:pPr algn="l"/>
            <a:r>
              <a:rPr lang="en-US" sz="1100" noProof="0" dirty="0" err="1"/>
              <a:t>Bechhoefer</a:t>
            </a:r>
            <a:r>
              <a:rPr lang="en-US" sz="1100" noProof="0" dirty="0"/>
              <a:t>, E. Fault Data Sets. Society For Machinery Failure Prevention Technology. Vibration Institute.</a:t>
            </a:r>
            <a:br>
              <a:rPr lang="en-US" sz="1100" noProof="0" dirty="0"/>
            </a:br>
            <a:r>
              <a:rPr lang="en-US" sz="1100" noProof="0" dirty="0"/>
              <a:t>518 2013. https://www.mfpt.org/fault-data-sets/, 2013. </a:t>
            </a:r>
            <a:endParaRPr lang="en-US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25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767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subTitle" idx="1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 smtClean="0"/>
              <a:t>Q&amp;A Session</a:t>
            </a:r>
            <a:endParaRPr lang="en-US" noProof="0" dirty="0"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2675900" y="1220010"/>
            <a:ext cx="39261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noProof="0" dirty="0" smtClean="0">
                <a:solidFill>
                  <a:schemeClr val="dk2"/>
                </a:solidFill>
              </a:rPr>
              <a:t>Thank you!</a:t>
            </a:r>
            <a:endParaRPr lang="en-US" sz="3600" b="1" noProof="0" dirty="0">
              <a:solidFill>
                <a:schemeClr val="dk2"/>
              </a:solidFill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>
            <a:off x="8555973" y="473931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Contents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37458" y="1703243"/>
            <a:ext cx="3367200" cy="578100"/>
          </a:xfrm>
        </p:spPr>
        <p:txBody>
          <a:bodyPr/>
          <a:lstStyle/>
          <a:p>
            <a:pPr marL="139700" indent="0">
              <a:buNone/>
            </a:pPr>
            <a:r>
              <a:rPr lang="en-US" sz="1200" noProof="0" dirty="0" smtClean="0"/>
              <a:t>Permutation Entropy and </a:t>
            </a:r>
            <a:r>
              <a:rPr lang="en-US" sz="1200" noProof="0" dirty="0" err="1" smtClean="0"/>
              <a:t>Multiscaling</a:t>
            </a:r>
            <a:r>
              <a:rPr lang="en-US" sz="1200" noProof="0" dirty="0" smtClean="0"/>
              <a:t> techniques</a:t>
            </a:r>
            <a:endParaRPr lang="en-US" sz="1200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237458" y="1357371"/>
            <a:ext cx="5311200" cy="619283"/>
          </a:xfrm>
        </p:spPr>
        <p:txBody>
          <a:bodyPr/>
          <a:lstStyle/>
          <a:p>
            <a:r>
              <a:rPr lang="en-US" sz="1800" noProof="0" dirty="0" smtClean="0"/>
              <a:t>Theoretical Background</a:t>
            </a:r>
            <a:endParaRPr lang="en-US" sz="1800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330763" y="1357371"/>
            <a:ext cx="1258800" cy="635700"/>
          </a:xfrm>
        </p:spPr>
        <p:txBody>
          <a:bodyPr/>
          <a:lstStyle/>
          <a:p>
            <a:r>
              <a:rPr lang="en-US" noProof="0" dirty="0" smtClean="0"/>
              <a:t>1</a:t>
            </a:r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1330763" y="2395963"/>
            <a:ext cx="1258800" cy="635700"/>
          </a:xfrm>
        </p:spPr>
        <p:txBody>
          <a:bodyPr/>
          <a:lstStyle/>
          <a:p>
            <a:r>
              <a:rPr lang="en-US" noProof="0" dirty="0" smtClean="0"/>
              <a:t>2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1330763" y="3434556"/>
            <a:ext cx="1258800" cy="635700"/>
          </a:xfrm>
        </p:spPr>
        <p:txBody>
          <a:bodyPr/>
          <a:lstStyle/>
          <a:p>
            <a:r>
              <a:rPr lang="en-US" noProof="0" dirty="0" smtClean="0"/>
              <a:t>3</a:t>
            </a:r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3</a:t>
            </a:fld>
            <a:endParaRPr lang="es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3237458" y="2311811"/>
            <a:ext cx="5311200" cy="61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_tradnl" sz="1800" dirty="0" err="1" smtClean="0"/>
              <a:t>Refined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Composite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Downsampling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Permutation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Entropy</a:t>
            </a:r>
            <a:endParaRPr lang="en-US" sz="1800" dirty="0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3237458" y="3434556"/>
            <a:ext cx="5311200" cy="61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_tradnl" sz="1800" dirty="0" err="1" smtClean="0"/>
              <a:t>Results</a:t>
            </a:r>
            <a:endParaRPr lang="en-US" sz="1800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237458" y="3836489"/>
            <a:ext cx="3367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>
              <a:buFont typeface="Ubuntu Light"/>
              <a:buNone/>
            </a:pPr>
            <a:r>
              <a:rPr lang="es-ES_tradnl" sz="1200" dirty="0" smtClean="0"/>
              <a:t>Experimental </a:t>
            </a:r>
            <a:r>
              <a:rPr lang="es-ES_tradnl" sz="1200" dirty="0" err="1" smtClean="0"/>
              <a:t>Setup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Results</a:t>
            </a:r>
            <a:r>
              <a:rPr lang="es-ES_tradnl" sz="1200" dirty="0" smtClean="0"/>
              <a:t> and </a:t>
            </a:r>
            <a:r>
              <a:rPr lang="es-ES_tradnl" sz="1200" dirty="0" err="1" smtClean="0"/>
              <a:t>Discussion</a:t>
            </a:r>
            <a:r>
              <a:rPr lang="es-ES_tradnl" sz="1200" dirty="0" smtClean="0"/>
              <a:t> </a:t>
            </a:r>
            <a:endParaRPr lang="en-US" sz="1200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237458" y="2986356"/>
            <a:ext cx="3897742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>
              <a:buFont typeface="Ubuntu Light"/>
              <a:buNone/>
            </a:pPr>
            <a:r>
              <a:rPr lang="es-ES_tradnl" sz="1200" dirty="0" err="1" smtClean="0"/>
              <a:t>Composite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Downsampling</a:t>
            </a:r>
            <a:r>
              <a:rPr lang="es-ES_tradnl" sz="1200" dirty="0"/>
              <a:t> </a:t>
            </a:r>
            <a:r>
              <a:rPr lang="es-ES_tradnl" sz="1200" dirty="0" smtClean="0"/>
              <a:t>and </a:t>
            </a:r>
            <a:r>
              <a:rPr lang="es-ES_tradnl" sz="1200" dirty="0" err="1" smtClean="0"/>
              <a:t>Statistics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comparison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30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8555973" y="473931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Theoretical Background</a:t>
            </a:r>
            <a:endParaRPr lang="en-U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8900" y="2968204"/>
            <a:ext cx="3888000" cy="578100"/>
          </a:xfrm>
        </p:spPr>
        <p:txBody>
          <a:bodyPr/>
          <a:lstStyle/>
          <a:p>
            <a:pPr marL="139700" indent="0"/>
            <a:r>
              <a:rPr lang="en-US" noProof="0" dirty="0" smtClean="0"/>
              <a:t>Multiscale Permutation Entropy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4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535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llipse 38"/>
          <p:cNvSpPr/>
          <p:nvPr/>
        </p:nvSpPr>
        <p:spPr>
          <a:xfrm>
            <a:off x="8555973" y="473931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Permutation Entropy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5</a:t>
            </a:fld>
            <a:endParaRPr lang="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261725" y="3475222"/>
                <a:ext cx="2289716" cy="6025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_tradnl" sz="1600" b="0" i="1" smtClean="0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s-ES_tradnl" sz="1600" i="1">
                          <a:solidFill>
                            <a:srgbClr val="56627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_tradnl" sz="1600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sup>
                        <m:e>
                          <m:sSub>
                            <m:sSubPr>
                              <m:ctrlPr>
                                <a:rPr lang="es-ES_tradnl" sz="1600" i="1">
                                  <a:solidFill>
                                    <a:srgbClr val="56627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56627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_tradnl" sz="1600" i="1">
                                      <a:solidFill>
                                        <a:srgbClr val="566278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_tradnl" sz="1600" i="1">
                                  <a:solidFill>
                                    <a:srgbClr val="56627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ES_tradnl" sz="1600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ES_tradnl" sz="1600" i="1">
                                  <a:solidFill>
                                    <a:srgbClr val="56627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56627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_tradnl" sz="1600" i="1">
                                      <a:solidFill>
                                        <a:srgbClr val="566278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_tradnl" sz="1600" i="1">
                                  <a:solidFill>
                                    <a:srgbClr val="56627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_tradnl" sz="1600" i="1">
                              <a:solidFill>
                                <a:srgbClr val="56627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725" y="3475222"/>
                <a:ext cx="2289716" cy="602516"/>
              </a:xfrm>
              <a:prstGeom prst="rect">
                <a:avLst/>
              </a:prstGeom>
              <a:blipFill rotWithShape="0">
                <a:blip r:embed="rId2"/>
                <a:stretch>
                  <a:fillRect b="-203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32"/>
              <p:cNvSpPr txBox="1"/>
              <p:nvPr/>
            </p:nvSpPr>
            <p:spPr>
              <a:xfrm>
                <a:off x="898595" y="3923850"/>
                <a:ext cx="34929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ea typeface="Cambria Math" panose="02040503050406030204" pitchFamily="18" charset="0"/>
                  </a:rPr>
                  <a:t>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possible ordinal 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patterns (for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s-ES_tradnl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95" y="3923850"/>
                <a:ext cx="349297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24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ZoneTexte 33"/>
          <p:cNvSpPr txBox="1"/>
          <p:nvPr/>
        </p:nvSpPr>
        <p:spPr>
          <a:xfrm>
            <a:off x="5218859" y="1352855"/>
            <a:ext cx="2815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Probability</a:t>
            </a:r>
            <a:r>
              <a:rPr lang="es-ES_tradnl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of </a:t>
            </a:r>
            <a:r>
              <a:rPr lang="es-ES_tradnl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each</a:t>
            </a:r>
            <a:r>
              <a:rPr lang="es-ES_tradnl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pattern</a:t>
            </a:r>
            <a:r>
              <a:rPr lang="es-ES_tradnl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ZoneTexte 34"/>
          <p:cNvSpPr txBox="1"/>
          <p:nvPr/>
        </p:nvSpPr>
        <p:spPr>
          <a:xfrm>
            <a:off x="5218859" y="3167445"/>
            <a:ext cx="2609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Permutation</a:t>
            </a:r>
            <a:r>
              <a:rPr lang="es-ES_tradnl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Entropy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7430" y="1348315"/>
            <a:ext cx="3143119" cy="2301183"/>
            <a:chOff x="1460630" y="1236167"/>
            <a:chExt cx="3143119" cy="2301183"/>
          </a:xfrm>
        </p:grpSpPr>
        <p:pic>
          <p:nvPicPr>
            <p:cNvPr id="54" name="Imag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382" y="1236167"/>
              <a:ext cx="2331797" cy="1925613"/>
            </a:xfrm>
            <a:prstGeom prst="rect">
              <a:avLst/>
            </a:prstGeom>
          </p:spPr>
        </p:pic>
        <p:pic>
          <p:nvPicPr>
            <p:cNvPr id="59" name="Imag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630" y="3139112"/>
              <a:ext cx="3143119" cy="398238"/>
            </a:xfrm>
            <a:prstGeom prst="rect">
              <a:avLst/>
            </a:prstGeom>
          </p:spPr>
        </p:pic>
      </p:grpSp>
      <p:pic>
        <p:nvPicPr>
          <p:cNvPr id="60" name="Imag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59" y="1780082"/>
            <a:ext cx="2375449" cy="1253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4514" y="4706128"/>
            <a:ext cx="1943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Bandt</a:t>
            </a:r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 &amp; </a:t>
            </a:r>
            <a:r>
              <a:rPr lang="es-ES_tradnl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Pompe</a:t>
            </a:r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, 2002</a:t>
            </a:r>
            <a:endParaRPr lang="en-US" dirty="0">
              <a:solidFill>
                <a:schemeClr val="bg1">
                  <a:lumMod val="65000"/>
                </a:schemeClr>
              </a:solidFill>
              <a:latin typeface="Ubuntu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llipse 38"/>
          <p:cNvSpPr/>
          <p:nvPr/>
        </p:nvSpPr>
        <p:spPr>
          <a:xfrm>
            <a:off x="8555973" y="473931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Multiscale Permutation Entropy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6</a:t>
            </a:fld>
            <a:endParaRPr lang="es"/>
          </a:p>
        </p:txBody>
      </p:sp>
      <p:sp>
        <p:nvSpPr>
          <p:cNvPr id="45" name="Rectangle 44"/>
          <p:cNvSpPr/>
          <p:nvPr/>
        </p:nvSpPr>
        <p:spPr>
          <a:xfrm>
            <a:off x="8530948" y="66557"/>
            <a:ext cx="203402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*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Ubuntu Light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32354" y="1925056"/>
            <a:ext cx="6937799" cy="425364"/>
            <a:chOff x="1632354" y="1925056"/>
            <a:chExt cx="6937799" cy="425364"/>
          </a:xfrm>
        </p:grpSpPr>
        <p:sp>
          <p:nvSpPr>
            <p:cNvPr id="46" name="Accolade fermante 70"/>
            <p:cNvSpPr/>
            <p:nvPr/>
          </p:nvSpPr>
          <p:spPr>
            <a:xfrm rot="5400000">
              <a:off x="2232024" y="1337061"/>
              <a:ext cx="413689" cy="161302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47" name="Accolade fermante 71"/>
            <p:cNvSpPr/>
            <p:nvPr/>
          </p:nvSpPr>
          <p:spPr>
            <a:xfrm rot="5400000">
              <a:off x="3770255" y="1504380"/>
              <a:ext cx="413689" cy="127839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48" name="Accolade fermante 72"/>
            <p:cNvSpPr/>
            <p:nvPr/>
          </p:nvSpPr>
          <p:spPr>
            <a:xfrm rot="5400000">
              <a:off x="5134535" y="1504380"/>
              <a:ext cx="413689" cy="127839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49" name="Accolade fermante 73"/>
            <p:cNvSpPr/>
            <p:nvPr/>
          </p:nvSpPr>
          <p:spPr>
            <a:xfrm rot="5400000">
              <a:off x="6557531" y="1504380"/>
              <a:ext cx="413689" cy="127839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50" name="Accolade fermante 74"/>
            <p:cNvSpPr/>
            <p:nvPr/>
          </p:nvSpPr>
          <p:spPr>
            <a:xfrm rot="5400000">
              <a:off x="7806802" y="1587069"/>
              <a:ext cx="425363" cy="1101338"/>
            </a:xfrm>
            <a:prstGeom prst="rightBrace">
              <a:avLst>
                <a:gd name="adj1" fmla="val 8333"/>
                <a:gd name="adj2" fmla="val 182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8316577" y="1796069"/>
            <a:ext cx="281378" cy="65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289"/>
          </a:p>
        </p:txBody>
      </p:sp>
      <p:grpSp>
        <p:nvGrpSpPr>
          <p:cNvPr id="3" name="Group 2"/>
          <p:cNvGrpSpPr/>
          <p:nvPr/>
        </p:nvGrpSpPr>
        <p:grpSpPr>
          <a:xfrm>
            <a:off x="476997" y="1279692"/>
            <a:ext cx="7874477" cy="605684"/>
            <a:chOff x="476997" y="1279692"/>
            <a:chExt cx="7874477" cy="605684"/>
          </a:xfrm>
        </p:grpSpPr>
        <p:sp>
          <p:nvSpPr>
            <p:cNvPr id="19" name="Rectangle 18"/>
            <p:cNvSpPr/>
            <p:nvPr/>
          </p:nvSpPr>
          <p:spPr>
            <a:xfrm>
              <a:off x="1644862" y="1584847"/>
              <a:ext cx="228839" cy="20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58552" y="1584847"/>
              <a:ext cx="228839" cy="20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56980" y="1581859"/>
              <a:ext cx="228839" cy="20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70669" y="1581859"/>
              <a:ext cx="228839" cy="20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27893" y="1584847"/>
              <a:ext cx="228839" cy="20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41582" y="1584847"/>
              <a:ext cx="228839" cy="20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52"/>
                <p:cNvSpPr txBox="1"/>
                <p:nvPr/>
              </p:nvSpPr>
              <p:spPr>
                <a:xfrm>
                  <a:off x="1644862" y="1279692"/>
                  <a:ext cx="288404" cy="25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ZoneTexte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4862" y="1279692"/>
                  <a:ext cx="288404" cy="25007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2128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ZoneTexte 53"/>
                <p:cNvSpPr txBox="1"/>
                <p:nvPr/>
              </p:nvSpPr>
              <p:spPr>
                <a:xfrm>
                  <a:off x="2032131" y="1279694"/>
                  <a:ext cx="288404" cy="25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131" y="1279694"/>
                  <a:ext cx="288404" cy="25007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083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54"/>
                <p:cNvSpPr txBox="1"/>
                <p:nvPr/>
              </p:nvSpPr>
              <p:spPr>
                <a:xfrm>
                  <a:off x="2956980" y="1279692"/>
                  <a:ext cx="288404" cy="25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ZoneTexte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980" y="1279692"/>
                  <a:ext cx="288404" cy="2500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9149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55"/>
                <p:cNvSpPr txBox="1"/>
                <p:nvPr/>
              </p:nvSpPr>
              <p:spPr>
                <a:xfrm>
                  <a:off x="3340887" y="1279692"/>
                  <a:ext cx="288404" cy="25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ZoneTexte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887" y="1279692"/>
                  <a:ext cx="288404" cy="2500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80851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56"/>
                <p:cNvSpPr txBox="1"/>
                <p:nvPr/>
              </p:nvSpPr>
              <p:spPr>
                <a:xfrm>
                  <a:off x="4327893" y="1279692"/>
                  <a:ext cx="288404" cy="25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ZoneTexte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893" y="1279692"/>
                  <a:ext cx="288404" cy="2500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46809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57"/>
                <p:cNvSpPr txBox="1"/>
                <p:nvPr/>
              </p:nvSpPr>
              <p:spPr>
                <a:xfrm>
                  <a:off x="4738801" y="1279692"/>
                  <a:ext cx="288404" cy="25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ZoneTexte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801" y="1279692"/>
                  <a:ext cx="288404" cy="25007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02083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5729065" y="1584847"/>
              <a:ext cx="228839" cy="20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42755" y="1584847"/>
              <a:ext cx="228839" cy="20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60"/>
                <p:cNvSpPr txBox="1"/>
                <p:nvPr/>
              </p:nvSpPr>
              <p:spPr>
                <a:xfrm>
                  <a:off x="5729065" y="1279692"/>
                  <a:ext cx="288404" cy="25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9065" y="1279692"/>
                  <a:ext cx="288404" cy="25007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46809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61"/>
                <p:cNvSpPr txBox="1"/>
                <p:nvPr/>
              </p:nvSpPr>
              <p:spPr>
                <a:xfrm>
                  <a:off x="6142754" y="1279692"/>
                  <a:ext cx="288404" cy="25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2754" y="1279692"/>
                  <a:ext cx="288404" cy="25007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06383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/>
            <p:cNvSpPr/>
            <p:nvPr/>
          </p:nvSpPr>
          <p:spPr>
            <a:xfrm>
              <a:off x="7117900" y="1588749"/>
              <a:ext cx="228839" cy="20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531590" y="1588749"/>
              <a:ext cx="228839" cy="206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64"/>
                <p:cNvSpPr txBox="1"/>
                <p:nvPr/>
              </p:nvSpPr>
              <p:spPr>
                <a:xfrm>
                  <a:off x="7117900" y="1283594"/>
                  <a:ext cx="288404" cy="25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ZoneText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7900" y="1283594"/>
                  <a:ext cx="288404" cy="25007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46809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65"/>
                <p:cNvSpPr txBox="1"/>
                <p:nvPr/>
              </p:nvSpPr>
              <p:spPr>
                <a:xfrm>
                  <a:off x="7531590" y="1283594"/>
                  <a:ext cx="288404" cy="25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ZoneTexte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590" y="1283594"/>
                  <a:ext cx="288404" cy="25007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02083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ZoneTexte 66"/>
            <p:cNvSpPr txBox="1"/>
            <p:nvPr/>
          </p:nvSpPr>
          <p:spPr>
            <a:xfrm>
              <a:off x="2519251" y="1537837"/>
              <a:ext cx="309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ZoneTexte 67"/>
            <p:cNvSpPr txBox="1"/>
            <p:nvPr/>
          </p:nvSpPr>
          <p:spPr>
            <a:xfrm>
              <a:off x="3908562" y="1537837"/>
              <a:ext cx="309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ZoneTexte 68"/>
            <p:cNvSpPr txBox="1"/>
            <p:nvPr/>
          </p:nvSpPr>
          <p:spPr>
            <a:xfrm>
              <a:off x="5303629" y="1537837"/>
              <a:ext cx="309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ZoneTexte 69"/>
            <p:cNvSpPr txBox="1"/>
            <p:nvPr/>
          </p:nvSpPr>
          <p:spPr>
            <a:xfrm>
              <a:off x="6690640" y="1537837"/>
              <a:ext cx="309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ZoneTexte 76"/>
            <p:cNvSpPr txBox="1"/>
            <p:nvPr/>
          </p:nvSpPr>
          <p:spPr>
            <a:xfrm>
              <a:off x="8042185" y="1549219"/>
              <a:ext cx="309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ZoneTexte 44"/>
            <p:cNvSpPr txBox="1"/>
            <p:nvPr/>
          </p:nvSpPr>
          <p:spPr>
            <a:xfrm>
              <a:off x="476997" y="1460253"/>
              <a:ext cx="1013007" cy="42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5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Original </a:t>
              </a:r>
              <a:r>
                <a:rPr lang="fr-FR" dirty="0" err="1">
                  <a:solidFill>
                    <a:schemeClr val="accent5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Series</a:t>
              </a:r>
              <a:endParaRPr lang="fr-FR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6997" y="2354444"/>
            <a:ext cx="7212636" cy="710486"/>
            <a:chOff x="476997" y="2354444"/>
            <a:chExt cx="7212636" cy="710486"/>
          </a:xfrm>
        </p:grpSpPr>
        <p:sp>
          <p:nvSpPr>
            <p:cNvPr id="53" name="Rectangle 52"/>
            <p:cNvSpPr/>
            <p:nvPr/>
          </p:nvSpPr>
          <p:spPr>
            <a:xfrm>
              <a:off x="2350911" y="2779265"/>
              <a:ext cx="228839" cy="20684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78"/>
                <p:cNvSpPr txBox="1"/>
                <p:nvPr/>
              </p:nvSpPr>
              <p:spPr>
                <a:xfrm>
                  <a:off x="1862532" y="2369391"/>
                  <a:ext cx="1168242" cy="293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ES_tradnl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1,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ZoneTexte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532" y="2369391"/>
                  <a:ext cx="1168242" cy="29357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2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3908562" y="2779265"/>
              <a:ext cx="228839" cy="20684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ZoneTexte 80"/>
                <p:cNvSpPr txBox="1"/>
                <p:nvPr/>
              </p:nvSpPr>
              <p:spPr>
                <a:xfrm>
                  <a:off x="3431222" y="2383594"/>
                  <a:ext cx="1157203" cy="293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ES_tradnl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2,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ZoneTexte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222" y="2383594"/>
                  <a:ext cx="1157203" cy="29378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22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5218367" y="2779265"/>
              <a:ext cx="228839" cy="20684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ZoneTexte 82"/>
                <p:cNvSpPr txBox="1"/>
                <p:nvPr/>
              </p:nvSpPr>
              <p:spPr>
                <a:xfrm>
                  <a:off x="4803308" y="2369391"/>
                  <a:ext cx="1143293" cy="294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ES_tradnl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3,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ZoneTexte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308" y="2369391"/>
                  <a:ext cx="1143293" cy="29466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/>
            <p:cNvSpPr/>
            <p:nvPr/>
          </p:nvSpPr>
          <p:spPr>
            <a:xfrm>
              <a:off x="6638573" y="2779265"/>
              <a:ext cx="228839" cy="20684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289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ZoneTexte 84"/>
                <p:cNvSpPr txBox="1"/>
                <p:nvPr/>
              </p:nvSpPr>
              <p:spPr>
                <a:xfrm>
                  <a:off x="6245161" y="2354444"/>
                  <a:ext cx="1120117" cy="293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ES_tradnl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4,</m:t>
                            </m:r>
                            <m:r>
                              <a:rPr lang="es-ES_tradnl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ZoneTexte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5161" y="2354444"/>
                  <a:ext cx="1120117" cy="29357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2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ZoneTexte 85"/>
            <p:cNvSpPr txBox="1"/>
            <p:nvPr/>
          </p:nvSpPr>
          <p:spPr>
            <a:xfrm>
              <a:off x="3111291" y="2704688"/>
              <a:ext cx="309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ZoneTexte 86"/>
            <p:cNvSpPr txBox="1"/>
            <p:nvPr/>
          </p:nvSpPr>
          <p:spPr>
            <a:xfrm>
              <a:off x="4523239" y="2706241"/>
              <a:ext cx="309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ZoneTexte 87"/>
            <p:cNvSpPr txBox="1"/>
            <p:nvPr/>
          </p:nvSpPr>
          <p:spPr>
            <a:xfrm>
              <a:off x="5875935" y="2704688"/>
              <a:ext cx="309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ZoneTexte 88"/>
            <p:cNvSpPr txBox="1"/>
            <p:nvPr/>
          </p:nvSpPr>
          <p:spPr>
            <a:xfrm>
              <a:off x="7380344" y="2704688"/>
              <a:ext cx="309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45"/>
                <p:cNvSpPr txBox="1"/>
                <p:nvPr/>
              </p:nvSpPr>
              <p:spPr>
                <a:xfrm>
                  <a:off x="476997" y="2541710"/>
                  <a:ext cx="9010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chemeClr val="accent5">
                          <a:lumMod val="50000"/>
                        </a:schemeClr>
                      </a:solidFill>
                      <a:latin typeface="+mj-lt"/>
                      <a:cs typeface="Times New Roman" panose="02020603050405020304" pitchFamily="18" charset="0"/>
                    </a:rPr>
                    <a:t>Scale </a:t>
                  </a:r>
                  <a14:m>
                    <m:oMath xmlns:m="http://schemas.openxmlformats.org/officeDocument/2006/math">
                      <m:r>
                        <a:rPr lang="es-ES_tradnl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s-ES_tradnl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fr-FR" dirty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endParaRPr>
                </a:p>
                <a:p>
                  <a:r>
                    <a:rPr lang="fr-FR" dirty="0">
                      <a:solidFill>
                        <a:schemeClr val="accent5">
                          <a:lumMod val="50000"/>
                        </a:schemeClr>
                      </a:solidFill>
                      <a:latin typeface="+mj-lt"/>
                      <a:cs typeface="Times New Roman" panose="02020603050405020304" pitchFamily="18" charset="0"/>
                    </a:rPr>
                    <a:t>Series</a:t>
                  </a:r>
                </a:p>
              </p:txBody>
            </p:sp>
          </mc:Choice>
          <mc:Fallback xmlns="">
            <p:sp>
              <p:nvSpPr>
                <p:cNvPr id="18" name="ZoneText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997" y="2541710"/>
                  <a:ext cx="901095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027" t="-232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1834234" y="3419418"/>
            <a:ext cx="5232525" cy="968150"/>
            <a:chOff x="1834234" y="3419418"/>
            <a:chExt cx="5232525" cy="968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11"/>
                <p:cNvSpPr txBox="1"/>
                <p:nvPr/>
              </p:nvSpPr>
              <p:spPr>
                <a:xfrm>
                  <a:off x="1834234" y="3572729"/>
                  <a:ext cx="994306" cy="661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_tradnl" b="1" i="1" smtClean="0">
                            <a:solidFill>
                              <a:srgbClr val="56627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_tradnl" i="1">
                            <a:solidFill>
                              <a:srgbClr val="56627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ES_tradnl" i="1">
                                <a:solidFill>
                                  <a:srgbClr val="5662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_tradnl" i="1">
                                    <a:solidFill>
                                      <a:srgbClr val="5662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s-ES_tradnl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_tradnl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_tradnl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s-ES_tradnl" i="1">
                                      <a:solidFill>
                                        <a:srgbClr val="566278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s-ES_tradnl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_tradnl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_tradnl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4234" y="3572729"/>
                  <a:ext cx="994306" cy="66152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100"/>
                <p:cNvSpPr txBox="1"/>
                <p:nvPr/>
              </p:nvSpPr>
              <p:spPr>
                <a:xfrm>
                  <a:off x="5780753" y="3419418"/>
                  <a:ext cx="1286006" cy="968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_tradnl" sz="1400" b="1" i="1" smtClean="0">
                                <a:solidFill>
                                  <a:srgbClr val="5662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1400" b="1" i="1">
                                <a:solidFill>
                                  <a:srgbClr val="56627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s-ES_tradnl" sz="1400" b="1" i="1">
                                <a:solidFill>
                                  <a:srgbClr val="566278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_tradnl" sz="1400" b="1" i="1">
                                <a:solidFill>
                                  <a:srgbClr val="566278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s-ES_tradnl" sz="1400" b="1" i="1">
                                <a:solidFill>
                                  <a:srgbClr val="56627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s-ES_tradnl" sz="1400" i="1">
                            <a:solidFill>
                              <a:srgbClr val="56627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ES_tradnl" sz="1400" i="1">
                                <a:solidFill>
                                  <a:srgbClr val="5662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_tradnl" sz="1400" i="1">
                                    <a:solidFill>
                                      <a:srgbClr val="5662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s-ES_tradnl" sz="1400" i="1">
                                      <a:solidFill>
                                        <a:srgbClr val="566278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box>
                                        <m:boxPr>
                                          <m:ctrlPr>
                                            <a:rPr lang="es-ES_tradnl" sz="1400" i="1">
                                              <a:solidFill>
                                                <a:srgbClr val="56627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s-ES_tradnl" sz="1400" i="1">
                                                  <a:solidFill>
                                                    <a:srgbClr val="56627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_tradnl" sz="1400" i="1">
                                                  <a:solidFill>
                                                    <a:srgbClr val="56627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_tradnl" sz="1400" i="1">
                                                  <a:solidFill>
                                                    <a:srgbClr val="56627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den>
                                          </m:f>
                                        </m:e>
                                      </m:box>
                                    </m:sub>
                                    <m:sup>
                                      <m: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ES_tradnl" sz="1400" i="1">
                                          <a:solidFill>
                                            <a:srgbClr val="5662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0753" y="3419418"/>
                  <a:ext cx="1286006" cy="96815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3441888" y="3572729"/>
              <a:ext cx="1733279" cy="6615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err="1" smtClean="0"/>
                <a:t>Multiscaling</a:t>
              </a:r>
              <a:endParaRPr lang="es-ES_tradnl" dirty="0" smtClean="0"/>
            </a:p>
            <a:p>
              <a:pPr algn="ctr"/>
              <a:r>
                <a:rPr lang="es-ES_tradnl" dirty="0" err="1" smtClean="0"/>
                <a:t>Coarse-graining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procedure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79" idx="3"/>
            </p:cNvCxnSpPr>
            <p:nvPr/>
          </p:nvCxnSpPr>
          <p:spPr>
            <a:xfrm>
              <a:off x="2828540" y="3903493"/>
              <a:ext cx="5421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5278413" y="3903493"/>
              <a:ext cx="5421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64514" y="4706128"/>
            <a:ext cx="2930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Aziz</a:t>
            </a:r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 &amp; </a:t>
            </a:r>
            <a:r>
              <a:rPr lang="es-ES_tradnl" dirty="0" err="1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Arif</a:t>
            </a:r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, 2005. Costa </a:t>
            </a:r>
            <a:r>
              <a:rPr lang="es-ES_tradnl" i="1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et al. </a:t>
            </a:r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2002</a:t>
            </a:r>
            <a:endParaRPr lang="en-US" dirty="0">
              <a:solidFill>
                <a:schemeClr val="bg1">
                  <a:lumMod val="65000"/>
                </a:schemeClr>
              </a:solidFill>
              <a:latin typeface="Ubuntu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8577918" y="473931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Refined Composite Multiscale Permutation Entropy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51544" y="1628635"/>
                <a:ext cx="3323770" cy="2502000"/>
              </a:xfrm>
            </p:spPr>
            <p:txBody>
              <a:bodyPr/>
              <a:lstStyle/>
              <a:p>
                <a:pPr algn="l"/>
                <a:r>
                  <a:rPr lang="en-US" noProof="0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noProof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noProof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noProof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noProof="0" dirty="0" smtClean="0"/>
                  <a:t>, we can construct </a:t>
                </a:r>
                <a:r>
                  <a:rPr lang="en-US" i="1" noProof="0" dirty="0" smtClean="0"/>
                  <a:t>m </a:t>
                </a:r>
                <a:r>
                  <a:rPr lang="en-US" noProof="0" dirty="0" smtClean="0"/>
                  <a:t>different coarse signals by starting the classical coarse-graining procedure at element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noProof="0" dirty="0" smtClean="0"/>
                  <a:t>. (</a:t>
                </a:r>
                <a:r>
                  <a:rPr lang="en-US" noProof="0" dirty="0" err="1" smtClean="0"/>
                  <a:t>Humeau-Heurtier</a:t>
                </a:r>
                <a:r>
                  <a:rPr lang="en-US" noProof="0" dirty="0" smtClean="0"/>
                  <a:t> </a:t>
                </a:r>
                <a:r>
                  <a:rPr lang="en-US" i="1" noProof="0" dirty="0" smtClean="0"/>
                  <a:t>et al. </a:t>
                </a:r>
                <a:r>
                  <a:rPr lang="en-US" noProof="0" dirty="0" smtClean="0"/>
                  <a:t>2015)</a:t>
                </a:r>
              </a:p>
              <a:p>
                <a:pPr algn="l"/>
                <a:endParaRPr lang="en-US" noProof="0" dirty="0" smtClean="0"/>
              </a:p>
              <a:p>
                <a:pPr algn="l"/>
                <a:r>
                  <a:rPr lang="en-US" noProof="0" dirty="0" smtClean="0"/>
                  <a:t>Improved Precision</a:t>
                </a:r>
              </a:p>
              <a:p>
                <a:pPr algn="l"/>
                <a:endParaRPr lang="en-US" noProof="0" dirty="0" smtClean="0"/>
              </a:p>
              <a:p>
                <a:pPr algn="l"/>
                <a:r>
                  <a:rPr lang="en-US" noProof="0" dirty="0" smtClean="0"/>
                  <a:t>Artifact Cross-Correlation</a:t>
                </a:r>
              </a:p>
              <a:p>
                <a:pPr lvl="1"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noProof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=1,1</m:t>
                        </m:r>
                      </m:sub>
                      <m:sup>
                        <m:d>
                          <m:dPr>
                            <m:ctrlPr>
                              <a:rPr lang="en-US" i="1" noProof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noProof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noProof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sup>
                    </m:sSubSup>
                    <m:r>
                      <a:rPr lang="en-US" i="1" noProof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noProof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noProof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i="1" noProof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noProof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sSub>
                          <m:sSubPr>
                            <m:ctrlPr>
                              <a:rPr lang="en-US" i="1" noProof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noProof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noProof="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=2,1</m:t>
                        </m:r>
                      </m:sub>
                      <m:sup>
                        <m:d>
                          <m:dPr>
                            <m:ctrlPr>
                              <a:rPr lang="en-US" i="1" noProof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noProof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noProof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sup>
                    </m:sSubSup>
                    <m:r>
                      <a:rPr lang="en-US" i="1" noProof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i="1" noProof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noProof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noProof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noProof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i="1" noProof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noProof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noProof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noProof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noProof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noProof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1544" y="1628635"/>
                <a:ext cx="3323770" cy="2502000"/>
              </a:xfrm>
              <a:blipFill>
                <a:blip r:embed="rId3"/>
                <a:stretch>
                  <a:fillRect r="-549"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7</a:t>
            </a:fld>
            <a:endParaRPr lang="es"/>
          </a:p>
        </p:txBody>
      </p:sp>
      <p:sp>
        <p:nvSpPr>
          <p:cNvPr id="9" name="Rectangle 8"/>
          <p:cNvSpPr/>
          <p:nvPr/>
        </p:nvSpPr>
        <p:spPr>
          <a:xfrm>
            <a:off x="8530948" y="66557"/>
            <a:ext cx="203402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  <a:latin typeface="Ubuntu Light" panose="020B0604020202020204" charset="0"/>
              </a:rPr>
              <a:t>*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Ubuntu Light" panose="020B0604020202020204" charset="0"/>
            </a:endParaRPr>
          </a:p>
        </p:txBody>
      </p:sp>
      <p:sp>
        <p:nvSpPr>
          <p:cNvPr id="47" name="Accolade fermante 46"/>
          <p:cNvSpPr/>
          <p:nvPr/>
        </p:nvSpPr>
        <p:spPr>
          <a:xfrm rot="5400000">
            <a:off x="7448576" y="1578731"/>
            <a:ext cx="179367" cy="105793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colade fermante 29"/>
          <p:cNvSpPr/>
          <p:nvPr/>
        </p:nvSpPr>
        <p:spPr>
          <a:xfrm rot="5400000">
            <a:off x="5175559" y="1591363"/>
            <a:ext cx="185528" cy="104479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124774" y="2238033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774" y="2238033"/>
                <a:ext cx="286108" cy="225080"/>
              </a:xfrm>
              <a:prstGeom prst="rect">
                <a:avLst/>
              </a:prstGeom>
              <a:blipFill>
                <a:blip r:embed="rId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ccolade fermante 17"/>
          <p:cNvSpPr/>
          <p:nvPr/>
        </p:nvSpPr>
        <p:spPr>
          <a:xfrm rot="5400000">
            <a:off x="6316673" y="1583619"/>
            <a:ext cx="179367" cy="105793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263302" y="2243748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02" y="2243748"/>
                <a:ext cx="286108" cy="225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390537" y="2243748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537" y="2243748"/>
                <a:ext cx="286108" cy="225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8467212" y="2199312"/>
            <a:ext cx="263347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Accolade fermante 49"/>
          <p:cNvSpPr/>
          <p:nvPr/>
        </p:nvSpPr>
        <p:spPr>
          <a:xfrm rot="5400000">
            <a:off x="5558489" y="2209967"/>
            <a:ext cx="185528" cy="104479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507704" y="2856637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704" y="2856637"/>
                <a:ext cx="286108" cy="225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ccolade fermante 51"/>
          <p:cNvSpPr/>
          <p:nvPr/>
        </p:nvSpPr>
        <p:spPr>
          <a:xfrm rot="5400000">
            <a:off x="6699603" y="2202223"/>
            <a:ext cx="179367" cy="105793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46232" y="2862352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232" y="2862352"/>
                <a:ext cx="286108" cy="225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ccolade fermante 53"/>
          <p:cNvSpPr/>
          <p:nvPr/>
        </p:nvSpPr>
        <p:spPr>
          <a:xfrm rot="5400000">
            <a:off x="7826838" y="2202223"/>
            <a:ext cx="179367" cy="105793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773467" y="2862352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467" y="2862352"/>
                <a:ext cx="286108" cy="225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8470416" y="2820876"/>
            <a:ext cx="263347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Accolade fermante 60"/>
          <p:cNvSpPr/>
          <p:nvPr/>
        </p:nvSpPr>
        <p:spPr>
          <a:xfrm rot="5400000">
            <a:off x="8206275" y="2895456"/>
            <a:ext cx="179367" cy="105793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471004" y="3235817"/>
            <a:ext cx="244372" cy="278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ccolade fermante 56"/>
          <p:cNvSpPr/>
          <p:nvPr/>
        </p:nvSpPr>
        <p:spPr>
          <a:xfrm rot="5400000">
            <a:off x="5937926" y="2903200"/>
            <a:ext cx="185528" cy="104479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87141" y="3549870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41" y="3549870"/>
                <a:ext cx="286108" cy="2250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ccolade fermante 58"/>
          <p:cNvSpPr/>
          <p:nvPr/>
        </p:nvSpPr>
        <p:spPr>
          <a:xfrm rot="5400000">
            <a:off x="7079040" y="2895456"/>
            <a:ext cx="179367" cy="105793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025669" y="3555585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669" y="3555585"/>
                <a:ext cx="286108" cy="225080"/>
              </a:xfrm>
              <a:prstGeom prst="rect">
                <a:avLst/>
              </a:prstGeom>
              <a:blipFill>
                <a:blip r:embed="rId11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152904" y="3555585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  <m:sup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04" y="3555585"/>
                <a:ext cx="286108" cy="2250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8757519" y="3252486"/>
            <a:ext cx="244371" cy="278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471003" y="3544031"/>
            <a:ext cx="263347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50591" y="1628635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91" y="1628635"/>
                <a:ext cx="286108" cy="225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32051" y="1628635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051" y="1628635"/>
                <a:ext cx="286108" cy="2250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509281" y="1634122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281" y="1634122"/>
                <a:ext cx="286108" cy="2250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886511" y="1636122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11" y="1636122"/>
                <a:ext cx="286108" cy="2250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67971" y="1636122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971" y="1636122"/>
                <a:ext cx="286108" cy="2250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645201" y="1641609"/>
                <a:ext cx="286108" cy="225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01" y="1641609"/>
                <a:ext cx="286108" cy="22508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022431" y="1628562"/>
                <a:ext cx="286108" cy="2417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31" y="1628562"/>
                <a:ext cx="286108" cy="2417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403891" y="1628562"/>
                <a:ext cx="286108" cy="2417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891" y="1628562"/>
                <a:ext cx="286108" cy="2417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781121" y="1628562"/>
                <a:ext cx="286108" cy="2471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21" y="1628562"/>
                <a:ext cx="286108" cy="2471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152939" y="1628562"/>
                <a:ext cx="286108" cy="2417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39" y="1628562"/>
                <a:ext cx="286108" cy="24170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471003" y="1645189"/>
            <a:ext cx="263347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228192" y="1628562"/>
                <a:ext cx="286108" cy="2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sz="10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92" y="1628562"/>
                <a:ext cx="286108" cy="22508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4228192" y="2238033"/>
                <a:ext cx="286108" cy="2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92" y="2238033"/>
                <a:ext cx="286108" cy="225080"/>
              </a:xfrm>
              <a:prstGeom prst="rect">
                <a:avLst/>
              </a:prstGeom>
              <a:blipFill>
                <a:blip r:embed="rId24"/>
                <a:stretch>
                  <a:fillRect l="-10638"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228192" y="2856637"/>
                <a:ext cx="286108" cy="2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92" y="2856637"/>
                <a:ext cx="286108" cy="225080"/>
              </a:xfrm>
              <a:prstGeom prst="rect">
                <a:avLst/>
              </a:prstGeom>
              <a:blipFill>
                <a:blip r:embed="rId25"/>
                <a:stretch>
                  <a:fillRect l="-10638"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228192" y="3555585"/>
                <a:ext cx="286108" cy="2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1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92" y="3555585"/>
                <a:ext cx="286108" cy="225080"/>
              </a:xfrm>
              <a:prstGeom prst="rect">
                <a:avLst/>
              </a:prstGeom>
              <a:blipFill>
                <a:blip r:embed="rId26"/>
                <a:stretch>
                  <a:fillRect l="-10638"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e 76"/>
          <p:cNvGrpSpPr/>
          <p:nvPr/>
        </p:nvGrpSpPr>
        <p:grpSpPr>
          <a:xfrm>
            <a:off x="4384005" y="2350573"/>
            <a:ext cx="1305387" cy="2086786"/>
            <a:chOff x="4384005" y="2350573"/>
            <a:chExt cx="1305387" cy="2086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384005" y="4212279"/>
                  <a:ext cx="1305387" cy="225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ES" sz="100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1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  <m:sup>
                            <m:r>
                              <a:rPr lang="es-ES" sz="1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1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1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ES" sz="1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sz="1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sz="1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1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ES" sz="1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1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ES" sz="1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sz="1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10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lang="es-ES" sz="1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sz="1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005" y="4212279"/>
                  <a:ext cx="1305387" cy="225080"/>
                </a:xfrm>
                <a:prstGeom prst="rect">
                  <a:avLst/>
                </a:prstGeom>
                <a:blipFill>
                  <a:blip r:embed="rId27"/>
                  <a:stretch>
                    <a:fillRect t="-13514" b="-24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Connecteur en angle 75"/>
            <p:cNvCxnSpPr>
              <a:stCxn id="31" idx="1"/>
            </p:cNvCxnSpPr>
            <p:nvPr/>
          </p:nvCxnSpPr>
          <p:spPr>
            <a:xfrm rot="10800000" flipV="1">
              <a:off x="5036698" y="2350573"/>
              <a:ext cx="88076" cy="17800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ubtitle 3"/>
              <p:cNvSpPr txBox="1">
                <a:spLocks/>
              </p:cNvSpPr>
              <p:nvPr/>
            </p:nvSpPr>
            <p:spPr>
              <a:xfrm>
                <a:off x="5939131" y="3948384"/>
                <a:ext cx="2672197" cy="69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Ubuntu Light"/>
                  <a:buChar char="●"/>
                  <a:defRPr sz="1400" b="0" i="0" u="none" strike="noStrike" cap="none">
                    <a:solidFill>
                      <a:schemeClr val="bg1">
                        <a:lumMod val="50000"/>
                      </a:schemeClr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Ubuntu Light"/>
                  <a:buChar char="○"/>
                  <a:defRPr sz="14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2pPr>
                <a:lvl3pPr marL="1371600" marR="0" lvl="2" indent="-3111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300"/>
                  <a:buFont typeface="Ubuntu Light"/>
                  <a:buChar char="■"/>
                  <a:defRPr sz="13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3pPr>
                <a:lvl4pPr marL="1828800" marR="0" lvl="3" indent="-3111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300"/>
                  <a:buFont typeface="Ubuntu Light"/>
                  <a:buChar char="●"/>
                  <a:defRPr sz="13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4pPr>
                <a:lvl5pPr marL="2286000" marR="0" lvl="4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Ubuntu Light"/>
                  <a:buChar char="○"/>
                  <a:defRPr sz="12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5pPr>
                <a:lvl6pPr marL="2743200" marR="0" lvl="5" indent="-304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Ubuntu Light"/>
                  <a:buChar char="■"/>
                  <a:defRPr sz="12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6pPr>
                <a:lvl7pPr marL="3200400" marR="0" lvl="6" indent="-2984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100"/>
                  <a:buFont typeface="Ubuntu Light"/>
                  <a:buChar char="●"/>
                  <a:defRPr sz="11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7pPr>
                <a:lvl8pPr marL="3657600" marR="0" lvl="7" indent="-2984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100"/>
                  <a:buFont typeface="Ubuntu Light"/>
                  <a:buChar char="○"/>
                  <a:defRPr sz="11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8pPr>
                <a:lvl9pPr marL="4114800" marR="0" lvl="8" indent="-292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000"/>
                  <a:buFont typeface="Ubuntu Light"/>
                  <a:buChar char="■"/>
                  <a:defRPr sz="1000" b="0" i="0" u="none" strike="noStrike" cap="none">
                    <a:solidFill>
                      <a:schemeClr val="lt2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lvl9pPr>
              </a:lstStyle>
              <a:p>
                <a:pPr marL="13970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_tradnl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s-ES_tradnl" sz="11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_tradnl" sz="11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_tradnl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_tradnl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sup>
                        <m:e>
                          <m:sSubSup>
                            <m:sSubSupPr>
                              <m:ctrlPr>
                                <a:rPr lang="es-ES_tradnl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s-ES_tradnl" sz="1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ES_tradnl" sz="1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_tradnl" sz="1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_tradnl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_tradnl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_tradnl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_tradnl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s-ES_tradnl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_tradnl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s-ES_tradnl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ES_tradnl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_tradnl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_tradnl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_tradnl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_tradnl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s-ES_tradnl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Sub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31" y="3948384"/>
                <a:ext cx="2672197" cy="6922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7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8577918" y="473931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3635075" y="727050"/>
            <a:ext cx="2352600" cy="1844700"/>
            <a:chOff x="3635075" y="727050"/>
            <a:chExt cx="2352600" cy="1844700"/>
          </a:xfrm>
        </p:grpSpPr>
        <p:sp>
          <p:nvSpPr>
            <p:cNvPr id="739" name="Google Shape;739;p52"/>
            <p:cNvSpPr/>
            <p:nvPr/>
          </p:nvSpPr>
          <p:spPr>
            <a:xfrm>
              <a:off x="3635075" y="727050"/>
              <a:ext cx="2352600" cy="1844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2"/>
            <p:cNvSpPr txBox="1"/>
            <p:nvPr/>
          </p:nvSpPr>
          <p:spPr>
            <a:xfrm>
              <a:off x="3711275" y="1081350"/>
              <a:ext cx="21666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dirty="0" smtClean="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Ordinal</a:t>
              </a:r>
              <a:r>
                <a:rPr lang="es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  <a:t/>
              </a:r>
              <a:br>
                <a:rPr lang="es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</a:br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Patterns are invariant to signal’s amplitude.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111750" y="727050"/>
            <a:ext cx="2352600" cy="1844700"/>
            <a:chOff x="6111750" y="727050"/>
            <a:chExt cx="2352600" cy="1844700"/>
          </a:xfrm>
        </p:grpSpPr>
        <p:sp>
          <p:nvSpPr>
            <p:cNvPr id="740" name="Google Shape;740;p52"/>
            <p:cNvSpPr/>
            <p:nvPr/>
          </p:nvSpPr>
          <p:spPr>
            <a:xfrm>
              <a:off x="6111750" y="727050"/>
              <a:ext cx="2352600" cy="1844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44" name="Google Shape;744;p52"/>
            <p:cNvSpPr txBox="1"/>
            <p:nvPr/>
          </p:nvSpPr>
          <p:spPr>
            <a:xfrm>
              <a:off x="6285450" y="1046125"/>
              <a:ext cx="19929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dirty="0" smtClean="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Robust</a:t>
              </a:r>
              <a:r>
                <a:rPr lang="es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  <a:t/>
              </a:r>
              <a:br>
                <a:rPr lang="es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</a:br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Robust to signal’s noise and artifacts.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635075" y="2701075"/>
            <a:ext cx="2352600" cy="1844700"/>
            <a:chOff x="3635075" y="2701075"/>
            <a:chExt cx="2352600" cy="1844700"/>
          </a:xfrm>
        </p:grpSpPr>
        <p:sp>
          <p:nvSpPr>
            <p:cNvPr id="741" name="Google Shape;741;p52"/>
            <p:cNvSpPr/>
            <p:nvPr/>
          </p:nvSpPr>
          <p:spPr>
            <a:xfrm>
              <a:off x="3635075" y="2701075"/>
              <a:ext cx="2352600" cy="18447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2"/>
            <p:cNvSpPr txBox="1"/>
            <p:nvPr/>
          </p:nvSpPr>
          <p:spPr>
            <a:xfrm>
              <a:off x="3711275" y="3003300"/>
              <a:ext cx="21036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dirty="0" smtClean="0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Length Constraint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The precision of the pattern probability estimations decrease for short signals.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111750" y="2701075"/>
            <a:ext cx="2352600" cy="1844700"/>
            <a:chOff x="6111750" y="2701075"/>
            <a:chExt cx="2352600" cy="1844700"/>
          </a:xfrm>
        </p:grpSpPr>
        <p:sp>
          <p:nvSpPr>
            <p:cNvPr id="742" name="Google Shape;742;p52"/>
            <p:cNvSpPr/>
            <p:nvPr/>
          </p:nvSpPr>
          <p:spPr>
            <a:xfrm>
              <a:off x="6111750" y="2701075"/>
              <a:ext cx="2352600" cy="18447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2"/>
            <p:cNvSpPr txBox="1"/>
            <p:nvPr/>
          </p:nvSpPr>
          <p:spPr>
            <a:xfrm>
              <a:off x="6285450" y="3003300"/>
              <a:ext cx="1992900" cy="11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dirty="0" smtClean="0">
                  <a:solidFill>
                    <a:schemeClr val="accent2">
                      <a:lumMod val="75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Artifact Cross-Correlation</a:t>
              </a:r>
              <a:r>
                <a:rPr lang="es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  <a:t/>
              </a:r>
              <a:br>
                <a:rPr lang="es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</a:br>
              <a:r>
                <a:rPr lang="es" sz="1200" dirty="0" smtClean="0">
                  <a:solidFill>
                    <a:schemeClr val="bg1">
                      <a:lumMod val="50000"/>
                    </a:schemeClr>
                  </a:solidFill>
                  <a:latin typeface="Ubuntu"/>
                  <a:ea typeface="Ubuntu"/>
                  <a:cs typeface="Ubuntu"/>
                  <a:sym typeface="Ubuntu"/>
                </a:rPr>
                <a:t>For composite approaches, the use of redundant terms leads to MPE underestimation.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747" name="Google Shape;747;p5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  <p:sp>
        <p:nvSpPr>
          <p:cNvPr id="748" name="Google Shape;748;p52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noProof="0" dirty="0" smtClean="0"/>
              <a:t>Multiscale Permutation Entropy Characteristics</a:t>
            </a:r>
            <a:endParaRPr lang="en-US" sz="1000" b="0" noProof="0" dirty="0">
              <a:solidFill>
                <a:schemeClr val="lt2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14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8577918" y="4739317"/>
            <a:ext cx="266158" cy="2496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Refined Composite </a:t>
            </a:r>
            <a:r>
              <a:rPr lang="en-US" noProof="0" dirty="0" err="1" smtClean="0"/>
              <a:t>Downsampling</a:t>
            </a:r>
            <a:r>
              <a:rPr lang="en-US" noProof="0" dirty="0" smtClean="0"/>
              <a:t> Permutation Entropy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/>
            <a:r>
              <a:rPr lang="en-US" noProof="0" dirty="0" smtClean="0"/>
              <a:t>Composite </a:t>
            </a:r>
            <a:r>
              <a:rPr lang="en-US" noProof="0" dirty="0" err="1" smtClean="0"/>
              <a:t>Downsampling</a:t>
            </a:r>
            <a:r>
              <a:rPr lang="en-US" noProof="0" dirty="0" smtClean="0"/>
              <a:t> </a:t>
            </a:r>
            <a:r>
              <a:rPr lang="en-US" dirty="0"/>
              <a:t>a</a:t>
            </a:r>
            <a:r>
              <a:rPr lang="en-US" noProof="0" dirty="0" err="1" smtClean="0"/>
              <a:t>nd</a:t>
            </a:r>
            <a:r>
              <a:rPr lang="en-US" noProof="0" dirty="0" smtClean="0"/>
              <a:t> Statistics comparison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9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6261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 Charm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BBB8B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29270</TotalTime>
  <Words>1153</Words>
  <Application>Microsoft Office PowerPoint</Application>
  <PresentationFormat>On-screen Show (16:9)</PresentationFormat>
  <Paragraphs>327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Arvo</vt:lpstr>
      <vt:lpstr>Arial</vt:lpstr>
      <vt:lpstr>Cambria Math</vt:lpstr>
      <vt:lpstr>Bodoni</vt:lpstr>
      <vt:lpstr>Ubuntu Light</vt:lpstr>
      <vt:lpstr>Ubuntu</vt:lpstr>
      <vt:lpstr>Times New Roman</vt:lpstr>
      <vt:lpstr>Minimal Charm</vt:lpstr>
      <vt:lpstr>On the Implementation of Downsampling Permutation Entropy variants in the detection of Bearing Faults in Rotatory Machines</vt:lpstr>
      <vt:lpstr>MPE - Background</vt:lpstr>
      <vt:lpstr>Contents</vt:lpstr>
      <vt:lpstr>Theoretical Background</vt:lpstr>
      <vt:lpstr>Permutation Entropy</vt:lpstr>
      <vt:lpstr>Multiscale Permutation Entropy</vt:lpstr>
      <vt:lpstr>Refined Composite Multiscale Permutation Entropy</vt:lpstr>
      <vt:lpstr>Multiscale Permutation Entropy Characteristics</vt:lpstr>
      <vt:lpstr>Refined Composite Downsampling Permutation Entropy</vt:lpstr>
      <vt:lpstr>Composite Downsampling</vt:lpstr>
      <vt:lpstr>MPE Exp. Value</vt:lpstr>
      <vt:lpstr>All methods</vt:lpstr>
      <vt:lpstr>All methods</vt:lpstr>
      <vt:lpstr>Main Findings</vt:lpstr>
      <vt:lpstr>Results</vt:lpstr>
      <vt:lpstr>Dataset</vt:lpstr>
      <vt:lpstr>Sample Signal Spectrum</vt:lpstr>
      <vt:lpstr>MPE</vt:lpstr>
      <vt:lpstr>rcDPE</vt:lpstr>
      <vt:lpstr>PowerPoint Presentation</vt:lpstr>
      <vt:lpstr>d=3</vt:lpstr>
      <vt:lpstr>Main Findings</vt:lpstr>
      <vt:lpstr>Conclusions</vt:lpstr>
      <vt:lpstr>Conclusion</vt:lpstr>
      <vt:lpstr>References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begins</dc:title>
  <dc:creator>Data</dc:creator>
  <cp:lastModifiedBy>Data</cp:lastModifiedBy>
  <cp:revision>406</cp:revision>
  <cp:lastPrinted>2020-12-06T17:34:40Z</cp:lastPrinted>
  <dcterms:modified xsi:type="dcterms:W3CDTF">2021-04-20T18:45:02Z</dcterms:modified>
</cp:coreProperties>
</file>