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70" r:id="rId4"/>
    <p:sldId id="272" r:id="rId5"/>
    <p:sldId id="258" r:id="rId6"/>
    <p:sldId id="275" r:id="rId7"/>
    <p:sldId id="276" r:id="rId8"/>
    <p:sldId id="273" r:id="rId9"/>
    <p:sldId id="261" r:id="rId10"/>
    <p:sldId id="262" r:id="rId11"/>
    <p:sldId id="274" r:id="rId12"/>
    <p:sldId id="269" r:id="rId13"/>
    <p:sldId id="271" r:id="rId14"/>
    <p:sldId id="265" r:id="rId15"/>
    <p:sldId id="268" r:id="rId16"/>
  </p:sldIdLst>
  <p:sldSz cx="12192000" cy="6858000"/>
  <p:notesSz cx="6858000" cy="9144000"/>
  <p:defaultTextStyle>
    <a:defPPr>
      <a:defRPr lang="en-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81"/>
    <p:restoredTop sz="94674"/>
  </p:normalViewPr>
  <p:slideViewPr>
    <p:cSldViewPr snapToGrid="0" snapToObjects="1">
      <p:cViewPr varScale="1">
        <p:scale>
          <a:sx n="56" d="100"/>
          <a:sy n="56" d="100"/>
        </p:scale>
        <p:origin x="184" y="1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12986-EC30-4448-BB1B-A85A884F550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RU"/>
          </a:p>
        </p:txBody>
      </p:sp>
      <p:sp>
        <p:nvSpPr>
          <p:cNvPr id="3" name="Subtitle 2">
            <a:extLst>
              <a:ext uri="{FF2B5EF4-FFF2-40B4-BE49-F238E27FC236}">
                <a16:creationId xmlns:a16="http://schemas.microsoft.com/office/drawing/2014/main" id="{BD771923-711E-A440-B6A9-AD9C6FE954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RU"/>
          </a:p>
        </p:txBody>
      </p:sp>
      <p:sp>
        <p:nvSpPr>
          <p:cNvPr id="4" name="Date Placeholder 3">
            <a:extLst>
              <a:ext uri="{FF2B5EF4-FFF2-40B4-BE49-F238E27FC236}">
                <a16:creationId xmlns:a16="http://schemas.microsoft.com/office/drawing/2014/main" id="{68CDD646-26E7-CA42-9E1D-0403F1C66DAA}"/>
              </a:ext>
            </a:extLst>
          </p:cNvPr>
          <p:cNvSpPr>
            <a:spLocks noGrp="1"/>
          </p:cNvSpPr>
          <p:nvPr>
            <p:ph type="dt" sz="half" idx="10"/>
          </p:nvPr>
        </p:nvSpPr>
        <p:spPr/>
        <p:txBody>
          <a:bodyPr/>
          <a:lstStyle/>
          <a:p>
            <a:fld id="{F4AA3343-C654-5E40-9E9C-1AD1864042C2}" type="datetimeFigureOut">
              <a:rPr lang="en-RU" smtClean="0"/>
              <a:t>21/04/2021</a:t>
            </a:fld>
            <a:endParaRPr lang="en-RU"/>
          </a:p>
        </p:txBody>
      </p:sp>
      <p:sp>
        <p:nvSpPr>
          <p:cNvPr id="5" name="Footer Placeholder 4">
            <a:extLst>
              <a:ext uri="{FF2B5EF4-FFF2-40B4-BE49-F238E27FC236}">
                <a16:creationId xmlns:a16="http://schemas.microsoft.com/office/drawing/2014/main" id="{24996874-91FC-5F47-A01B-66E46306DF0D}"/>
              </a:ext>
            </a:extLst>
          </p:cNvPr>
          <p:cNvSpPr>
            <a:spLocks noGrp="1"/>
          </p:cNvSpPr>
          <p:nvPr>
            <p:ph type="ftr" sz="quarter" idx="11"/>
          </p:nvPr>
        </p:nvSpPr>
        <p:spPr/>
        <p:txBody>
          <a:bodyPr/>
          <a:lstStyle/>
          <a:p>
            <a:endParaRPr lang="en-RU"/>
          </a:p>
        </p:txBody>
      </p:sp>
      <p:sp>
        <p:nvSpPr>
          <p:cNvPr id="6" name="Slide Number Placeholder 5">
            <a:extLst>
              <a:ext uri="{FF2B5EF4-FFF2-40B4-BE49-F238E27FC236}">
                <a16:creationId xmlns:a16="http://schemas.microsoft.com/office/drawing/2014/main" id="{9049C6C8-F888-9C40-92A7-0BB760DE9873}"/>
              </a:ext>
            </a:extLst>
          </p:cNvPr>
          <p:cNvSpPr>
            <a:spLocks noGrp="1"/>
          </p:cNvSpPr>
          <p:nvPr>
            <p:ph type="sldNum" sz="quarter" idx="12"/>
          </p:nvPr>
        </p:nvSpPr>
        <p:spPr/>
        <p:txBody>
          <a:bodyPr/>
          <a:lstStyle/>
          <a:p>
            <a:fld id="{FC1C95EB-9374-D541-A257-FC29FB70EDB3}" type="slidenum">
              <a:rPr lang="en-RU" smtClean="0"/>
              <a:t>‹#›</a:t>
            </a:fld>
            <a:endParaRPr lang="en-RU"/>
          </a:p>
        </p:txBody>
      </p:sp>
    </p:spTree>
    <p:extLst>
      <p:ext uri="{BB962C8B-B14F-4D97-AF65-F5344CB8AC3E}">
        <p14:creationId xmlns:p14="http://schemas.microsoft.com/office/powerpoint/2010/main" val="4048855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4D12F-59A7-6947-8790-FE068F875EAB}"/>
              </a:ext>
            </a:extLst>
          </p:cNvPr>
          <p:cNvSpPr>
            <a:spLocks noGrp="1"/>
          </p:cNvSpPr>
          <p:nvPr>
            <p:ph type="title"/>
          </p:nvPr>
        </p:nvSpPr>
        <p:spPr/>
        <p:txBody>
          <a:bodyPr/>
          <a:lstStyle/>
          <a:p>
            <a:r>
              <a:rPr lang="en-GB"/>
              <a:t>Click to edit Master title style</a:t>
            </a:r>
            <a:endParaRPr lang="en-RU"/>
          </a:p>
        </p:txBody>
      </p:sp>
      <p:sp>
        <p:nvSpPr>
          <p:cNvPr id="3" name="Vertical Text Placeholder 2">
            <a:extLst>
              <a:ext uri="{FF2B5EF4-FFF2-40B4-BE49-F238E27FC236}">
                <a16:creationId xmlns:a16="http://schemas.microsoft.com/office/drawing/2014/main" id="{34058873-2CA9-8741-BB99-2D87DE28896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U"/>
          </a:p>
        </p:txBody>
      </p:sp>
      <p:sp>
        <p:nvSpPr>
          <p:cNvPr id="4" name="Date Placeholder 3">
            <a:extLst>
              <a:ext uri="{FF2B5EF4-FFF2-40B4-BE49-F238E27FC236}">
                <a16:creationId xmlns:a16="http://schemas.microsoft.com/office/drawing/2014/main" id="{7A32EC44-5A43-124D-AA8A-C762A9E63B10}"/>
              </a:ext>
            </a:extLst>
          </p:cNvPr>
          <p:cNvSpPr>
            <a:spLocks noGrp="1"/>
          </p:cNvSpPr>
          <p:nvPr>
            <p:ph type="dt" sz="half" idx="10"/>
          </p:nvPr>
        </p:nvSpPr>
        <p:spPr/>
        <p:txBody>
          <a:bodyPr/>
          <a:lstStyle/>
          <a:p>
            <a:fld id="{F4AA3343-C654-5E40-9E9C-1AD1864042C2}" type="datetimeFigureOut">
              <a:rPr lang="en-RU" smtClean="0"/>
              <a:t>21/04/2021</a:t>
            </a:fld>
            <a:endParaRPr lang="en-RU"/>
          </a:p>
        </p:txBody>
      </p:sp>
      <p:sp>
        <p:nvSpPr>
          <p:cNvPr id="5" name="Footer Placeholder 4">
            <a:extLst>
              <a:ext uri="{FF2B5EF4-FFF2-40B4-BE49-F238E27FC236}">
                <a16:creationId xmlns:a16="http://schemas.microsoft.com/office/drawing/2014/main" id="{CB106B6D-B282-814E-9978-842DE8C0E018}"/>
              </a:ext>
            </a:extLst>
          </p:cNvPr>
          <p:cNvSpPr>
            <a:spLocks noGrp="1"/>
          </p:cNvSpPr>
          <p:nvPr>
            <p:ph type="ftr" sz="quarter" idx="11"/>
          </p:nvPr>
        </p:nvSpPr>
        <p:spPr/>
        <p:txBody>
          <a:bodyPr/>
          <a:lstStyle/>
          <a:p>
            <a:endParaRPr lang="en-RU"/>
          </a:p>
        </p:txBody>
      </p:sp>
      <p:sp>
        <p:nvSpPr>
          <p:cNvPr id="6" name="Slide Number Placeholder 5">
            <a:extLst>
              <a:ext uri="{FF2B5EF4-FFF2-40B4-BE49-F238E27FC236}">
                <a16:creationId xmlns:a16="http://schemas.microsoft.com/office/drawing/2014/main" id="{2F9AC0E9-4E80-C541-8098-D8B2074C5D2E}"/>
              </a:ext>
            </a:extLst>
          </p:cNvPr>
          <p:cNvSpPr>
            <a:spLocks noGrp="1"/>
          </p:cNvSpPr>
          <p:nvPr>
            <p:ph type="sldNum" sz="quarter" idx="12"/>
          </p:nvPr>
        </p:nvSpPr>
        <p:spPr/>
        <p:txBody>
          <a:bodyPr/>
          <a:lstStyle/>
          <a:p>
            <a:fld id="{FC1C95EB-9374-D541-A257-FC29FB70EDB3}" type="slidenum">
              <a:rPr lang="en-RU" smtClean="0"/>
              <a:t>‹#›</a:t>
            </a:fld>
            <a:endParaRPr lang="en-RU"/>
          </a:p>
        </p:txBody>
      </p:sp>
    </p:spTree>
    <p:extLst>
      <p:ext uri="{BB962C8B-B14F-4D97-AF65-F5344CB8AC3E}">
        <p14:creationId xmlns:p14="http://schemas.microsoft.com/office/powerpoint/2010/main" val="316945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4FD534-28DD-9D4D-82ED-850B7803FC1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RU"/>
          </a:p>
        </p:txBody>
      </p:sp>
      <p:sp>
        <p:nvSpPr>
          <p:cNvPr id="3" name="Vertical Text Placeholder 2">
            <a:extLst>
              <a:ext uri="{FF2B5EF4-FFF2-40B4-BE49-F238E27FC236}">
                <a16:creationId xmlns:a16="http://schemas.microsoft.com/office/drawing/2014/main" id="{D6E4216B-BFF4-F54E-BBE8-D86570E565F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U"/>
          </a:p>
        </p:txBody>
      </p:sp>
      <p:sp>
        <p:nvSpPr>
          <p:cNvPr id="4" name="Date Placeholder 3">
            <a:extLst>
              <a:ext uri="{FF2B5EF4-FFF2-40B4-BE49-F238E27FC236}">
                <a16:creationId xmlns:a16="http://schemas.microsoft.com/office/drawing/2014/main" id="{08E8D53E-DEA4-6045-AB57-D7E85D891461}"/>
              </a:ext>
            </a:extLst>
          </p:cNvPr>
          <p:cNvSpPr>
            <a:spLocks noGrp="1"/>
          </p:cNvSpPr>
          <p:nvPr>
            <p:ph type="dt" sz="half" idx="10"/>
          </p:nvPr>
        </p:nvSpPr>
        <p:spPr/>
        <p:txBody>
          <a:bodyPr/>
          <a:lstStyle/>
          <a:p>
            <a:fld id="{F4AA3343-C654-5E40-9E9C-1AD1864042C2}" type="datetimeFigureOut">
              <a:rPr lang="en-RU" smtClean="0"/>
              <a:t>21/04/2021</a:t>
            </a:fld>
            <a:endParaRPr lang="en-RU"/>
          </a:p>
        </p:txBody>
      </p:sp>
      <p:sp>
        <p:nvSpPr>
          <p:cNvPr id="5" name="Footer Placeholder 4">
            <a:extLst>
              <a:ext uri="{FF2B5EF4-FFF2-40B4-BE49-F238E27FC236}">
                <a16:creationId xmlns:a16="http://schemas.microsoft.com/office/drawing/2014/main" id="{A5776A45-7742-1B49-B273-5FD08CFD4AD9}"/>
              </a:ext>
            </a:extLst>
          </p:cNvPr>
          <p:cNvSpPr>
            <a:spLocks noGrp="1"/>
          </p:cNvSpPr>
          <p:nvPr>
            <p:ph type="ftr" sz="quarter" idx="11"/>
          </p:nvPr>
        </p:nvSpPr>
        <p:spPr/>
        <p:txBody>
          <a:bodyPr/>
          <a:lstStyle/>
          <a:p>
            <a:endParaRPr lang="en-RU"/>
          </a:p>
        </p:txBody>
      </p:sp>
      <p:sp>
        <p:nvSpPr>
          <p:cNvPr id="6" name="Slide Number Placeholder 5">
            <a:extLst>
              <a:ext uri="{FF2B5EF4-FFF2-40B4-BE49-F238E27FC236}">
                <a16:creationId xmlns:a16="http://schemas.microsoft.com/office/drawing/2014/main" id="{E002AA41-C21F-DA4E-97E2-3D79FC48124E}"/>
              </a:ext>
            </a:extLst>
          </p:cNvPr>
          <p:cNvSpPr>
            <a:spLocks noGrp="1"/>
          </p:cNvSpPr>
          <p:nvPr>
            <p:ph type="sldNum" sz="quarter" idx="12"/>
          </p:nvPr>
        </p:nvSpPr>
        <p:spPr/>
        <p:txBody>
          <a:bodyPr/>
          <a:lstStyle/>
          <a:p>
            <a:fld id="{FC1C95EB-9374-D541-A257-FC29FB70EDB3}" type="slidenum">
              <a:rPr lang="en-RU" smtClean="0"/>
              <a:t>‹#›</a:t>
            </a:fld>
            <a:endParaRPr lang="en-RU"/>
          </a:p>
        </p:txBody>
      </p:sp>
    </p:spTree>
    <p:extLst>
      <p:ext uri="{BB962C8B-B14F-4D97-AF65-F5344CB8AC3E}">
        <p14:creationId xmlns:p14="http://schemas.microsoft.com/office/powerpoint/2010/main" val="1766187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F34C6-C179-6B41-883C-1B6C46E864E7}"/>
              </a:ext>
            </a:extLst>
          </p:cNvPr>
          <p:cNvSpPr>
            <a:spLocks noGrp="1"/>
          </p:cNvSpPr>
          <p:nvPr>
            <p:ph type="title"/>
          </p:nvPr>
        </p:nvSpPr>
        <p:spPr/>
        <p:txBody>
          <a:bodyPr/>
          <a:lstStyle/>
          <a:p>
            <a:r>
              <a:rPr lang="en-GB"/>
              <a:t>Click to edit Master title style</a:t>
            </a:r>
            <a:endParaRPr lang="en-RU"/>
          </a:p>
        </p:txBody>
      </p:sp>
      <p:sp>
        <p:nvSpPr>
          <p:cNvPr id="3" name="Content Placeholder 2">
            <a:extLst>
              <a:ext uri="{FF2B5EF4-FFF2-40B4-BE49-F238E27FC236}">
                <a16:creationId xmlns:a16="http://schemas.microsoft.com/office/drawing/2014/main" id="{39644ADB-A67F-6249-80FF-A3E9D7B4EA1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U"/>
          </a:p>
        </p:txBody>
      </p:sp>
      <p:sp>
        <p:nvSpPr>
          <p:cNvPr id="4" name="Date Placeholder 3">
            <a:extLst>
              <a:ext uri="{FF2B5EF4-FFF2-40B4-BE49-F238E27FC236}">
                <a16:creationId xmlns:a16="http://schemas.microsoft.com/office/drawing/2014/main" id="{F1F27310-670A-1840-BB24-43A01C9996E6}"/>
              </a:ext>
            </a:extLst>
          </p:cNvPr>
          <p:cNvSpPr>
            <a:spLocks noGrp="1"/>
          </p:cNvSpPr>
          <p:nvPr>
            <p:ph type="dt" sz="half" idx="10"/>
          </p:nvPr>
        </p:nvSpPr>
        <p:spPr/>
        <p:txBody>
          <a:bodyPr/>
          <a:lstStyle/>
          <a:p>
            <a:fld id="{F4AA3343-C654-5E40-9E9C-1AD1864042C2}" type="datetimeFigureOut">
              <a:rPr lang="en-RU" smtClean="0"/>
              <a:t>21/04/2021</a:t>
            </a:fld>
            <a:endParaRPr lang="en-RU"/>
          </a:p>
        </p:txBody>
      </p:sp>
      <p:sp>
        <p:nvSpPr>
          <p:cNvPr id="5" name="Footer Placeholder 4">
            <a:extLst>
              <a:ext uri="{FF2B5EF4-FFF2-40B4-BE49-F238E27FC236}">
                <a16:creationId xmlns:a16="http://schemas.microsoft.com/office/drawing/2014/main" id="{71DC3AAE-8A48-614A-9671-677A67E99806}"/>
              </a:ext>
            </a:extLst>
          </p:cNvPr>
          <p:cNvSpPr>
            <a:spLocks noGrp="1"/>
          </p:cNvSpPr>
          <p:nvPr>
            <p:ph type="ftr" sz="quarter" idx="11"/>
          </p:nvPr>
        </p:nvSpPr>
        <p:spPr/>
        <p:txBody>
          <a:bodyPr/>
          <a:lstStyle/>
          <a:p>
            <a:endParaRPr lang="en-RU"/>
          </a:p>
        </p:txBody>
      </p:sp>
      <p:sp>
        <p:nvSpPr>
          <p:cNvPr id="6" name="Slide Number Placeholder 5">
            <a:extLst>
              <a:ext uri="{FF2B5EF4-FFF2-40B4-BE49-F238E27FC236}">
                <a16:creationId xmlns:a16="http://schemas.microsoft.com/office/drawing/2014/main" id="{C7554854-4AA1-304E-BAA4-DEDF218EA78C}"/>
              </a:ext>
            </a:extLst>
          </p:cNvPr>
          <p:cNvSpPr>
            <a:spLocks noGrp="1"/>
          </p:cNvSpPr>
          <p:nvPr>
            <p:ph type="sldNum" sz="quarter" idx="12"/>
          </p:nvPr>
        </p:nvSpPr>
        <p:spPr/>
        <p:txBody>
          <a:bodyPr/>
          <a:lstStyle/>
          <a:p>
            <a:fld id="{FC1C95EB-9374-D541-A257-FC29FB70EDB3}" type="slidenum">
              <a:rPr lang="en-RU" smtClean="0"/>
              <a:t>‹#›</a:t>
            </a:fld>
            <a:endParaRPr lang="en-RU"/>
          </a:p>
        </p:txBody>
      </p:sp>
    </p:spTree>
    <p:extLst>
      <p:ext uri="{BB962C8B-B14F-4D97-AF65-F5344CB8AC3E}">
        <p14:creationId xmlns:p14="http://schemas.microsoft.com/office/powerpoint/2010/main" val="1491891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F5050-C79A-2D4C-AEE7-5CBAE8493B0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RU"/>
          </a:p>
        </p:txBody>
      </p:sp>
      <p:sp>
        <p:nvSpPr>
          <p:cNvPr id="3" name="Text Placeholder 2">
            <a:extLst>
              <a:ext uri="{FF2B5EF4-FFF2-40B4-BE49-F238E27FC236}">
                <a16:creationId xmlns:a16="http://schemas.microsoft.com/office/drawing/2014/main" id="{FE44D4B1-8E63-B940-BDD5-C59D69B491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3397CAA-AE77-4F4F-956C-6767716F51AB}"/>
              </a:ext>
            </a:extLst>
          </p:cNvPr>
          <p:cNvSpPr>
            <a:spLocks noGrp="1"/>
          </p:cNvSpPr>
          <p:nvPr>
            <p:ph type="dt" sz="half" idx="10"/>
          </p:nvPr>
        </p:nvSpPr>
        <p:spPr/>
        <p:txBody>
          <a:bodyPr/>
          <a:lstStyle/>
          <a:p>
            <a:fld id="{F4AA3343-C654-5E40-9E9C-1AD1864042C2}" type="datetimeFigureOut">
              <a:rPr lang="en-RU" smtClean="0"/>
              <a:t>21/04/2021</a:t>
            </a:fld>
            <a:endParaRPr lang="en-RU"/>
          </a:p>
        </p:txBody>
      </p:sp>
      <p:sp>
        <p:nvSpPr>
          <p:cNvPr id="5" name="Footer Placeholder 4">
            <a:extLst>
              <a:ext uri="{FF2B5EF4-FFF2-40B4-BE49-F238E27FC236}">
                <a16:creationId xmlns:a16="http://schemas.microsoft.com/office/drawing/2014/main" id="{4B36BAB1-E535-C341-8B41-B52910BC6210}"/>
              </a:ext>
            </a:extLst>
          </p:cNvPr>
          <p:cNvSpPr>
            <a:spLocks noGrp="1"/>
          </p:cNvSpPr>
          <p:nvPr>
            <p:ph type="ftr" sz="quarter" idx="11"/>
          </p:nvPr>
        </p:nvSpPr>
        <p:spPr/>
        <p:txBody>
          <a:bodyPr/>
          <a:lstStyle/>
          <a:p>
            <a:endParaRPr lang="en-RU"/>
          </a:p>
        </p:txBody>
      </p:sp>
      <p:sp>
        <p:nvSpPr>
          <p:cNvPr id="6" name="Slide Number Placeholder 5">
            <a:extLst>
              <a:ext uri="{FF2B5EF4-FFF2-40B4-BE49-F238E27FC236}">
                <a16:creationId xmlns:a16="http://schemas.microsoft.com/office/drawing/2014/main" id="{75C0D04F-3589-FD4E-A663-579BF5961CFA}"/>
              </a:ext>
            </a:extLst>
          </p:cNvPr>
          <p:cNvSpPr>
            <a:spLocks noGrp="1"/>
          </p:cNvSpPr>
          <p:nvPr>
            <p:ph type="sldNum" sz="quarter" idx="12"/>
          </p:nvPr>
        </p:nvSpPr>
        <p:spPr/>
        <p:txBody>
          <a:bodyPr/>
          <a:lstStyle/>
          <a:p>
            <a:fld id="{FC1C95EB-9374-D541-A257-FC29FB70EDB3}" type="slidenum">
              <a:rPr lang="en-RU" smtClean="0"/>
              <a:t>‹#›</a:t>
            </a:fld>
            <a:endParaRPr lang="en-RU"/>
          </a:p>
        </p:txBody>
      </p:sp>
    </p:spTree>
    <p:extLst>
      <p:ext uri="{BB962C8B-B14F-4D97-AF65-F5344CB8AC3E}">
        <p14:creationId xmlns:p14="http://schemas.microsoft.com/office/powerpoint/2010/main" val="465551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13721-989F-3F49-8F04-FCAA6A817BC1}"/>
              </a:ext>
            </a:extLst>
          </p:cNvPr>
          <p:cNvSpPr>
            <a:spLocks noGrp="1"/>
          </p:cNvSpPr>
          <p:nvPr>
            <p:ph type="title"/>
          </p:nvPr>
        </p:nvSpPr>
        <p:spPr/>
        <p:txBody>
          <a:bodyPr/>
          <a:lstStyle/>
          <a:p>
            <a:r>
              <a:rPr lang="en-GB"/>
              <a:t>Click to edit Master title style</a:t>
            </a:r>
            <a:endParaRPr lang="en-RU"/>
          </a:p>
        </p:txBody>
      </p:sp>
      <p:sp>
        <p:nvSpPr>
          <p:cNvPr id="3" name="Content Placeholder 2">
            <a:extLst>
              <a:ext uri="{FF2B5EF4-FFF2-40B4-BE49-F238E27FC236}">
                <a16:creationId xmlns:a16="http://schemas.microsoft.com/office/drawing/2014/main" id="{98B1E54A-25F8-624B-9C6D-07D29B809EE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U"/>
          </a:p>
        </p:txBody>
      </p:sp>
      <p:sp>
        <p:nvSpPr>
          <p:cNvPr id="4" name="Content Placeholder 3">
            <a:extLst>
              <a:ext uri="{FF2B5EF4-FFF2-40B4-BE49-F238E27FC236}">
                <a16:creationId xmlns:a16="http://schemas.microsoft.com/office/drawing/2014/main" id="{00F04763-9980-D644-AF17-B13FEF240E0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U"/>
          </a:p>
        </p:txBody>
      </p:sp>
      <p:sp>
        <p:nvSpPr>
          <p:cNvPr id="5" name="Date Placeholder 4">
            <a:extLst>
              <a:ext uri="{FF2B5EF4-FFF2-40B4-BE49-F238E27FC236}">
                <a16:creationId xmlns:a16="http://schemas.microsoft.com/office/drawing/2014/main" id="{9C01EEA4-21F0-9A47-972E-515AF8A00BE5}"/>
              </a:ext>
            </a:extLst>
          </p:cNvPr>
          <p:cNvSpPr>
            <a:spLocks noGrp="1"/>
          </p:cNvSpPr>
          <p:nvPr>
            <p:ph type="dt" sz="half" idx="10"/>
          </p:nvPr>
        </p:nvSpPr>
        <p:spPr/>
        <p:txBody>
          <a:bodyPr/>
          <a:lstStyle/>
          <a:p>
            <a:fld id="{F4AA3343-C654-5E40-9E9C-1AD1864042C2}" type="datetimeFigureOut">
              <a:rPr lang="en-RU" smtClean="0"/>
              <a:t>21/04/2021</a:t>
            </a:fld>
            <a:endParaRPr lang="en-RU"/>
          </a:p>
        </p:txBody>
      </p:sp>
      <p:sp>
        <p:nvSpPr>
          <p:cNvPr id="6" name="Footer Placeholder 5">
            <a:extLst>
              <a:ext uri="{FF2B5EF4-FFF2-40B4-BE49-F238E27FC236}">
                <a16:creationId xmlns:a16="http://schemas.microsoft.com/office/drawing/2014/main" id="{19CCC8AD-01EF-C048-B2AC-9B7330EDCB25}"/>
              </a:ext>
            </a:extLst>
          </p:cNvPr>
          <p:cNvSpPr>
            <a:spLocks noGrp="1"/>
          </p:cNvSpPr>
          <p:nvPr>
            <p:ph type="ftr" sz="quarter" idx="11"/>
          </p:nvPr>
        </p:nvSpPr>
        <p:spPr/>
        <p:txBody>
          <a:bodyPr/>
          <a:lstStyle/>
          <a:p>
            <a:endParaRPr lang="en-RU"/>
          </a:p>
        </p:txBody>
      </p:sp>
      <p:sp>
        <p:nvSpPr>
          <p:cNvPr id="7" name="Slide Number Placeholder 6">
            <a:extLst>
              <a:ext uri="{FF2B5EF4-FFF2-40B4-BE49-F238E27FC236}">
                <a16:creationId xmlns:a16="http://schemas.microsoft.com/office/drawing/2014/main" id="{3BE4F580-02F7-3246-A3E2-6AED8B90A9EA}"/>
              </a:ext>
            </a:extLst>
          </p:cNvPr>
          <p:cNvSpPr>
            <a:spLocks noGrp="1"/>
          </p:cNvSpPr>
          <p:nvPr>
            <p:ph type="sldNum" sz="quarter" idx="12"/>
          </p:nvPr>
        </p:nvSpPr>
        <p:spPr/>
        <p:txBody>
          <a:bodyPr/>
          <a:lstStyle/>
          <a:p>
            <a:fld id="{FC1C95EB-9374-D541-A257-FC29FB70EDB3}" type="slidenum">
              <a:rPr lang="en-RU" smtClean="0"/>
              <a:t>‹#›</a:t>
            </a:fld>
            <a:endParaRPr lang="en-RU"/>
          </a:p>
        </p:txBody>
      </p:sp>
    </p:spTree>
    <p:extLst>
      <p:ext uri="{BB962C8B-B14F-4D97-AF65-F5344CB8AC3E}">
        <p14:creationId xmlns:p14="http://schemas.microsoft.com/office/powerpoint/2010/main" val="1275242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845B1-D55D-AB42-AA5D-1082FBEE1AB9}"/>
              </a:ext>
            </a:extLst>
          </p:cNvPr>
          <p:cNvSpPr>
            <a:spLocks noGrp="1"/>
          </p:cNvSpPr>
          <p:nvPr>
            <p:ph type="title"/>
          </p:nvPr>
        </p:nvSpPr>
        <p:spPr>
          <a:xfrm>
            <a:off x="839788" y="365125"/>
            <a:ext cx="10515600" cy="1325563"/>
          </a:xfrm>
        </p:spPr>
        <p:txBody>
          <a:bodyPr/>
          <a:lstStyle/>
          <a:p>
            <a:r>
              <a:rPr lang="en-GB"/>
              <a:t>Click to edit Master title style</a:t>
            </a:r>
            <a:endParaRPr lang="en-RU"/>
          </a:p>
        </p:txBody>
      </p:sp>
      <p:sp>
        <p:nvSpPr>
          <p:cNvPr id="3" name="Text Placeholder 2">
            <a:extLst>
              <a:ext uri="{FF2B5EF4-FFF2-40B4-BE49-F238E27FC236}">
                <a16:creationId xmlns:a16="http://schemas.microsoft.com/office/drawing/2014/main" id="{23A033C5-192E-BA4F-9472-88BE1B6133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04E3768-6E35-C34B-9C79-991FF3D62BC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U"/>
          </a:p>
        </p:txBody>
      </p:sp>
      <p:sp>
        <p:nvSpPr>
          <p:cNvPr id="5" name="Text Placeholder 4">
            <a:extLst>
              <a:ext uri="{FF2B5EF4-FFF2-40B4-BE49-F238E27FC236}">
                <a16:creationId xmlns:a16="http://schemas.microsoft.com/office/drawing/2014/main" id="{C85BA1D1-1F23-2446-AC44-3069EDF5E9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1AA2484-7385-FD43-94A1-F1820560E33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U"/>
          </a:p>
        </p:txBody>
      </p:sp>
      <p:sp>
        <p:nvSpPr>
          <p:cNvPr id="7" name="Date Placeholder 6">
            <a:extLst>
              <a:ext uri="{FF2B5EF4-FFF2-40B4-BE49-F238E27FC236}">
                <a16:creationId xmlns:a16="http://schemas.microsoft.com/office/drawing/2014/main" id="{A7F1C9D1-3FF3-B84B-801B-F70B2A6D960C}"/>
              </a:ext>
            </a:extLst>
          </p:cNvPr>
          <p:cNvSpPr>
            <a:spLocks noGrp="1"/>
          </p:cNvSpPr>
          <p:nvPr>
            <p:ph type="dt" sz="half" idx="10"/>
          </p:nvPr>
        </p:nvSpPr>
        <p:spPr/>
        <p:txBody>
          <a:bodyPr/>
          <a:lstStyle/>
          <a:p>
            <a:fld id="{F4AA3343-C654-5E40-9E9C-1AD1864042C2}" type="datetimeFigureOut">
              <a:rPr lang="en-RU" smtClean="0"/>
              <a:t>21/04/2021</a:t>
            </a:fld>
            <a:endParaRPr lang="en-RU"/>
          </a:p>
        </p:txBody>
      </p:sp>
      <p:sp>
        <p:nvSpPr>
          <p:cNvPr id="8" name="Footer Placeholder 7">
            <a:extLst>
              <a:ext uri="{FF2B5EF4-FFF2-40B4-BE49-F238E27FC236}">
                <a16:creationId xmlns:a16="http://schemas.microsoft.com/office/drawing/2014/main" id="{86A5AECB-2395-D146-9A85-95CEE87FAB75}"/>
              </a:ext>
            </a:extLst>
          </p:cNvPr>
          <p:cNvSpPr>
            <a:spLocks noGrp="1"/>
          </p:cNvSpPr>
          <p:nvPr>
            <p:ph type="ftr" sz="quarter" idx="11"/>
          </p:nvPr>
        </p:nvSpPr>
        <p:spPr/>
        <p:txBody>
          <a:bodyPr/>
          <a:lstStyle/>
          <a:p>
            <a:endParaRPr lang="en-RU"/>
          </a:p>
        </p:txBody>
      </p:sp>
      <p:sp>
        <p:nvSpPr>
          <p:cNvPr id="9" name="Slide Number Placeholder 8">
            <a:extLst>
              <a:ext uri="{FF2B5EF4-FFF2-40B4-BE49-F238E27FC236}">
                <a16:creationId xmlns:a16="http://schemas.microsoft.com/office/drawing/2014/main" id="{8FD9F0C4-1189-0D43-A480-21A4C196C350}"/>
              </a:ext>
            </a:extLst>
          </p:cNvPr>
          <p:cNvSpPr>
            <a:spLocks noGrp="1"/>
          </p:cNvSpPr>
          <p:nvPr>
            <p:ph type="sldNum" sz="quarter" idx="12"/>
          </p:nvPr>
        </p:nvSpPr>
        <p:spPr/>
        <p:txBody>
          <a:bodyPr/>
          <a:lstStyle/>
          <a:p>
            <a:fld id="{FC1C95EB-9374-D541-A257-FC29FB70EDB3}" type="slidenum">
              <a:rPr lang="en-RU" smtClean="0"/>
              <a:t>‹#›</a:t>
            </a:fld>
            <a:endParaRPr lang="en-RU"/>
          </a:p>
        </p:txBody>
      </p:sp>
    </p:spTree>
    <p:extLst>
      <p:ext uri="{BB962C8B-B14F-4D97-AF65-F5344CB8AC3E}">
        <p14:creationId xmlns:p14="http://schemas.microsoft.com/office/powerpoint/2010/main" val="914764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DC724-9197-1F4D-BBCE-608037AF9292}"/>
              </a:ext>
            </a:extLst>
          </p:cNvPr>
          <p:cNvSpPr>
            <a:spLocks noGrp="1"/>
          </p:cNvSpPr>
          <p:nvPr>
            <p:ph type="title"/>
          </p:nvPr>
        </p:nvSpPr>
        <p:spPr/>
        <p:txBody>
          <a:bodyPr/>
          <a:lstStyle/>
          <a:p>
            <a:r>
              <a:rPr lang="en-GB"/>
              <a:t>Click to edit Master title style</a:t>
            </a:r>
            <a:endParaRPr lang="en-RU"/>
          </a:p>
        </p:txBody>
      </p:sp>
      <p:sp>
        <p:nvSpPr>
          <p:cNvPr id="3" name="Date Placeholder 2">
            <a:extLst>
              <a:ext uri="{FF2B5EF4-FFF2-40B4-BE49-F238E27FC236}">
                <a16:creationId xmlns:a16="http://schemas.microsoft.com/office/drawing/2014/main" id="{3B4F4FFA-EC1E-AE47-BD05-A03012096F94}"/>
              </a:ext>
            </a:extLst>
          </p:cNvPr>
          <p:cNvSpPr>
            <a:spLocks noGrp="1"/>
          </p:cNvSpPr>
          <p:nvPr>
            <p:ph type="dt" sz="half" idx="10"/>
          </p:nvPr>
        </p:nvSpPr>
        <p:spPr/>
        <p:txBody>
          <a:bodyPr/>
          <a:lstStyle/>
          <a:p>
            <a:fld id="{F4AA3343-C654-5E40-9E9C-1AD1864042C2}" type="datetimeFigureOut">
              <a:rPr lang="en-RU" smtClean="0"/>
              <a:t>21/04/2021</a:t>
            </a:fld>
            <a:endParaRPr lang="en-RU"/>
          </a:p>
        </p:txBody>
      </p:sp>
      <p:sp>
        <p:nvSpPr>
          <p:cNvPr id="4" name="Footer Placeholder 3">
            <a:extLst>
              <a:ext uri="{FF2B5EF4-FFF2-40B4-BE49-F238E27FC236}">
                <a16:creationId xmlns:a16="http://schemas.microsoft.com/office/drawing/2014/main" id="{FD9BBFBC-7E88-DD4A-882C-C3287FBAFBB2}"/>
              </a:ext>
            </a:extLst>
          </p:cNvPr>
          <p:cNvSpPr>
            <a:spLocks noGrp="1"/>
          </p:cNvSpPr>
          <p:nvPr>
            <p:ph type="ftr" sz="quarter" idx="11"/>
          </p:nvPr>
        </p:nvSpPr>
        <p:spPr/>
        <p:txBody>
          <a:bodyPr/>
          <a:lstStyle/>
          <a:p>
            <a:endParaRPr lang="en-RU"/>
          </a:p>
        </p:txBody>
      </p:sp>
      <p:sp>
        <p:nvSpPr>
          <p:cNvPr id="5" name="Slide Number Placeholder 4">
            <a:extLst>
              <a:ext uri="{FF2B5EF4-FFF2-40B4-BE49-F238E27FC236}">
                <a16:creationId xmlns:a16="http://schemas.microsoft.com/office/drawing/2014/main" id="{9AF1F8EA-CDE4-844C-A7CE-8AD7AB885E6D}"/>
              </a:ext>
            </a:extLst>
          </p:cNvPr>
          <p:cNvSpPr>
            <a:spLocks noGrp="1"/>
          </p:cNvSpPr>
          <p:nvPr>
            <p:ph type="sldNum" sz="quarter" idx="12"/>
          </p:nvPr>
        </p:nvSpPr>
        <p:spPr/>
        <p:txBody>
          <a:bodyPr/>
          <a:lstStyle/>
          <a:p>
            <a:fld id="{FC1C95EB-9374-D541-A257-FC29FB70EDB3}" type="slidenum">
              <a:rPr lang="en-RU" smtClean="0"/>
              <a:t>‹#›</a:t>
            </a:fld>
            <a:endParaRPr lang="en-RU"/>
          </a:p>
        </p:txBody>
      </p:sp>
    </p:spTree>
    <p:extLst>
      <p:ext uri="{BB962C8B-B14F-4D97-AF65-F5344CB8AC3E}">
        <p14:creationId xmlns:p14="http://schemas.microsoft.com/office/powerpoint/2010/main" val="114502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E111B4-94DD-1044-88F2-F1A3CBA8F7D5}"/>
              </a:ext>
            </a:extLst>
          </p:cNvPr>
          <p:cNvSpPr>
            <a:spLocks noGrp="1"/>
          </p:cNvSpPr>
          <p:nvPr>
            <p:ph type="dt" sz="half" idx="10"/>
          </p:nvPr>
        </p:nvSpPr>
        <p:spPr/>
        <p:txBody>
          <a:bodyPr/>
          <a:lstStyle/>
          <a:p>
            <a:fld id="{F4AA3343-C654-5E40-9E9C-1AD1864042C2}" type="datetimeFigureOut">
              <a:rPr lang="en-RU" smtClean="0"/>
              <a:t>21/04/2021</a:t>
            </a:fld>
            <a:endParaRPr lang="en-RU"/>
          </a:p>
        </p:txBody>
      </p:sp>
      <p:sp>
        <p:nvSpPr>
          <p:cNvPr id="3" name="Footer Placeholder 2">
            <a:extLst>
              <a:ext uri="{FF2B5EF4-FFF2-40B4-BE49-F238E27FC236}">
                <a16:creationId xmlns:a16="http://schemas.microsoft.com/office/drawing/2014/main" id="{548DE351-397F-BC46-916B-8EF4DA96A73C}"/>
              </a:ext>
            </a:extLst>
          </p:cNvPr>
          <p:cNvSpPr>
            <a:spLocks noGrp="1"/>
          </p:cNvSpPr>
          <p:nvPr>
            <p:ph type="ftr" sz="quarter" idx="11"/>
          </p:nvPr>
        </p:nvSpPr>
        <p:spPr/>
        <p:txBody>
          <a:bodyPr/>
          <a:lstStyle/>
          <a:p>
            <a:endParaRPr lang="en-RU"/>
          </a:p>
        </p:txBody>
      </p:sp>
      <p:sp>
        <p:nvSpPr>
          <p:cNvPr id="4" name="Slide Number Placeholder 3">
            <a:extLst>
              <a:ext uri="{FF2B5EF4-FFF2-40B4-BE49-F238E27FC236}">
                <a16:creationId xmlns:a16="http://schemas.microsoft.com/office/drawing/2014/main" id="{554D3BCE-6964-C345-A08A-7C490C3673D6}"/>
              </a:ext>
            </a:extLst>
          </p:cNvPr>
          <p:cNvSpPr>
            <a:spLocks noGrp="1"/>
          </p:cNvSpPr>
          <p:nvPr>
            <p:ph type="sldNum" sz="quarter" idx="12"/>
          </p:nvPr>
        </p:nvSpPr>
        <p:spPr/>
        <p:txBody>
          <a:bodyPr/>
          <a:lstStyle/>
          <a:p>
            <a:fld id="{FC1C95EB-9374-D541-A257-FC29FB70EDB3}" type="slidenum">
              <a:rPr lang="en-RU" smtClean="0"/>
              <a:t>‹#›</a:t>
            </a:fld>
            <a:endParaRPr lang="en-RU"/>
          </a:p>
        </p:txBody>
      </p:sp>
    </p:spTree>
    <p:extLst>
      <p:ext uri="{BB962C8B-B14F-4D97-AF65-F5344CB8AC3E}">
        <p14:creationId xmlns:p14="http://schemas.microsoft.com/office/powerpoint/2010/main" val="3127264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5728B-DC79-5543-95BB-3C99D445C86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RU"/>
          </a:p>
        </p:txBody>
      </p:sp>
      <p:sp>
        <p:nvSpPr>
          <p:cNvPr id="3" name="Content Placeholder 2">
            <a:extLst>
              <a:ext uri="{FF2B5EF4-FFF2-40B4-BE49-F238E27FC236}">
                <a16:creationId xmlns:a16="http://schemas.microsoft.com/office/drawing/2014/main" id="{D0085C9F-6544-8044-8244-AD71AE04E4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U"/>
          </a:p>
        </p:txBody>
      </p:sp>
      <p:sp>
        <p:nvSpPr>
          <p:cNvPr id="4" name="Text Placeholder 3">
            <a:extLst>
              <a:ext uri="{FF2B5EF4-FFF2-40B4-BE49-F238E27FC236}">
                <a16:creationId xmlns:a16="http://schemas.microsoft.com/office/drawing/2014/main" id="{16ED0673-A9D5-004A-AE8D-E32EE43463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4378303-B749-524E-A6E2-A164A8BF9555}"/>
              </a:ext>
            </a:extLst>
          </p:cNvPr>
          <p:cNvSpPr>
            <a:spLocks noGrp="1"/>
          </p:cNvSpPr>
          <p:nvPr>
            <p:ph type="dt" sz="half" idx="10"/>
          </p:nvPr>
        </p:nvSpPr>
        <p:spPr/>
        <p:txBody>
          <a:bodyPr/>
          <a:lstStyle/>
          <a:p>
            <a:fld id="{F4AA3343-C654-5E40-9E9C-1AD1864042C2}" type="datetimeFigureOut">
              <a:rPr lang="en-RU" smtClean="0"/>
              <a:t>21/04/2021</a:t>
            </a:fld>
            <a:endParaRPr lang="en-RU"/>
          </a:p>
        </p:txBody>
      </p:sp>
      <p:sp>
        <p:nvSpPr>
          <p:cNvPr id="6" name="Footer Placeholder 5">
            <a:extLst>
              <a:ext uri="{FF2B5EF4-FFF2-40B4-BE49-F238E27FC236}">
                <a16:creationId xmlns:a16="http://schemas.microsoft.com/office/drawing/2014/main" id="{DC180034-FA6F-FC45-B10D-5854EFBF3DED}"/>
              </a:ext>
            </a:extLst>
          </p:cNvPr>
          <p:cNvSpPr>
            <a:spLocks noGrp="1"/>
          </p:cNvSpPr>
          <p:nvPr>
            <p:ph type="ftr" sz="quarter" idx="11"/>
          </p:nvPr>
        </p:nvSpPr>
        <p:spPr/>
        <p:txBody>
          <a:bodyPr/>
          <a:lstStyle/>
          <a:p>
            <a:endParaRPr lang="en-RU"/>
          </a:p>
        </p:txBody>
      </p:sp>
      <p:sp>
        <p:nvSpPr>
          <p:cNvPr id="7" name="Slide Number Placeholder 6">
            <a:extLst>
              <a:ext uri="{FF2B5EF4-FFF2-40B4-BE49-F238E27FC236}">
                <a16:creationId xmlns:a16="http://schemas.microsoft.com/office/drawing/2014/main" id="{2676B374-7316-CA48-BB5A-210238AE4EF9}"/>
              </a:ext>
            </a:extLst>
          </p:cNvPr>
          <p:cNvSpPr>
            <a:spLocks noGrp="1"/>
          </p:cNvSpPr>
          <p:nvPr>
            <p:ph type="sldNum" sz="quarter" idx="12"/>
          </p:nvPr>
        </p:nvSpPr>
        <p:spPr/>
        <p:txBody>
          <a:bodyPr/>
          <a:lstStyle/>
          <a:p>
            <a:fld id="{FC1C95EB-9374-D541-A257-FC29FB70EDB3}" type="slidenum">
              <a:rPr lang="en-RU" smtClean="0"/>
              <a:t>‹#›</a:t>
            </a:fld>
            <a:endParaRPr lang="en-RU"/>
          </a:p>
        </p:txBody>
      </p:sp>
    </p:spTree>
    <p:extLst>
      <p:ext uri="{BB962C8B-B14F-4D97-AF65-F5344CB8AC3E}">
        <p14:creationId xmlns:p14="http://schemas.microsoft.com/office/powerpoint/2010/main" val="2676814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37F30-02D9-D347-8867-5D165A961B7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RU"/>
          </a:p>
        </p:txBody>
      </p:sp>
      <p:sp>
        <p:nvSpPr>
          <p:cNvPr id="3" name="Picture Placeholder 2">
            <a:extLst>
              <a:ext uri="{FF2B5EF4-FFF2-40B4-BE49-F238E27FC236}">
                <a16:creationId xmlns:a16="http://schemas.microsoft.com/office/drawing/2014/main" id="{8567B939-9987-4342-BD4F-6203BAD5FE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RU"/>
          </a:p>
        </p:txBody>
      </p:sp>
      <p:sp>
        <p:nvSpPr>
          <p:cNvPr id="4" name="Text Placeholder 3">
            <a:extLst>
              <a:ext uri="{FF2B5EF4-FFF2-40B4-BE49-F238E27FC236}">
                <a16:creationId xmlns:a16="http://schemas.microsoft.com/office/drawing/2014/main" id="{C195C13E-45A1-2E49-8979-6CDD93A55A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E089877-AF38-214C-9675-852F84C8E4A7}"/>
              </a:ext>
            </a:extLst>
          </p:cNvPr>
          <p:cNvSpPr>
            <a:spLocks noGrp="1"/>
          </p:cNvSpPr>
          <p:nvPr>
            <p:ph type="dt" sz="half" idx="10"/>
          </p:nvPr>
        </p:nvSpPr>
        <p:spPr/>
        <p:txBody>
          <a:bodyPr/>
          <a:lstStyle/>
          <a:p>
            <a:fld id="{F4AA3343-C654-5E40-9E9C-1AD1864042C2}" type="datetimeFigureOut">
              <a:rPr lang="en-RU" smtClean="0"/>
              <a:t>21/04/2021</a:t>
            </a:fld>
            <a:endParaRPr lang="en-RU"/>
          </a:p>
        </p:txBody>
      </p:sp>
      <p:sp>
        <p:nvSpPr>
          <p:cNvPr id="6" name="Footer Placeholder 5">
            <a:extLst>
              <a:ext uri="{FF2B5EF4-FFF2-40B4-BE49-F238E27FC236}">
                <a16:creationId xmlns:a16="http://schemas.microsoft.com/office/drawing/2014/main" id="{C65D5197-1787-D443-9F65-BBBB35B7B143}"/>
              </a:ext>
            </a:extLst>
          </p:cNvPr>
          <p:cNvSpPr>
            <a:spLocks noGrp="1"/>
          </p:cNvSpPr>
          <p:nvPr>
            <p:ph type="ftr" sz="quarter" idx="11"/>
          </p:nvPr>
        </p:nvSpPr>
        <p:spPr/>
        <p:txBody>
          <a:bodyPr/>
          <a:lstStyle/>
          <a:p>
            <a:endParaRPr lang="en-RU"/>
          </a:p>
        </p:txBody>
      </p:sp>
      <p:sp>
        <p:nvSpPr>
          <p:cNvPr id="7" name="Slide Number Placeholder 6">
            <a:extLst>
              <a:ext uri="{FF2B5EF4-FFF2-40B4-BE49-F238E27FC236}">
                <a16:creationId xmlns:a16="http://schemas.microsoft.com/office/drawing/2014/main" id="{0E4D72D2-B77D-6B40-9856-AA58E6B5F120}"/>
              </a:ext>
            </a:extLst>
          </p:cNvPr>
          <p:cNvSpPr>
            <a:spLocks noGrp="1"/>
          </p:cNvSpPr>
          <p:nvPr>
            <p:ph type="sldNum" sz="quarter" idx="12"/>
          </p:nvPr>
        </p:nvSpPr>
        <p:spPr/>
        <p:txBody>
          <a:bodyPr/>
          <a:lstStyle/>
          <a:p>
            <a:fld id="{FC1C95EB-9374-D541-A257-FC29FB70EDB3}" type="slidenum">
              <a:rPr lang="en-RU" smtClean="0"/>
              <a:t>‹#›</a:t>
            </a:fld>
            <a:endParaRPr lang="en-RU"/>
          </a:p>
        </p:txBody>
      </p:sp>
    </p:spTree>
    <p:extLst>
      <p:ext uri="{BB962C8B-B14F-4D97-AF65-F5344CB8AC3E}">
        <p14:creationId xmlns:p14="http://schemas.microsoft.com/office/powerpoint/2010/main" val="291303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2A1921-A6A8-954B-A5A2-941BB86FF6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RU"/>
          </a:p>
        </p:txBody>
      </p:sp>
      <p:sp>
        <p:nvSpPr>
          <p:cNvPr id="3" name="Text Placeholder 2">
            <a:extLst>
              <a:ext uri="{FF2B5EF4-FFF2-40B4-BE49-F238E27FC236}">
                <a16:creationId xmlns:a16="http://schemas.microsoft.com/office/drawing/2014/main" id="{57C3CFA3-911E-FC44-8327-C4D48DDC3E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U"/>
          </a:p>
        </p:txBody>
      </p:sp>
      <p:sp>
        <p:nvSpPr>
          <p:cNvPr id="4" name="Date Placeholder 3">
            <a:extLst>
              <a:ext uri="{FF2B5EF4-FFF2-40B4-BE49-F238E27FC236}">
                <a16:creationId xmlns:a16="http://schemas.microsoft.com/office/drawing/2014/main" id="{F57D8844-099E-2546-9129-95DCDD6223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AA3343-C654-5E40-9E9C-1AD1864042C2}" type="datetimeFigureOut">
              <a:rPr lang="en-RU" smtClean="0"/>
              <a:t>21/04/2021</a:t>
            </a:fld>
            <a:endParaRPr lang="en-RU"/>
          </a:p>
        </p:txBody>
      </p:sp>
      <p:sp>
        <p:nvSpPr>
          <p:cNvPr id="5" name="Footer Placeholder 4">
            <a:extLst>
              <a:ext uri="{FF2B5EF4-FFF2-40B4-BE49-F238E27FC236}">
                <a16:creationId xmlns:a16="http://schemas.microsoft.com/office/drawing/2014/main" id="{C4D56A52-4D58-8243-8135-0AB2922F05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RU"/>
          </a:p>
        </p:txBody>
      </p:sp>
      <p:sp>
        <p:nvSpPr>
          <p:cNvPr id="6" name="Slide Number Placeholder 5">
            <a:extLst>
              <a:ext uri="{FF2B5EF4-FFF2-40B4-BE49-F238E27FC236}">
                <a16:creationId xmlns:a16="http://schemas.microsoft.com/office/drawing/2014/main" id="{3578EF97-07E6-4C4C-9FE6-D3B3F72F33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1C95EB-9374-D541-A257-FC29FB70EDB3}" type="slidenum">
              <a:rPr lang="en-RU" smtClean="0"/>
              <a:t>‹#›</a:t>
            </a:fld>
            <a:endParaRPr lang="en-RU"/>
          </a:p>
        </p:txBody>
      </p:sp>
    </p:spTree>
    <p:extLst>
      <p:ext uri="{BB962C8B-B14F-4D97-AF65-F5344CB8AC3E}">
        <p14:creationId xmlns:p14="http://schemas.microsoft.com/office/powerpoint/2010/main" val="9453984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14.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42BAF-CC35-9349-BDAA-03E3E63AA99A}"/>
              </a:ext>
            </a:extLst>
          </p:cNvPr>
          <p:cNvSpPr>
            <a:spLocks noGrp="1"/>
          </p:cNvSpPr>
          <p:nvPr>
            <p:ph type="ctrTitle"/>
          </p:nvPr>
        </p:nvSpPr>
        <p:spPr>
          <a:xfrm>
            <a:off x="3048000" y="0"/>
            <a:ext cx="9144000" cy="3509963"/>
          </a:xfrm>
        </p:spPr>
        <p:txBody>
          <a:bodyPr>
            <a:noAutofit/>
          </a:bodyPr>
          <a:lstStyle/>
          <a:p>
            <a:r>
              <a:rPr lang="en-GB" sz="4800" b="1" dirty="0"/>
              <a:t>The sample entropy of </a:t>
            </a:r>
            <a:br>
              <a:rPr lang="en-GB" sz="4800" b="1" dirty="0"/>
            </a:br>
            <a:r>
              <a:rPr lang="en-GB" sz="4800" b="1" dirty="0"/>
              <a:t>inter-spike intervals as a possible measure of relations between neuronal activity and individuum behaviour</a:t>
            </a:r>
            <a:endParaRPr lang="en-RU" sz="4800" dirty="0"/>
          </a:p>
        </p:txBody>
      </p:sp>
      <p:sp>
        <p:nvSpPr>
          <p:cNvPr id="3" name="Subtitle 2">
            <a:extLst>
              <a:ext uri="{FF2B5EF4-FFF2-40B4-BE49-F238E27FC236}">
                <a16:creationId xmlns:a16="http://schemas.microsoft.com/office/drawing/2014/main" id="{8C9FE1F5-C660-4444-881E-8B2B1525C8FD}"/>
              </a:ext>
            </a:extLst>
          </p:cNvPr>
          <p:cNvSpPr>
            <a:spLocks noGrp="1"/>
          </p:cNvSpPr>
          <p:nvPr>
            <p:ph type="subTitle" idx="1"/>
          </p:nvPr>
        </p:nvSpPr>
        <p:spPr>
          <a:xfrm>
            <a:off x="3996546" y="3862666"/>
            <a:ext cx="7246908" cy="2273299"/>
          </a:xfrm>
        </p:spPr>
        <p:txBody>
          <a:bodyPr>
            <a:normAutofit fontScale="85000" lnSpcReduction="20000"/>
          </a:bodyPr>
          <a:lstStyle/>
          <a:p>
            <a:r>
              <a:rPr lang="en-RU" sz="2600" u="sng" dirty="0"/>
              <a:t>Anastasiia Bakhchina</a:t>
            </a:r>
          </a:p>
          <a:p>
            <a:r>
              <a:rPr lang="en-GB" sz="2600" dirty="0">
                <a:solidFill>
                  <a:schemeClr val="accent1"/>
                </a:solidFill>
              </a:rPr>
              <a:t>n</a:t>
            </a:r>
            <a:r>
              <a:rPr lang="en-RU" sz="2600" dirty="0">
                <a:solidFill>
                  <a:schemeClr val="accent1"/>
                </a:solidFill>
              </a:rPr>
              <a:t>astya18-90@mail.ru</a:t>
            </a:r>
          </a:p>
          <a:p>
            <a:r>
              <a:rPr lang="en-RU" sz="2600" dirty="0"/>
              <a:t>Laboratory of neural basis of mind</a:t>
            </a:r>
          </a:p>
          <a:p>
            <a:r>
              <a:rPr lang="en-GB" sz="2600" dirty="0"/>
              <a:t>n</a:t>
            </a:r>
            <a:r>
              <a:rPr lang="en-RU" sz="2600" dirty="0"/>
              <a:t>amed after V.B.Svyrkov</a:t>
            </a:r>
          </a:p>
          <a:p>
            <a:r>
              <a:rPr lang="en-RU" sz="2600" dirty="0"/>
              <a:t>Institute of Psychology</a:t>
            </a:r>
          </a:p>
          <a:p>
            <a:r>
              <a:rPr lang="en-RU" sz="2600" dirty="0"/>
              <a:t>Russian Academy of  Science</a:t>
            </a:r>
            <a:endParaRPr lang="en-RU" sz="2000" dirty="0"/>
          </a:p>
        </p:txBody>
      </p:sp>
      <p:pic>
        <p:nvPicPr>
          <p:cNvPr id="6" name="Graphic 5">
            <a:extLst>
              <a:ext uri="{FF2B5EF4-FFF2-40B4-BE49-F238E27FC236}">
                <a16:creationId xmlns:a16="http://schemas.microsoft.com/office/drawing/2014/main" id="{46C63634-3D0D-FA45-8281-449DE341329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3916392" cy="6858000"/>
          </a:xfrm>
          <a:prstGeom prst="rect">
            <a:avLst/>
          </a:prstGeom>
        </p:spPr>
      </p:pic>
      <p:sp>
        <p:nvSpPr>
          <p:cNvPr id="7" name="Rectangle 6">
            <a:extLst>
              <a:ext uri="{FF2B5EF4-FFF2-40B4-BE49-F238E27FC236}">
                <a16:creationId xmlns:a16="http://schemas.microsoft.com/office/drawing/2014/main" id="{65DE2AFA-C890-E94A-AF70-8B27A3FB2932}"/>
              </a:ext>
            </a:extLst>
          </p:cNvPr>
          <p:cNvSpPr/>
          <p:nvPr/>
        </p:nvSpPr>
        <p:spPr>
          <a:xfrm>
            <a:off x="8193790" y="6488668"/>
            <a:ext cx="3998210" cy="369332"/>
          </a:xfrm>
          <a:prstGeom prst="rect">
            <a:avLst/>
          </a:prstGeom>
        </p:spPr>
        <p:txBody>
          <a:bodyPr wrap="none">
            <a:spAutoFit/>
          </a:bodyPr>
          <a:lstStyle/>
          <a:p>
            <a:r>
              <a:rPr lang="en-GB" b="0" i="0" dirty="0">
                <a:solidFill>
                  <a:srgbClr val="222222"/>
                </a:solidFill>
                <a:effectLst/>
                <a:latin typeface="Source Sans Pro" panose="020B0503030403020204" pitchFamily="34" charset="0"/>
              </a:rPr>
              <a:t>Supported by RSF Grant №18-78-10114</a:t>
            </a:r>
            <a:endParaRPr lang="en-RU" dirty="0"/>
          </a:p>
        </p:txBody>
      </p:sp>
      <p:sp>
        <p:nvSpPr>
          <p:cNvPr id="8" name="Rectangle 7">
            <a:extLst>
              <a:ext uri="{FF2B5EF4-FFF2-40B4-BE49-F238E27FC236}">
                <a16:creationId xmlns:a16="http://schemas.microsoft.com/office/drawing/2014/main" id="{8DEBF025-4558-0C49-8AC3-3A87E8503CA9}"/>
              </a:ext>
            </a:extLst>
          </p:cNvPr>
          <p:cNvSpPr/>
          <p:nvPr/>
        </p:nvSpPr>
        <p:spPr>
          <a:xfrm>
            <a:off x="4259407" y="6488668"/>
            <a:ext cx="1795684" cy="369332"/>
          </a:xfrm>
          <a:prstGeom prst="rect">
            <a:avLst/>
          </a:prstGeom>
        </p:spPr>
        <p:txBody>
          <a:bodyPr wrap="none">
            <a:spAutoFit/>
          </a:bodyPr>
          <a:lstStyle/>
          <a:p>
            <a:r>
              <a:rPr lang="en-GB" b="0" i="0" dirty="0">
                <a:solidFill>
                  <a:srgbClr val="222222"/>
                </a:solidFill>
                <a:effectLst/>
                <a:latin typeface="Source Sans Pro" panose="020B0503030403020204" pitchFamily="34" charset="0"/>
              </a:rPr>
              <a:t>sciforum-030268</a:t>
            </a:r>
            <a:endParaRPr lang="en-RU" dirty="0"/>
          </a:p>
        </p:txBody>
      </p:sp>
    </p:spTree>
    <p:extLst>
      <p:ext uri="{BB962C8B-B14F-4D97-AF65-F5344CB8AC3E}">
        <p14:creationId xmlns:p14="http://schemas.microsoft.com/office/powerpoint/2010/main" val="131099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4816E-D655-6645-A58E-7D0063213285}"/>
              </a:ext>
            </a:extLst>
          </p:cNvPr>
          <p:cNvSpPr>
            <a:spLocks noGrp="1"/>
          </p:cNvSpPr>
          <p:nvPr>
            <p:ph type="title"/>
          </p:nvPr>
        </p:nvSpPr>
        <p:spPr>
          <a:xfrm>
            <a:off x="6096000" y="157162"/>
            <a:ext cx="5886450" cy="1804988"/>
          </a:xfrm>
        </p:spPr>
        <p:txBody>
          <a:bodyPr>
            <a:normAutofit/>
          </a:bodyPr>
          <a:lstStyle/>
          <a:p>
            <a:pPr algn="just"/>
            <a:r>
              <a:rPr lang="en-GB" sz="2800" dirty="0"/>
              <a:t>In the whole set of cells, </a:t>
            </a:r>
            <a:r>
              <a:rPr lang="en-GB" sz="2800" dirty="0" err="1"/>
              <a:t>SampEn</a:t>
            </a:r>
            <a:r>
              <a:rPr lang="en-GB" sz="2800" dirty="0"/>
              <a:t> didn’t differ significantly between the first and the second weeks of training sessions p=0.34). </a:t>
            </a:r>
            <a:endParaRPr lang="en-RU" sz="2800" dirty="0"/>
          </a:p>
        </p:txBody>
      </p:sp>
      <p:sp>
        <p:nvSpPr>
          <p:cNvPr id="4" name="Title 1">
            <a:extLst>
              <a:ext uri="{FF2B5EF4-FFF2-40B4-BE49-F238E27FC236}">
                <a16:creationId xmlns:a16="http://schemas.microsoft.com/office/drawing/2014/main" id="{A9FDE0CC-844C-CA48-8D75-AD5B2B5B2994}"/>
              </a:ext>
            </a:extLst>
          </p:cNvPr>
          <p:cNvSpPr txBox="1">
            <a:spLocks/>
          </p:cNvSpPr>
          <p:nvPr/>
        </p:nvSpPr>
        <p:spPr>
          <a:xfrm>
            <a:off x="6096000" y="2164158"/>
            <a:ext cx="5886450" cy="1577183"/>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GB" dirty="0"/>
              <a:t>The group of </a:t>
            </a:r>
            <a:r>
              <a:rPr lang="en-GB" b="1" dirty="0">
                <a:solidFill>
                  <a:srgbClr val="00B050"/>
                </a:solidFill>
              </a:rPr>
              <a:t>specialized cells </a:t>
            </a:r>
            <a:r>
              <a:rPr lang="en-GB" dirty="0"/>
              <a:t>performed lower </a:t>
            </a:r>
            <a:r>
              <a:rPr lang="en-GB" dirty="0" err="1"/>
              <a:t>SampEn</a:t>
            </a:r>
            <a:r>
              <a:rPr lang="en-GB" dirty="0"/>
              <a:t> during the second week of training than the first week (p=0.03). </a:t>
            </a:r>
            <a:endParaRPr lang="en-RU" dirty="0"/>
          </a:p>
        </p:txBody>
      </p:sp>
      <p:sp>
        <p:nvSpPr>
          <p:cNvPr id="5" name="Title 1">
            <a:extLst>
              <a:ext uri="{FF2B5EF4-FFF2-40B4-BE49-F238E27FC236}">
                <a16:creationId xmlns:a16="http://schemas.microsoft.com/office/drawing/2014/main" id="{B5945CA1-0903-994B-9C50-C0F1C023935E}"/>
              </a:ext>
            </a:extLst>
          </p:cNvPr>
          <p:cNvSpPr txBox="1">
            <a:spLocks/>
          </p:cNvSpPr>
          <p:nvPr/>
        </p:nvSpPr>
        <p:spPr>
          <a:xfrm>
            <a:off x="6096000" y="3943349"/>
            <a:ext cx="5886450" cy="1881188"/>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GB" dirty="0"/>
              <a:t>The group of </a:t>
            </a:r>
            <a:r>
              <a:rPr lang="en-GB" b="1" dirty="0">
                <a:solidFill>
                  <a:srgbClr val="7030A0"/>
                </a:solidFill>
              </a:rPr>
              <a:t>cells with nonspecific activity</a:t>
            </a:r>
            <a:r>
              <a:rPr lang="en-GB" dirty="0"/>
              <a:t> showed higher </a:t>
            </a:r>
            <a:r>
              <a:rPr lang="en-GB" dirty="0" err="1"/>
              <a:t>SampEn</a:t>
            </a:r>
            <a:r>
              <a:rPr lang="en-GB" dirty="0"/>
              <a:t> during the second week of training than the first week (p=0.02).</a:t>
            </a:r>
            <a:endParaRPr lang="en-RU" dirty="0"/>
          </a:p>
        </p:txBody>
      </p:sp>
      <p:pic>
        <p:nvPicPr>
          <p:cNvPr id="6" name="Picture 5">
            <a:extLst>
              <a:ext uri="{FF2B5EF4-FFF2-40B4-BE49-F238E27FC236}">
                <a16:creationId xmlns:a16="http://schemas.microsoft.com/office/drawing/2014/main" id="{66EB7129-D5D3-684F-B942-1069350F566A}"/>
              </a:ext>
            </a:extLst>
          </p:cNvPr>
          <p:cNvPicPr>
            <a:picLocks noChangeAspect="1"/>
          </p:cNvPicPr>
          <p:nvPr/>
        </p:nvPicPr>
        <p:blipFill rotWithShape="1">
          <a:blip r:embed="rId2"/>
          <a:srcRect r="50000"/>
          <a:stretch/>
        </p:blipFill>
        <p:spPr>
          <a:xfrm>
            <a:off x="209550" y="170835"/>
            <a:ext cx="5448300" cy="6516329"/>
          </a:xfrm>
          <a:prstGeom prst="rect">
            <a:avLst/>
          </a:prstGeom>
        </p:spPr>
      </p:pic>
      <p:sp>
        <p:nvSpPr>
          <p:cNvPr id="7" name="Rectangle 6">
            <a:extLst>
              <a:ext uri="{FF2B5EF4-FFF2-40B4-BE49-F238E27FC236}">
                <a16:creationId xmlns:a16="http://schemas.microsoft.com/office/drawing/2014/main" id="{D7C20C9C-6AD9-A04C-82F8-A17BF042227D}"/>
              </a:ext>
            </a:extLst>
          </p:cNvPr>
          <p:cNvSpPr/>
          <p:nvPr/>
        </p:nvSpPr>
        <p:spPr>
          <a:xfrm>
            <a:off x="6096000" y="6317832"/>
            <a:ext cx="4073551" cy="461665"/>
          </a:xfrm>
          <a:prstGeom prst="rect">
            <a:avLst/>
          </a:prstGeom>
        </p:spPr>
        <p:txBody>
          <a:bodyPr wrap="none">
            <a:spAutoFit/>
          </a:bodyPr>
          <a:lstStyle/>
          <a:p>
            <a:r>
              <a:rPr lang="en-GB" sz="2400" dirty="0">
                <a:latin typeface="Times New Roman" panose="02020603050405020304" pitchFamily="18" charset="0"/>
              </a:rPr>
              <a:t>* - p&lt;0.05, Mann-Whitney test </a:t>
            </a:r>
            <a:endParaRPr lang="en-GB" sz="2400" dirty="0">
              <a:effectLst/>
            </a:endParaRPr>
          </a:p>
        </p:txBody>
      </p:sp>
      <p:sp>
        <p:nvSpPr>
          <p:cNvPr id="8" name="Rectangle 7">
            <a:extLst>
              <a:ext uri="{FF2B5EF4-FFF2-40B4-BE49-F238E27FC236}">
                <a16:creationId xmlns:a16="http://schemas.microsoft.com/office/drawing/2014/main" id="{CCFBC4C1-5997-534A-AE21-66036D0AF0EC}"/>
              </a:ext>
            </a:extLst>
          </p:cNvPr>
          <p:cNvSpPr/>
          <p:nvPr/>
        </p:nvSpPr>
        <p:spPr>
          <a:xfrm rot="5400000" flipV="1">
            <a:off x="1455884" y="1762125"/>
            <a:ext cx="1272884"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dirty="0"/>
          </a:p>
        </p:txBody>
      </p:sp>
      <p:sp>
        <p:nvSpPr>
          <p:cNvPr id="10" name="Rectangle 9">
            <a:extLst>
              <a:ext uri="{FF2B5EF4-FFF2-40B4-BE49-F238E27FC236}">
                <a16:creationId xmlns:a16="http://schemas.microsoft.com/office/drawing/2014/main" id="{E6426AE5-127D-AE40-B06E-6247CE100D60}"/>
              </a:ext>
            </a:extLst>
          </p:cNvPr>
          <p:cNvSpPr/>
          <p:nvPr/>
        </p:nvSpPr>
        <p:spPr>
          <a:xfrm rot="5400000" flipV="1">
            <a:off x="3673476" y="2105025"/>
            <a:ext cx="1790700"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dirty="0"/>
          </a:p>
        </p:txBody>
      </p:sp>
      <p:sp>
        <p:nvSpPr>
          <p:cNvPr id="11" name="Left Bracket 10">
            <a:extLst>
              <a:ext uri="{FF2B5EF4-FFF2-40B4-BE49-F238E27FC236}">
                <a16:creationId xmlns:a16="http://schemas.microsoft.com/office/drawing/2014/main" id="{8A87A9B4-3B2C-2C42-9178-D28997B8B188}"/>
              </a:ext>
            </a:extLst>
          </p:cNvPr>
          <p:cNvSpPr/>
          <p:nvPr/>
        </p:nvSpPr>
        <p:spPr>
          <a:xfrm rot="5400000">
            <a:off x="3117031" y="498593"/>
            <a:ext cx="266052" cy="1450090"/>
          </a:xfrm>
          <a:prstGeom prst="leftBracket">
            <a:avLst/>
          </a:prstGeom>
          <a:ln w="508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RU" dirty="0">
              <a:solidFill>
                <a:srgbClr val="7030A0"/>
              </a:solidFill>
            </a:endParaRPr>
          </a:p>
        </p:txBody>
      </p:sp>
      <p:sp>
        <p:nvSpPr>
          <p:cNvPr id="12" name="Left Bracket 11">
            <a:extLst>
              <a:ext uri="{FF2B5EF4-FFF2-40B4-BE49-F238E27FC236}">
                <a16:creationId xmlns:a16="http://schemas.microsoft.com/office/drawing/2014/main" id="{4DD8D2B4-7D49-6446-A8F4-B3F8898FF310}"/>
              </a:ext>
            </a:extLst>
          </p:cNvPr>
          <p:cNvSpPr/>
          <p:nvPr/>
        </p:nvSpPr>
        <p:spPr>
          <a:xfrm rot="16200000">
            <a:off x="3311592" y="2901671"/>
            <a:ext cx="266052" cy="1450090"/>
          </a:xfrm>
          <a:prstGeom prst="leftBracket">
            <a:avLst/>
          </a:prstGeom>
          <a:ln w="508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RU" dirty="0">
              <a:solidFill>
                <a:srgbClr val="00B050"/>
              </a:solidFill>
            </a:endParaRPr>
          </a:p>
        </p:txBody>
      </p:sp>
    </p:spTree>
    <p:extLst>
      <p:ext uri="{BB962C8B-B14F-4D97-AF65-F5344CB8AC3E}">
        <p14:creationId xmlns:p14="http://schemas.microsoft.com/office/powerpoint/2010/main" val="722343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E2932CA-F633-5346-BD27-BF934536485B}"/>
              </a:ext>
            </a:extLst>
          </p:cNvPr>
          <p:cNvSpPr>
            <a:spLocks noGrp="1"/>
          </p:cNvSpPr>
          <p:nvPr>
            <p:ph type="title"/>
          </p:nvPr>
        </p:nvSpPr>
        <p:spPr>
          <a:xfrm>
            <a:off x="838200" y="0"/>
            <a:ext cx="10706100" cy="2111375"/>
          </a:xfrm>
        </p:spPr>
        <p:txBody>
          <a:bodyPr>
            <a:normAutofit fontScale="90000"/>
          </a:bodyPr>
          <a:lstStyle/>
          <a:p>
            <a:pPr algn="just"/>
            <a:r>
              <a:rPr lang="en-GB" dirty="0"/>
              <a:t>The average frequency of spikes didn’t differentiate between groups of </a:t>
            </a:r>
            <a:r>
              <a:rPr lang="en-GB" b="1" dirty="0">
                <a:solidFill>
                  <a:srgbClr val="00B050"/>
                </a:solidFill>
              </a:rPr>
              <a:t>specialized cells (1) and </a:t>
            </a:r>
            <a:r>
              <a:rPr lang="en-GB" b="1" dirty="0">
                <a:solidFill>
                  <a:srgbClr val="7030A0"/>
                </a:solidFill>
              </a:rPr>
              <a:t>cells with nonspecific activity (0)</a:t>
            </a:r>
            <a:r>
              <a:rPr lang="en-GB" dirty="0"/>
              <a:t> (Mann–Whitney test; p=0.33).</a:t>
            </a:r>
            <a:endParaRPr lang="en-RU" dirty="0"/>
          </a:p>
        </p:txBody>
      </p:sp>
      <p:pic>
        <p:nvPicPr>
          <p:cNvPr id="5" name="Content Placeholder 4" descr="A screenshot of a video game&#10;&#10;Description automatically generated">
            <a:extLst>
              <a:ext uri="{FF2B5EF4-FFF2-40B4-BE49-F238E27FC236}">
                <a16:creationId xmlns:a16="http://schemas.microsoft.com/office/drawing/2014/main" id="{4E3D547A-D47C-ED47-B433-F18EA71E2717}"/>
              </a:ext>
            </a:extLst>
          </p:cNvPr>
          <p:cNvPicPr>
            <a:picLocks noGrp="1" noChangeAspect="1"/>
          </p:cNvPicPr>
          <p:nvPr>
            <p:ph idx="1"/>
          </p:nvPr>
        </p:nvPicPr>
        <p:blipFill>
          <a:blip r:embed="rId2"/>
          <a:stretch>
            <a:fillRect/>
          </a:stretch>
        </p:blipFill>
        <p:spPr>
          <a:xfrm>
            <a:off x="2038350" y="2155378"/>
            <a:ext cx="7372350" cy="4549329"/>
          </a:xfrm>
        </p:spPr>
      </p:pic>
    </p:spTree>
    <p:extLst>
      <p:ext uri="{BB962C8B-B14F-4D97-AF65-F5344CB8AC3E}">
        <p14:creationId xmlns:p14="http://schemas.microsoft.com/office/powerpoint/2010/main" val="3364120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E587B-68C4-1F45-932E-6864DDB597E9}"/>
              </a:ext>
            </a:extLst>
          </p:cNvPr>
          <p:cNvSpPr>
            <a:spLocks noGrp="1"/>
          </p:cNvSpPr>
          <p:nvPr>
            <p:ph type="title"/>
          </p:nvPr>
        </p:nvSpPr>
        <p:spPr>
          <a:xfrm>
            <a:off x="6096000" y="384175"/>
            <a:ext cx="5867400" cy="3330575"/>
          </a:xfrm>
        </p:spPr>
        <p:txBody>
          <a:bodyPr>
            <a:normAutofit/>
          </a:bodyPr>
          <a:lstStyle/>
          <a:p>
            <a:pPr algn="just"/>
            <a:r>
              <a:rPr lang="en-GB" dirty="0"/>
              <a:t>The between-groups difference in the average frequency of spikes was reversed from the </a:t>
            </a:r>
            <a:r>
              <a:rPr lang="en-GB" dirty="0">
                <a:solidFill>
                  <a:srgbClr val="C00000"/>
                </a:solidFill>
              </a:rPr>
              <a:t>1-st week</a:t>
            </a:r>
            <a:r>
              <a:rPr lang="en-GB" dirty="0"/>
              <a:t> to the </a:t>
            </a:r>
            <a:r>
              <a:rPr lang="en-GB" dirty="0">
                <a:solidFill>
                  <a:srgbClr val="0070C0"/>
                </a:solidFill>
              </a:rPr>
              <a:t>2-nd week</a:t>
            </a:r>
            <a:r>
              <a:rPr lang="en-GB" dirty="0"/>
              <a:t>.</a:t>
            </a:r>
            <a:endParaRPr lang="en-RU" dirty="0"/>
          </a:p>
        </p:txBody>
      </p:sp>
      <p:pic>
        <p:nvPicPr>
          <p:cNvPr id="6" name="Picture 5">
            <a:extLst>
              <a:ext uri="{FF2B5EF4-FFF2-40B4-BE49-F238E27FC236}">
                <a16:creationId xmlns:a16="http://schemas.microsoft.com/office/drawing/2014/main" id="{8CD0705B-0613-1A4E-9728-B0AE4E93436C}"/>
              </a:ext>
            </a:extLst>
          </p:cNvPr>
          <p:cNvPicPr>
            <a:picLocks noChangeAspect="1"/>
          </p:cNvPicPr>
          <p:nvPr/>
        </p:nvPicPr>
        <p:blipFill rotWithShape="1">
          <a:blip r:embed="rId2"/>
          <a:srcRect t="90975" r="50000"/>
          <a:stretch/>
        </p:blipFill>
        <p:spPr>
          <a:xfrm>
            <a:off x="590550" y="5953125"/>
            <a:ext cx="5118100" cy="552450"/>
          </a:xfrm>
          <a:prstGeom prst="rect">
            <a:avLst/>
          </a:prstGeom>
        </p:spPr>
      </p:pic>
      <p:sp>
        <p:nvSpPr>
          <p:cNvPr id="7" name="Rectangle 6">
            <a:extLst>
              <a:ext uri="{FF2B5EF4-FFF2-40B4-BE49-F238E27FC236}">
                <a16:creationId xmlns:a16="http://schemas.microsoft.com/office/drawing/2014/main" id="{CE36EA75-2DF2-A349-9993-9B25D87947CC}"/>
              </a:ext>
            </a:extLst>
          </p:cNvPr>
          <p:cNvSpPr/>
          <p:nvPr/>
        </p:nvSpPr>
        <p:spPr>
          <a:xfrm>
            <a:off x="6096000" y="6044684"/>
            <a:ext cx="4721164" cy="523220"/>
          </a:xfrm>
          <a:prstGeom prst="rect">
            <a:avLst/>
          </a:prstGeom>
        </p:spPr>
        <p:txBody>
          <a:bodyPr wrap="none">
            <a:spAutoFit/>
          </a:bodyPr>
          <a:lstStyle/>
          <a:p>
            <a:r>
              <a:rPr lang="en-GB" sz="2800" dirty="0">
                <a:latin typeface="Times New Roman" panose="02020603050405020304" pitchFamily="18" charset="0"/>
              </a:rPr>
              <a:t>* - p&lt;0.05, Mann-Whitney test </a:t>
            </a:r>
            <a:endParaRPr lang="en-GB" sz="2800" dirty="0">
              <a:effectLst/>
            </a:endParaRPr>
          </a:p>
        </p:txBody>
      </p:sp>
      <p:grpSp>
        <p:nvGrpSpPr>
          <p:cNvPr id="12" name="Group 11">
            <a:extLst>
              <a:ext uri="{FF2B5EF4-FFF2-40B4-BE49-F238E27FC236}">
                <a16:creationId xmlns:a16="http://schemas.microsoft.com/office/drawing/2014/main" id="{B5CAB311-CC6C-7F4F-A16E-3195108FD4CC}"/>
              </a:ext>
            </a:extLst>
          </p:cNvPr>
          <p:cNvGrpSpPr/>
          <p:nvPr/>
        </p:nvGrpSpPr>
        <p:grpSpPr>
          <a:xfrm>
            <a:off x="590550" y="384175"/>
            <a:ext cx="5118100" cy="6120000"/>
            <a:chOff x="590550" y="384175"/>
            <a:chExt cx="5118100" cy="6121400"/>
          </a:xfrm>
        </p:grpSpPr>
        <p:pic>
          <p:nvPicPr>
            <p:cNvPr id="5" name="Picture 4" descr="Diagram, engineering drawing&#10;&#10;Description automatically generated">
              <a:extLst>
                <a:ext uri="{FF2B5EF4-FFF2-40B4-BE49-F238E27FC236}">
                  <a16:creationId xmlns:a16="http://schemas.microsoft.com/office/drawing/2014/main" id="{0898FD0D-70FD-F443-A306-745FA57701DD}"/>
                </a:ext>
              </a:extLst>
            </p:cNvPr>
            <p:cNvPicPr>
              <a:picLocks noChangeAspect="1"/>
            </p:cNvPicPr>
            <p:nvPr/>
          </p:nvPicPr>
          <p:blipFill rotWithShape="1">
            <a:blip r:embed="rId2"/>
            <a:srcRect l="50000"/>
            <a:stretch/>
          </p:blipFill>
          <p:spPr>
            <a:xfrm>
              <a:off x="590550" y="384175"/>
              <a:ext cx="5118100" cy="6121400"/>
            </a:xfrm>
            <a:prstGeom prst="rect">
              <a:avLst/>
            </a:prstGeom>
          </p:spPr>
        </p:pic>
        <p:sp>
          <p:nvSpPr>
            <p:cNvPr id="8" name="Rectangle 7">
              <a:extLst>
                <a:ext uri="{FF2B5EF4-FFF2-40B4-BE49-F238E27FC236}">
                  <a16:creationId xmlns:a16="http://schemas.microsoft.com/office/drawing/2014/main" id="{816C1A96-4E18-2E49-B9A7-7504207A11E6}"/>
                </a:ext>
              </a:extLst>
            </p:cNvPr>
            <p:cNvSpPr/>
            <p:nvPr/>
          </p:nvSpPr>
          <p:spPr>
            <a:xfrm flipV="1">
              <a:off x="2463800" y="4191000"/>
              <a:ext cx="216535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dirty="0"/>
            </a:p>
          </p:txBody>
        </p:sp>
        <p:sp>
          <p:nvSpPr>
            <p:cNvPr id="9" name="Rectangle 8">
              <a:extLst>
                <a:ext uri="{FF2B5EF4-FFF2-40B4-BE49-F238E27FC236}">
                  <a16:creationId xmlns:a16="http://schemas.microsoft.com/office/drawing/2014/main" id="{0801E0E1-A1DE-F943-BCA0-F84244805587}"/>
                </a:ext>
              </a:extLst>
            </p:cNvPr>
            <p:cNvSpPr/>
            <p:nvPr/>
          </p:nvSpPr>
          <p:spPr>
            <a:xfrm rot="5400000" flipV="1">
              <a:off x="2312988" y="3990975"/>
              <a:ext cx="1273175"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dirty="0"/>
            </a:p>
          </p:txBody>
        </p:sp>
        <p:sp>
          <p:nvSpPr>
            <p:cNvPr id="10" name="Left Bracket 9">
              <a:extLst>
                <a:ext uri="{FF2B5EF4-FFF2-40B4-BE49-F238E27FC236}">
                  <a16:creationId xmlns:a16="http://schemas.microsoft.com/office/drawing/2014/main" id="{C7549926-19BD-2343-803D-3BA50036E98A}"/>
                </a:ext>
              </a:extLst>
            </p:cNvPr>
            <p:cNvSpPr/>
            <p:nvPr/>
          </p:nvSpPr>
          <p:spPr>
            <a:xfrm>
              <a:off x="2324100" y="1849436"/>
              <a:ext cx="250825" cy="817563"/>
            </a:xfrm>
            <a:prstGeom prst="leftBracket">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RU" dirty="0"/>
            </a:p>
          </p:txBody>
        </p:sp>
        <p:sp>
          <p:nvSpPr>
            <p:cNvPr id="11" name="Left Bracket 10">
              <a:extLst>
                <a:ext uri="{FF2B5EF4-FFF2-40B4-BE49-F238E27FC236}">
                  <a16:creationId xmlns:a16="http://schemas.microsoft.com/office/drawing/2014/main" id="{F3E83BBD-4268-4944-98B2-F51AD6DC06F3}"/>
                </a:ext>
              </a:extLst>
            </p:cNvPr>
            <p:cNvSpPr/>
            <p:nvPr/>
          </p:nvSpPr>
          <p:spPr>
            <a:xfrm rot="10800000">
              <a:off x="4473574" y="2460624"/>
              <a:ext cx="250825" cy="1112838"/>
            </a:xfrm>
            <a:prstGeom prst="leftBracket">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RU" dirty="0"/>
            </a:p>
          </p:txBody>
        </p:sp>
      </p:grpSp>
      <p:pic>
        <p:nvPicPr>
          <p:cNvPr id="13" name="Picture 12">
            <a:extLst>
              <a:ext uri="{FF2B5EF4-FFF2-40B4-BE49-F238E27FC236}">
                <a16:creationId xmlns:a16="http://schemas.microsoft.com/office/drawing/2014/main" id="{153765F4-23E4-4A4E-90EF-617877F83501}"/>
              </a:ext>
            </a:extLst>
          </p:cNvPr>
          <p:cNvPicPr>
            <a:picLocks noChangeAspect="1"/>
          </p:cNvPicPr>
          <p:nvPr/>
        </p:nvPicPr>
        <p:blipFill rotWithShape="1">
          <a:blip r:embed="rId2"/>
          <a:srcRect t="91499" r="50000"/>
          <a:stretch/>
        </p:blipFill>
        <p:spPr>
          <a:xfrm>
            <a:off x="590550" y="5984514"/>
            <a:ext cx="5118100" cy="520361"/>
          </a:xfrm>
          <a:prstGeom prst="rect">
            <a:avLst/>
          </a:prstGeom>
        </p:spPr>
      </p:pic>
    </p:spTree>
    <p:extLst>
      <p:ext uri="{BB962C8B-B14F-4D97-AF65-F5344CB8AC3E}">
        <p14:creationId xmlns:p14="http://schemas.microsoft.com/office/powerpoint/2010/main" val="3638804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757DF-13CD-8540-AE1B-B738F38A9FB3}"/>
              </a:ext>
            </a:extLst>
          </p:cNvPr>
          <p:cNvSpPr>
            <a:spLocks noGrp="1"/>
          </p:cNvSpPr>
          <p:nvPr>
            <p:ph type="title"/>
          </p:nvPr>
        </p:nvSpPr>
        <p:spPr/>
        <p:txBody>
          <a:bodyPr>
            <a:normAutofit/>
          </a:bodyPr>
          <a:lstStyle/>
          <a:p>
            <a:r>
              <a:rPr lang="en-RU" sz="5400" b="1" dirty="0"/>
              <a:t>Conclusions</a:t>
            </a:r>
          </a:p>
        </p:txBody>
      </p:sp>
      <p:sp>
        <p:nvSpPr>
          <p:cNvPr id="3" name="Content Placeholder 2">
            <a:extLst>
              <a:ext uri="{FF2B5EF4-FFF2-40B4-BE49-F238E27FC236}">
                <a16:creationId xmlns:a16="http://schemas.microsoft.com/office/drawing/2014/main" id="{C0B51D2B-CF5B-0D41-B0CA-8215F6DBD7AC}"/>
              </a:ext>
            </a:extLst>
          </p:cNvPr>
          <p:cNvSpPr>
            <a:spLocks noGrp="1"/>
          </p:cNvSpPr>
          <p:nvPr>
            <p:ph idx="1"/>
          </p:nvPr>
        </p:nvSpPr>
        <p:spPr/>
        <p:txBody>
          <a:bodyPr/>
          <a:lstStyle/>
          <a:p>
            <a:r>
              <a:rPr lang="en-GB" dirty="0"/>
              <a:t>Complexity of inter-spike intervals was lower in the group of specialized neurons.</a:t>
            </a:r>
          </a:p>
          <a:p>
            <a:r>
              <a:rPr lang="en-GB" dirty="0"/>
              <a:t>Specialized neurons performed decreasing complexity within the training period.</a:t>
            </a:r>
          </a:p>
          <a:p>
            <a:r>
              <a:rPr lang="en-GB" dirty="0"/>
              <a:t>Unidentified neurons performed increasing complexity within the training period. </a:t>
            </a:r>
            <a:endParaRPr lang="en-GB" dirty="0">
              <a:effectLst/>
            </a:endParaRPr>
          </a:p>
        </p:txBody>
      </p:sp>
    </p:spTree>
    <p:extLst>
      <p:ext uri="{BB962C8B-B14F-4D97-AF65-F5344CB8AC3E}">
        <p14:creationId xmlns:p14="http://schemas.microsoft.com/office/powerpoint/2010/main" val="1998204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FB6BE-5982-5741-A6EC-8255BA839A73}"/>
              </a:ext>
            </a:extLst>
          </p:cNvPr>
          <p:cNvSpPr>
            <a:spLocks noGrp="1"/>
          </p:cNvSpPr>
          <p:nvPr>
            <p:ph type="title"/>
          </p:nvPr>
        </p:nvSpPr>
        <p:spPr/>
        <p:txBody>
          <a:bodyPr>
            <a:normAutofit/>
          </a:bodyPr>
          <a:lstStyle/>
          <a:p>
            <a:r>
              <a:rPr lang="en-RU" sz="5400" b="1" dirty="0"/>
              <a:t>Discussion</a:t>
            </a:r>
          </a:p>
        </p:txBody>
      </p:sp>
      <p:sp>
        <p:nvSpPr>
          <p:cNvPr id="3" name="Content Placeholder 2">
            <a:extLst>
              <a:ext uri="{FF2B5EF4-FFF2-40B4-BE49-F238E27FC236}">
                <a16:creationId xmlns:a16="http://schemas.microsoft.com/office/drawing/2014/main" id="{8C4C3B4C-DE0E-6B41-AA17-11E15E4C5011}"/>
              </a:ext>
            </a:extLst>
          </p:cNvPr>
          <p:cNvSpPr>
            <a:spLocks noGrp="1"/>
          </p:cNvSpPr>
          <p:nvPr>
            <p:ph idx="1"/>
          </p:nvPr>
        </p:nvSpPr>
        <p:spPr/>
        <p:txBody>
          <a:bodyPr/>
          <a:lstStyle/>
          <a:p>
            <a:pPr algn="just"/>
            <a:r>
              <a:rPr lang="en-GB" dirty="0"/>
              <a:t>The results can reflect the difference in the constancy of relations between neurons in the group.</a:t>
            </a:r>
          </a:p>
          <a:p>
            <a:pPr algn="just"/>
            <a:r>
              <a:rPr lang="en-GB" dirty="0"/>
              <a:t>Specialized cells have a more constant set and links between each other than cells that have unidentified specialization in the experiment.</a:t>
            </a:r>
          </a:p>
          <a:p>
            <a:pPr algn="just"/>
            <a:r>
              <a:rPr lang="en-GB" dirty="0"/>
              <a:t>Their activity is less constant in the observed behaviour and they are more changeable in the set and the structure of links.</a:t>
            </a:r>
            <a:endParaRPr lang="en-RU" dirty="0"/>
          </a:p>
        </p:txBody>
      </p:sp>
      <p:sp>
        <p:nvSpPr>
          <p:cNvPr id="4" name="Rectangle 3">
            <a:extLst>
              <a:ext uri="{FF2B5EF4-FFF2-40B4-BE49-F238E27FC236}">
                <a16:creationId xmlns:a16="http://schemas.microsoft.com/office/drawing/2014/main" id="{F600FA49-95C8-DB4F-9352-2C3895988798}"/>
              </a:ext>
            </a:extLst>
          </p:cNvPr>
          <p:cNvSpPr/>
          <p:nvPr/>
        </p:nvSpPr>
        <p:spPr>
          <a:xfrm>
            <a:off x="666750" y="5353646"/>
            <a:ext cx="11182350" cy="923330"/>
          </a:xfrm>
          <a:prstGeom prst="rect">
            <a:avLst/>
          </a:prstGeom>
        </p:spPr>
        <p:txBody>
          <a:bodyPr wrap="square">
            <a:spAutoFit/>
          </a:bodyPr>
          <a:lstStyle/>
          <a:p>
            <a:pPr algn="just"/>
            <a:r>
              <a:rPr lang="en-GB" dirty="0">
                <a:latin typeface="Times New Roman" panose="02020603050405020304" pitchFamily="18" charset="0"/>
              </a:rPr>
              <a:t>It can be proposed that systems specialized to newly acquired behavior develop in the way of reducing relations between </a:t>
            </a:r>
            <a:r>
              <a:rPr lang="en-US" dirty="0">
                <a:latin typeface="Times New Roman" panose="02020603050405020304" pitchFamily="18" charset="0"/>
              </a:rPr>
              <a:t>internal </a:t>
            </a:r>
            <a:r>
              <a:rPr lang="en-GB" dirty="0">
                <a:latin typeface="Times New Roman" panose="02020603050405020304" pitchFamily="18" charset="0"/>
              </a:rPr>
              <a:t>elements that become more constant. Systems, which are not specialized to particular behavior but actualized in it, develop in the way of expansion of relations between own elements and other systems. </a:t>
            </a:r>
            <a:endParaRPr lang="en-GB" dirty="0">
              <a:effectLst/>
            </a:endParaRPr>
          </a:p>
        </p:txBody>
      </p:sp>
      <p:sp>
        <p:nvSpPr>
          <p:cNvPr id="5" name="Rectangle 4">
            <a:extLst>
              <a:ext uri="{FF2B5EF4-FFF2-40B4-BE49-F238E27FC236}">
                <a16:creationId xmlns:a16="http://schemas.microsoft.com/office/drawing/2014/main" id="{D64C3B1C-5A66-194D-A6C5-9ABA9DC8EA85}"/>
              </a:ext>
            </a:extLst>
          </p:cNvPr>
          <p:cNvSpPr/>
          <p:nvPr/>
        </p:nvSpPr>
        <p:spPr>
          <a:xfrm>
            <a:off x="4972050" y="427741"/>
            <a:ext cx="6381750" cy="1200329"/>
          </a:xfrm>
          <a:prstGeom prst="rect">
            <a:avLst/>
          </a:prstGeom>
        </p:spPr>
        <p:txBody>
          <a:bodyPr wrap="square">
            <a:spAutoFit/>
          </a:bodyPr>
          <a:lstStyle/>
          <a:p>
            <a:pPr algn="just"/>
            <a:r>
              <a:rPr lang="en-GB" dirty="0">
                <a:latin typeface="Times New Roman" panose="02020603050405020304" pitchFamily="18" charset="0"/>
              </a:rPr>
              <a:t>According to the previous studies, the variability of neuron’s spike-timing depends on synaptic modulations. Therefore, one can discuss the results in terms of relations into and between neuronal groups that orchestrate the newly formed behavior. </a:t>
            </a:r>
            <a:endParaRPr lang="en-GB" dirty="0">
              <a:effectLst/>
            </a:endParaRPr>
          </a:p>
        </p:txBody>
      </p:sp>
    </p:spTree>
    <p:extLst>
      <p:ext uri="{BB962C8B-B14F-4D97-AF65-F5344CB8AC3E}">
        <p14:creationId xmlns:p14="http://schemas.microsoft.com/office/powerpoint/2010/main" val="3647472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59684-CAB9-ED41-91B3-5B10D55665D3}"/>
              </a:ext>
            </a:extLst>
          </p:cNvPr>
          <p:cNvSpPr>
            <a:spLocks noGrp="1"/>
          </p:cNvSpPr>
          <p:nvPr>
            <p:ph type="title"/>
          </p:nvPr>
        </p:nvSpPr>
        <p:spPr>
          <a:xfrm>
            <a:off x="838200" y="2766217"/>
            <a:ext cx="10515600" cy="1325563"/>
          </a:xfrm>
        </p:spPr>
        <p:txBody>
          <a:bodyPr/>
          <a:lstStyle/>
          <a:p>
            <a:pPr algn="ctr"/>
            <a:r>
              <a:rPr lang="en-RU" b="1" dirty="0"/>
              <a:t>THANK YOU FOR ATTENTION</a:t>
            </a:r>
          </a:p>
        </p:txBody>
      </p:sp>
      <p:pic>
        <p:nvPicPr>
          <p:cNvPr id="5" name="Graphic 4">
            <a:extLst>
              <a:ext uri="{FF2B5EF4-FFF2-40B4-BE49-F238E27FC236}">
                <a16:creationId xmlns:a16="http://schemas.microsoft.com/office/drawing/2014/main" id="{D3857A0E-ADD2-3345-976F-AC662D8803D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3916392" cy="6858000"/>
          </a:xfrm>
          <a:prstGeom prst="rect">
            <a:avLst/>
          </a:prstGeom>
        </p:spPr>
      </p:pic>
      <p:pic>
        <p:nvPicPr>
          <p:cNvPr id="6" name="Graphic 5">
            <a:extLst>
              <a:ext uri="{FF2B5EF4-FFF2-40B4-BE49-F238E27FC236}">
                <a16:creationId xmlns:a16="http://schemas.microsoft.com/office/drawing/2014/main" id="{10BC88C8-CCEA-204F-82D4-35104F7DCB8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8275608" y="0"/>
            <a:ext cx="3916392" cy="6858000"/>
          </a:xfrm>
          <a:prstGeom prst="rect">
            <a:avLst/>
          </a:prstGeom>
        </p:spPr>
      </p:pic>
    </p:spTree>
    <p:extLst>
      <p:ext uri="{BB962C8B-B14F-4D97-AF65-F5344CB8AC3E}">
        <p14:creationId xmlns:p14="http://schemas.microsoft.com/office/powerpoint/2010/main" val="822055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F7A0AC2-2410-B848-B32A-B8D912C783AE}"/>
              </a:ext>
            </a:extLst>
          </p:cNvPr>
          <p:cNvSpPr/>
          <p:nvPr/>
        </p:nvSpPr>
        <p:spPr>
          <a:xfrm>
            <a:off x="4230726" y="2933700"/>
            <a:ext cx="7599324" cy="3477875"/>
          </a:xfrm>
          <a:prstGeom prst="rect">
            <a:avLst/>
          </a:prstGeom>
        </p:spPr>
        <p:txBody>
          <a:bodyPr wrap="square">
            <a:spAutoFit/>
          </a:bodyPr>
          <a:lstStyle/>
          <a:p>
            <a:pPr algn="just"/>
            <a:r>
              <a:rPr lang="en-GB" sz="2000" b="1" dirty="0">
                <a:latin typeface="Times New Roman" panose="02020603050405020304" pitchFamily="18" charset="0"/>
              </a:rPr>
              <a:t>The neuronal underpinnings of newly acquired operant appetitive behavior were studied recording the singular activity of neurons in the cingulate cortical areas of freely moving rabbits. </a:t>
            </a:r>
          </a:p>
          <a:p>
            <a:pPr algn="just"/>
            <a:endParaRPr lang="en-GB" sz="2000" dirty="0">
              <a:latin typeface="Times New Roman" panose="02020603050405020304" pitchFamily="18" charset="0"/>
            </a:endParaRPr>
          </a:p>
          <a:p>
            <a:pPr algn="just"/>
            <a:r>
              <a:rPr lang="en-GB" sz="2000" dirty="0">
                <a:latin typeface="Times New Roman" panose="02020603050405020304" pitchFamily="18" charset="0"/>
              </a:rPr>
              <a:t>According to the systems-evolutionary theory and the system-selection concept of learning (Shvyrkov 1986), learning is the process of specialization of a group of neurons in relation to a new behavior. </a:t>
            </a:r>
          </a:p>
          <a:p>
            <a:pPr algn="just"/>
            <a:r>
              <a:rPr lang="en-GB" sz="2000" dirty="0">
                <a:latin typeface="Times New Roman" panose="02020603050405020304" pitchFamily="18" charset="0"/>
              </a:rPr>
              <a:t>The new behavior is not a substitution but in addition to the previously formed experience. Describing the dynamics of the activity of specialized and other related to the behavior cells is necessary to understand neuronal mechanisms of learning-related processes. </a:t>
            </a:r>
            <a:endParaRPr lang="en-GB" sz="2000" dirty="0">
              <a:effectLst/>
            </a:endParaRPr>
          </a:p>
        </p:txBody>
      </p:sp>
      <p:grpSp>
        <p:nvGrpSpPr>
          <p:cNvPr id="13" name="Group 12">
            <a:extLst>
              <a:ext uri="{FF2B5EF4-FFF2-40B4-BE49-F238E27FC236}">
                <a16:creationId xmlns:a16="http://schemas.microsoft.com/office/drawing/2014/main" id="{172549FC-0ED7-AC49-AE0B-3C4D639C651D}"/>
              </a:ext>
            </a:extLst>
          </p:cNvPr>
          <p:cNvGrpSpPr/>
          <p:nvPr/>
        </p:nvGrpSpPr>
        <p:grpSpPr>
          <a:xfrm>
            <a:off x="0" y="0"/>
            <a:ext cx="10022429" cy="6858000"/>
            <a:chOff x="0" y="0"/>
            <a:chExt cx="10022429" cy="6858000"/>
          </a:xfrm>
        </p:grpSpPr>
        <p:pic>
          <p:nvPicPr>
            <p:cNvPr id="5" name="Graphic 4">
              <a:extLst>
                <a:ext uri="{FF2B5EF4-FFF2-40B4-BE49-F238E27FC236}">
                  <a16:creationId xmlns:a16="http://schemas.microsoft.com/office/drawing/2014/main" id="{04B32448-A5C5-6148-9C34-7D98AD914FF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4846211" cy="6858000"/>
            </a:xfrm>
            <a:prstGeom prst="rect">
              <a:avLst/>
            </a:prstGeom>
          </p:spPr>
        </p:pic>
        <p:sp>
          <p:nvSpPr>
            <p:cNvPr id="7" name="Right Brace 6">
              <a:extLst>
                <a:ext uri="{FF2B5EF4-FFF2-40B4-BE49-F238E27FC236}">
                  <a16:creationId xmlns:a16="http://schemas.microsoft.com/office/drawing/2014/main" id="{45159DF6-FA07-EC49-BCA1-91C969984470}"/>
                </a:ext>
              </a:extLst>
            </p:cNvPr>
            <p:cNvSpPr/>
            <p:nvPr/>
          </p:nvSpPr>
          <p:spPr>
            <a:xfrm rot="5400000">
              <a:off x="3276600" y="1228725"/>
              <a:ext cx="342900" cy="285750"/>
            </a:xfrm>
            <a:prstGeom prst="rightBrace">
              <a:avLst/>
            </a:prstGeom>
            <a:ln w="381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RU"/>
            </a:p>
          </p:txBody>
        </p:sp>
        <p:sp>
          <p:nvSpPr>
            <p:cNvPr id="8" name="Right Brace 7">
              <a:extLst>
                <a:ext uri="{FF2B5EF4-FFF2-40B4-BE49-F238E27FC236}">
                  <a16:creationId xmlns:a16="http://schemas.microsoft.com/office/drawing/2014/main" id="{E0E5FD66-A300-3F4B-BACB-009D347D8612}"/>
                </a:ext>
              </a:extLst>
            </p:cNvPr>
            <p:cNvSpPr/>
            <p:nvPr/>
          </p:nvSpPr>
          <p:spPr>
            <a:xfrm rot="5400000">
              <a:off x="2676525" y="1228725"/>
              <a:ext cx="342900" cy="285750"/>
            </a:xfrm>
            <a:prstGeom prst="rightBrace">
              <a:avLst/>
            </a:prstGeom>
            <a:ln w="38100">
              <a:solidFill>
                <a:srgbClr val="00B0F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RU"/>
            </a:p>
          </p:txBody>
        </p:sp>
        <p:sp>
          <p:nvSpPr>
            <p:cNvPr id="9" name="TextBox 8">
              <a:extLst>
                <a:ext uri="{FF2B5EF4-FFF2-40B4-BE49-F238E27FC236}">
                  <a16:creationId xmlns:a16="http://schemas.microsoft.com/office/drawing/2014/main" id="{F188565A-C9E1-7B46-9492-E598CB590639}"/>
                </a:ext>
              </a:extLst>
            </p:cNvPr>
            <p:cNvSpPr txBox="1"/>
            <p:nvPr/>
          </p:nvSpPr>
          <p:spPr>
            <a:xfrm>
              <a:off x="2423105" y="96024"/>
              <a:ext cx="7599324" cy="523220"/>
            </a:xfrm>
            <a:prstGeom prst="rect">
              <a:avLst/>
            </a:prstGeom>
            <a:noFill/>
          </p:spPr>
          <p:txBody>
            <a:bodyPr wrap="none" rtlCol="0">
              <a:spAutoFit/>
            </a:bodyPr>
            <a:lstStyle/>
            <a:p>
              <a:r>
                <a:rPr lang="en-RU" sz="2800" dirty="0"/>
                <a:t>Extracellular recording of neuronal activity (in vivo)</a:t>
              </a:r>
            </a:p>
          </p:txBody>
        </p:sp>
        <p:sp>
          <p:nvSpPr>
            <p:cNvPr id="11" name="TextBox 10">
              <a:extLst>
                <a:ext uri="{FF2B5EF4-FFF2-40B4-BE49-F238E27FC236}">
                  <a16:creationId xmlns:a16="http://schemas.microsoft.com/office/drawing/2014/main" id="{776B4B7E-14C6-6B4D-91C4-A6D45CBE9BAA}"/>
                </a:ext>
              </a:extLst>
            </p:cNvPr>
            <p:cNvSpPr txBox="1"/>
            <p:nvPr/>
          </p:nvSpPr>
          <p:spPr>
            <a:xfrm>
              <a:off x="2612791" y="1646902"/>
              <a:ext cx="7409637" cy="954107"/>
            </a:xfrm>
            <a:prstGeom prst="rect">
              <a:avLst/>
            </a:prstGeom>
            <a:noFill/>
          </p:spPr>
          <p:txBody>
            <a:bodyPr wrap="square" rtlCol="0">
              <a:spAutoFit/>
            </a:bodyPr>
            <a:lstStyle/>
            <a:p>
              <a:r>
                <a:rPr lang="en-RU" sz="2800" dirty="0"/>
                <a:t>Extracting of time intervals between sequenced spikes in cellular activity </a:t>
              </a:r>
            </a:p>
          </p:txBody>
        </p:sp>
      </p:grpSp>
    </p:spTree>
    <p:extLst>
      <p:ext uri="{BB962C8B-B14F-4D97-AF65-F5344CB8AC3E}">
        <p14:creationId xmlns:p14="http://schemas.microsoft.com/office/powerpoint/2010/main" val="2591124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7DC61E0-23FD-0C40-B119-C531B2926183}"/>
              </a:ext>
            </a:extLst>
          </p:cNvPr>
          <p:cNvSpPr/>
          <p:nvPr/>
        </p:nvSpPr>
        <p:spPr>
          <a:xfrm>
            <a:off x="5334000" y="203200"/>
            <a:ext cx="6591300" cy="6001643"/>
          </a:xfrm>
          <a:prstGeom prst="rect">
            <a:avLst/>
          </a:prstGeom>
        </p:spPr>
        <p:txBody>
          <a:bodyPr wrap="square">
            <a:spAutoFit/>
          </a:bodyPr>
          <a:lstStyle/>
          <a:p>
            <a:pPr algn="just"/>
            <a:r>
              <a:rPr lang="en-GB" sz="3200" dirty="0">
                <a:latin typeface="Times New Roman" panose="02020603050405020304" pitchFamily="18" charset="0"/>
              </a:rPr>
              <a:t>Adult male rabbits (N=8) learned food-acquisition behavior in the two feeders and two levers cage.</a:t>
            </a:r>
          </a:p>
          <a:p>
            <a:pPr algn="just"/>
            <a:r>
              <a:rPr lang="en-GB" sz="3200" dirty="0">
                <a:latin typeface="Times New Roman" panose="02020603050405020304" pitchFamily="18" charset="0"/>
              </a:rPr>
              <a:t>The food had been delivered in the feeders after pressing the corresponding lever.</a:t>
            </a:r>
          </a:p>
          <a:p>
            <a:pPr algn="just"/>
            <a:endParaRPr lang="en-GB" sz="3200" dirty="0">
              <a:latin typeface="Times New Roman" panose="02020603050405020304" pitchFamily="18" charset="0"/>
            </a:endParaRPr>
          </a:p>
          <a:p>
            <a:pPr algn="just"/>
            <a:r>
              <a:rPr lang="en-GB" sz="3200" dirty="0">
                <a:latin typeface="Times New Roman" panose="02020603050405020304" pitchFamily="18" charset="0"/>
              </a:rPr>
              <a:t>Neuronal activity and behaviour were recorded during </a:t>
            </a:r>
            <a:r>
              <a:rPr lang="en-GB" sz="3200" b="1" dirty="0">
                <a:latin typeface="Times New Roman" panose="02020603050405020304" pitchFamily="18" charset="0"/>
              </a:rPr>
              <a:t>the first and the second week</a:t>
            </a:r>
            <a:r>
              <a:rPr lang="en-GB" sz="3200" dirty="0">
                <a:latin typeface="Times New Roman" panose="02020603050405020304" pitchFamily="18" charset="0"/>
              </a:rPr>
              <a:t> after rabbits reach the learning criterion (10 right behaviour cycles performance one after another).</a:t>
            </a:r>
          </a:p>
        </p:txBody>
      </p:sp>
      <p:pic>
        <p:nvPicPr>
          <p:cNvPr id="6" name="Picture 5" descr="A picture containing text, cat&#10;&#10;Description automatically generated">
            <a:extLst>
              <a:ext uri="{FF2B5EF4-FFF2-40B4-BE49-F238E27FC236}">
                <a16:creationId xmlns:a16="http://schemas.microsoft.com/office/drawing/2014/main" id="{62FCB6BC-EB39-714C-8E9E-4968725C4575}"/>
              </a:ext>
            </a:extLst>
          </p:cNvPr>
          <p:cNvPicPr>
            <a:picLocks noChangeAspect="1"/>
          </p:cNvPicPr>
          <p:nvPr/>
        </p:nvPicPr>
        <p:blipFill>
          <a:blip r:embed="rId2"/>
          <a:stretch>
            <a:fillRect/>
          </a:stretch>
        </p:blipFill>
        <p:spPr>
          <a:xfrm>
            <a:off x="133350" y="247354"/>
            <a:ext cx="4781550" cy="6464775"/>
          </a:xfrm>
          <a:prstGeom prst="rect">
            <a:avLst/>
          </a:prstGeom>
        </p:spPr>
      </p:pic>
    </p:spTree>
    <p:extLst>
      <p:ext uri="{BB962C8B-B14F-4D97-AF65-F5344CB8AC3E}">
        <p14:creationId xmlns:p14="http://schemas.microsoft.com/office/powerpoint/2010/main" val="1509198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0FDB117-D4EC-3B46-96EF-F863E36A38F1}"/>
              </a:ext>
            </a:extLst>
          </p:cNvPr>
          <p:cNvPicPr>
            <a:picLocks noChangeAspect="1"/>
          </p:cNvPicPr>
          <p:nvPr/>
        </p:nvPicPr>
        <p:blipFill rotWithShape="1">
          <a:blip r:embed="rId2"/>
          <a:srcRect b="13777"/>
          <a:stretch/>
        </p:blipFill>
        <p:spPr>
          <a:xfrm>
            <a:off x="351061" y="344744"/>
            <a:ext cx="11679785" cy="5522656"/>
          </a:xfrm>
          <a:prstGeom prst="rect">
            <a:avLst/>
          </a:prstGeom>
        </p:spPr>
      </p:pic>
    </p:spTree>
    <p:extLst>
      <p:ext uri="{BB962C8B-B14F-4D97-AF65-F5344CB8AC3E}">
        <p14:creationId xmlns:p14="http://schemas.microsoft.com/office/powerpoint/2010/main" val="28559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2FCBC386-C976-8247-8C20-554EAAA54A43}"/>
              </a:ext>
            </a:extLst>
          </p:cNvPr>
          <p:cNvGrpSpPr/>
          <p:nvPr/>
        </p:nvGrpSpPr>
        <p:grpSpPr>
          <a:xfrm>
            <a:off x="7785215" y="800100"/>
            <a:ext cx="3642627" cy="5803902"/>
            <a:chOff x="7785215" y="800100"/>
            <a:chExt cx="3642627" cy="5803902"/>
          </a:xfrm>
        </p:grpSpPr>
        <p:pic>
          <p:nvPicPr>
            <p:cNvPr id="7" name="Graphic 6">
              <a:extLst>
                <a:ext uri="{FF2B5EF4-FFF2-40B4-BE49-F238E27FC236}">
                  <a16:creationId xmlns:a16="http://schemas.microsoft.com/office/drawing/2014/main" id="{F60112DA-6EB1-1645-9374-3221ED69F082}"/>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3054" b="31679"/>
            <a:stretch/>
          </p:blipFill>
          <p:spPr>
            <a:xfrm rot="10800000">
              <a:off x="7785215" y="4229100"/>
              <a:ext cx="3642627" cy="2374902"/>
            </a:xfrm>
            <a:prstGeom prst="rect">
              <a:avLst/>
            </a:prstGeom>
          </p:spPr>
        </p:pic>
        <p:pic>
          <p:nvPicPr>
            <p:cNvPr id="9" name="Graphic 8">
              <a:extLst>
                <a:ext uri="{FF2B5EF4-FFF2-40B4-BE49-F238E27FC236}">
                  <a16:creationId xmlns:a16="http://schemas.microsoft.com/office/drawing/2014/main" id="{D629B89F-2276-E24E-ADB7-300E407E8E5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26007" y="800100"/>
              <a:ext cx="2161042" cy="3429000"/>
            </a:xfrm>
            <a:prstGeom prst="rect">
              <a:avLst/>
            </a:prstGeom>
          </p:spPr>
        </p:pic>
      </p:grpSp>
      <p:sp>
        <p:nvSpPr>
          <p:cNvPr id="12" name="Rectangle 11">
            <a:extLst>
              <a:ext uri="{FF2B5EF4-FFF2-40B4-BE49-F238E27FC236}">
                <a16:creationId xmlns:a16="http://schemas.microsoft.com/office/drawing/2014/main" id="{8ABFFF99-1A9E-BB48-950A-D5F13577BF26}"/>
              </a:ext>
            </a:extLst>
          </p:cNvPr>
          <p:cNvSpPr/>
          <p:nvPr/>
        </p:nvSpPr>
        <p:spPr>
          <a:xfrm>
            <a:off x="328963" y="254000"/>
            <a:ext cx="5008102" cy="646331"/>
          </a:xfrm>
          <a:prstGeom prst="rect">
            <a:avLst/>
          </a:prstGeom>
        </p:spPr>
        <p:txBody>
          <a:bodyPr wrap="none">
            <a:spAutoFit/>
          </a:bodyPr>
          <a:lstStyle/>
          <a:p>
            <a:r>
              <a:rPr lang="en-GB" sz="3600" b="1" i="0" dirty="0">
                <a:solidFill>
                  <a:srgbClr val="00B050"/>
                </a:solidFill>
                <a:effectLst/>
                <a:latin typeface="Source Sans Pro" panose="020B0503030403020204" pitchFamily="34" charset="0"/>
              </a:rPr>
              <a:t>specialized cells (N=29) </a:t>
            </a:r>
            <a:endParaRPr lang="en-RU" sz="3600" b="1" dirty="0">
              <a:solidFill>
                <a:srgbClr val="00B050"/>
              </a:solidFill>
            </a:endParaRPr>
          </a:p>
        </p:txBody>
      </p:sp>
      <p:sp>
        <p:nvSpPr>
          <p:cNvPr id="13" name="Rectangle 12">
            <a:extLst>
              <a:ext uri="{FF2B5EF4-FFF2-40B4-BE49-F238E27FC236}">
                <a16:creationId xmlns:a16="http://schemas.microsoft.com/office/drawing/2014/main" id="{E23F7C61-8D66-A846-A0E9-7C56870ABABA}"/>
              </a:ext>
            </a:extLst>
          </p:cNvPr>
          <p:cNvSpPr/>
          <p:nvPr/>
        </p:nvSpPr>
        <p:spPr>
          <a:xfrm>
            <a:off x="6124057" y="0"/>
            <a:ext cx="6067943" cy="1200329"/>
          </a:xfrm>
          <a:prstGeom prst="rect">
            <a:avLst/>
          </a:prstGeom>
        </p:spPr>
        <p:txBody>
          <a:bodyPr wrap="square">
            <a:spAutoFit/>
          </a:bodyPr>
          <a:lstStyle/>
          <a:p>
            <a:r>
              <a:rPr lang="en-GB" sz="3600" b="1" dirty="0">
                <a:solidFill>
                  <a:srgbClr val="7030A0"/>
                </a:solidFill>
                <a:latin typeface="Source Sans Pro" panose="020B0503030403020204" pitchFamily="34" charset="0"/>
              </a:rPr>
              <a:t>u</a:t>
            </a:r>
            <a:r>
              <a:rPr lang="en-GB" sz="3600" b="1" i="0" dirty="0">
                <a:solidFill>
                  <a:srgbClr val="7030A0"/>
                </a:solidFill>
                <a:effectLst/>
                <a:latin typeface="Source Sans Pro" panose="020B0503030403020204" pitchFamily="34" charset="0"/>
              </a:rPr>
              <a:t>nidentified cells (cells with nonspecific activity) (N=84)</a:t>
            </a:r>
            <a:endParaRPr lang="en-RU" sz="3600" b="1" dirty="0">
              <a:solidFill>
                <a:srgbClr val="7030A0"/>
              </a:solidFill>
            </a:endParaRPr>
          </a:p>
        </p:txBody>
      </p:sp>
      <p:grpSp>
        <p:nvGrpSpPr>
          <p:cNvPr id="17" name="Group 16">
            <a:extLst>
              <a:ext uri="{FF2B5EF4-FFF2-40B4-BE49-F238E27FC236}">
                <a16:creationId xmlns:a16="http://schemas.microsoft.com/office/drawing/2014/main" id="{FFE9A341-B9A2-AB4A-8BD4-6193C7259EDE}"/>
              </a:ext>
            </a:extLst>
          </p:cNvPr>
          <p:cNvGrpSpPr/>
          <p:nvPr/>
        </p:nvGrpSpPr>
        <p:grpSpPr>
          <a:xfrm>
            <a:off x="1111246" y="800101"/>
            <a:ext cx="3642629" cy="5803899"/>
            <a:chOff x="1111246" y="800101"/>
            <a:chExt cx="3642629" cy="5803899"/>
          </a:xfrm>
        </p:grpSpPr>
        <p:pic>
          <p:nvPicPr>
            <p:cNvPr id="5" name="Graphic 4">
              <a:extLst>
                <a:ext uri="{FF2B5EF4-FFF2-40B4-BE49-F238E27FC236}">
                  <a16:creationId xmlns:a16="http://schemas.microsoft.com/office/drawing/2014/main" id="{F7603CAC-431D-D544-BDA6-648DC50D1A6F}"/>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t="73855"/>
            <a:stretch/>
          </p:blipFill>
          <p:spPr>
            <a:xfrm>
              <a:off x="1111248" y="5734050"/>
              <a:ext cx="3642627" cy="869950"/>
            </a:xfrm>
            <a:prstGeom prst="rect">
              <a:avLst/>
            </a:prstGeom>
          </p:spPr>
        </p:pic>
        <p:pic>
          <p:nvPicPr>
            <p:cNvPr id="11" name="Graphic 10">
              <a:extLst>
                <a:ext uri="{FF2B5EF4-FFF2-40B4-BE49-F238E27FC236}">
                  <a16:creationId xmlns:a16="http://schemas.microsoft.com/office/drawing/2014/main" id="{F1341C0E-282A-5246-9BD5-AD72F483814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898240" y="800101"/>
              <a:ext cx="2068642" cy="3428999"/>
            </a:xfrm>
            <a:prstGeom prst="rect">
              <a:avLst/>
            </a:prstGeom>
          </p:spPr>
        </p:pic>
        <p:pic>
          <p:nvPicPr>
            <p:cNvPr id="14" name="Graphic 13">
              <a:extLst>
                <a:ext uri="{FF2B5EF4-FFF2-40B4-BE49-F238E27FC236}">
                  <a16:creationId xmlns:a16="http://schemas.microsoft.com/office/drawing/2014/main" id="{ED4BE13E-C05E-A740-A9C7-6A5623FA0379}"/>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t="73855"/>
            <a:stretch/>
          </p:blipFill>
          <p:spPr>
            <a:xfrm>
              <a:off x="1111246" y="5159012"/>
              <a:ext cx="3642627" cy="869950"/>
            </a:xfrm>
            <a:prstGeom prst="rect">
              <a:avLst/>
            </a:prstGeom>
          </p:spPr>
        </p:pic>
        <p:pic>
          <p:nvPicPr>
            <p:cNvPr id="15" name="Graphic 14">
              <a:extLst>
                <a:ext uri="{FF2B5EF4-FFF2-40B4-BE49-F238E27FC236}">
                  <a16:creationId xmlns:a16="http://schemas.microsoft.com/office/drawing/2014/main" id="{27F4EF6D-D118-0F42-A864-77D52FB87A2A}"/>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t="73855"/>
            <a:stretch/>
          </p:blipFill>
          <p:spPr>
            <a:xfrm>
              <a:off x="1111246" y="4546601"/>
              <a:ext cx="3642627" cy="869950"/>
            </a:xfrm>
            <a:prstGeom prst="rect">
              <a:avLst/>
            </a:prstGeom>
          </p:spPr>
        </p:pic>
        <p:pic>
          <p:nvPicPr>
            <p:cNvPr id="16" name="Graphic 15">
              <a:extLst>
                <a:ext uri="{FF2B5EF4-FFF2-40B4-BE49-F238E27FC236}">
                  <a16:creationId xmlns:a16="http://schemas.microsoft.com/office/drawing/2014/main" id="{0417CF1D-4C65-104C-8D2F-E10D58EE0BAA}"/>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t="73855"/>
            <a:stretch/>
          </p:blipFill>
          <p:spPr>
            <a:xfrm>
              <a:off x="1111246" y="3902980"/>
              <a:ext cx="3642627" cy="869950"/>
            </a:xfrm>
            <a:prstGeom prst="rect">
              <a:avLst/>
            </a:prstGeom>
          </p:spPr>
        </p:pic>
      </p:grpSp>
    </p:spTree>
    <p:extLst>
      <p:ext uri="{BB962C8B-B14F-4D97-AF65-F5344CB8AC3E}">
        <p14:creationId xmlns:p14="http://schemas.microsoft.com/office/powerpoint/2010/main" val="3783034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BE184A1-B6D3-6F4B-85DE-C094789136D9}"/>
              </a:ext>
            </a:extLst>
          </p:cNvPr>
          <p:cNvSpPr/>
          <p:nvPr/>
        </p:nvSpPr>
        <p:spPr>
          <a:xfrm>
            <a:off x="438150" y="3429000"/>
            <a:ext cx="6096000" cy="2862322"/>
          </a:xfrm>
          <a:prstGeom prst="rect">
            <a:avLst/>
          </a:prstGeom>
        </p:spPr>
        <p:txBody>
          <a:bodyPr>
            <a:spAutoFit/>
          </a:bodyPr>
          <a:lstStyle/>
          <a:p>
            <a:r>
              <a:rPr lang="en-GB" sz="3600" dirty="0" err="1">
                <a:effectLst/>
                <a:latin typeface="Times New Roman,Bold" pitchFamily="2" charset="0"/>
              </a:rPr>
              <a:t>SampEn</a:t>
            </a:r>
            <a:r>
              <a:rPr lang="en-GB" sz="3600" dirty="0">
                <a:effectLst/>
                <a:latin typeface="Times New Roman,Bold" pitchFamily="2" charset="0"/>
              </a:rPr>
              <a:t>(m, r, N) = - ln(A/B), </a:t>
            </a:r>
            <a:endParaRPr lang="en-GB" dirty="0">
              <a:effectLst/>
            </a:endParaRPr>
          </a:p>
          <a:p>
            <a:r>
              <a:rPr lang="en-GB" dirty="0">
                <a:latin typeface="Times New Roman,Bold" pitchFamily="2" charset="0"/>
              </a:rPr>
              <a:t>N </a:t>
            </a:r>
            <a:r>
              <a:rPr lang="en-GB" dirty="0">
                <a:latin typeface="Times New Roman" panose="02020603050405020304" pitchFamily="18" charset="0"/>
              </a:rPr>
              <a:t>- the length of the time series,</a:t>
            </a:r>
            <a:br>
              <a:rPr lang="en-GB" dirty="0">
                <a:latin typeface="Times New Roman" panose="02020603050405020304" pitchFamily="18" charset="0"/>
              </a:rPr>
            </a:br>
            <a:r>
              <a:rPr lang="en-GB" dirty="0">
                <a:latin typeface="Times New Roman,Bold" pitchFamily="2" charset="0"/>
              </a:rPr>
              <a:t>m </a:t>
            </a:r>
            <a:r>
              <a:rPr lang="en-GB" dirty="0">
                <a:latin typeface="Times New Roman" panose="02020603050405020304" pitchFamily="18" charset="0"/>
              </a:rPr>
              <a:t>- the length of vectors to be compared,</a:t>
            </a:r>
            <a:br>
              <a:rPr lang="en-GB" dirty="0">
                <a:latin typeface="Times New Roman" panose="02020603050405020304" pitchFamily="18" charset="0"/>
              </a:rPr>
            </a:br>
            <a:r>
              <a:rPr lang="en-GB" dirty="0">
                <a:latin typeface="Times New Roman,Bold" pitchFamily="2" charset="0"/>
              </a:rPr>
              <a:t>r </a:t>
            </a:r>
            <a:r>
              <a:rPr lang="en-GB" dirty="0">
                <a:latin typeface="Times New Roman" panose="02020603050405020304" pitchFamily="18" charset="0"/>
              </a:rPr>
              <a:t>- the tolerance for accepting matches,</a:t>
            </a:r>
            <a:br>
              <a:rPr lang="en-GB" dirty="0">
                <a:latin typeface="Times New Roman" panose="02020603050405020304" pitchFamily="18" charset="0"/>
              </a:rPr>
            </a:br>
            <a:r>
              <a:rPr lang="en-GB" dirty="0">
                <a:latin typeface="Times New Roman,Bold" pitchFamily="2" charset="0"/>
              </a:rPr>
              <a:t>A </a:t>
            </a:r>
            <a:r>
              <a:rPr lang="en-GB" dirty="0">
                <a:latin typeface="Times New Roman" panose="02020603050405020304" pitchFamily="18" charset="0"/>
              </a:rPr>
              <a:t>- the number of pairs of vectors (x) for m points that satisfy the condition d[</a:t>
            </a:r>
            <a:r>
              <a:rPr lang="en-GB" dirty="0" err="1">
                <a:latin typeface="Times New Roman" panose="02020603050405020304" pitchFamily="18" charset="0"/>
              </a:rPr>
              <a:t>xm</a:t>
            </a:r>
            <a:r>
              <a:rPr lang="en-GB" dirty="0">
                <a:latin typeface="Times New Roman" panose="02020603050405020304" pitchFamily="18" charset="0"/>
              </a:rPr>
              <a:t>(</a:t>
            </a:r>
            <a:r>
              <a:rPr lang="en-GB" dirty="0" err="1">
                <a:latin typeface="Times New Roman" panose="02020603050405020304" pitchFamily="18" charset="0"/>
              </a:rPr>
              <a:t>i</a:t>
            </a:r>
            <a:r>
              <a:rPr lang="en-GB" dirty="0">
                <a:latin typeface="Times New Roman" panose="02020603050405020304" pitchFamily="18" charset="0"/>
              </a:rPr>
              <a:t>), </a:t>
            </a:r>
            <a:r>
              <a:rPr lang="en-GB" dirty="0" err="1">
                <a:latin typeface="Times New Roman" panose="02020603050405020304" pitchFamily="18" charset="0"/>
              </a:rPr>
              <a:t>xm</a:t>
            </a:r>
            <a:r>
              <a:rPr lang="en-GB" dirty="0">
                <a:latin typeface="Times New Roman" panose="02020603050405020304" pitchFamily="18" charset="0"/>
              </a:rPr>
              <a:t>(j)] &lt; r,</a:t>
            </a:r>
            <a:br>
              <a:rPr lang="en-GB" dirty="0">
                <a:latin typeface="Times New Roman" panose="02020603050405020304" pitchFamily="18" charset="0"/>
              </a:rPr>
            </a:br>
            <a:r>
              <a:rPr lang="en-GB" dirty="0">
                <a:latin typeface="Times New Roman,Bold" pitchFamily="2" charset="0"/>
              </a:rPr>
              <a:t>B </a:t>
            </a:r>
            <a:r>
              <a:rPr lang="en-GB" dirty="0">
                <a:latin typeface="Times New Roman" panose="02020603050405020304" pitchFamily="18" charset="0"/>
              </a:rPr>
              <a:t>- the number of pairs of vectors (x) for (m+1) points that satisfy the condition d[</a:t>
            </a:r>
            <a:r>
              <a:rPr lang="en-GB" dirty="0" err="1">
                <a:latin typeface="Times New Roman" panose="02020603050405020304" pitchFamily="18" charset="0"/>
              </a:rPr>
              <a:t>xm</a:t>
            </a:r>
            <a:r>
              <a:rPr lang="en-GB" dirty="0">
                <a:latin typeface="Times New Roman" panose="02020603050405020304" pitchFamily="18" charset="0"/>
              </a:rPr>
              <a:t>(</a:t>
            </a:r>
            <a:r>
              <a:rPr lang="en-GB" dirty="0" err="1">
                <a:latin typeface="Times New Roman" panose="02020603050405020304" pitchFamily="18" charset="0"/>
              </a:rPr>
              <a:t>i</a:t>
            </a:r>
            <a:r>
              <a:rPr lang="en-GB" dirty="0">
                <a:latin typeface="Times New Roman" panose="02020603050405020304" pitchFamily="18" charset="0"/>
              </a:rPr>
              <a:t>), </a:t>
            </a:r>
            <a:r>
              <a:rPr lang="en-GB" dirty="0" err="1">
                <a:latin typeface="Times New Roman" panose="02020603050405020304" pitchFamily="18" charset="0"/>
              </a:rPr>
              <a:t>xm</a:t>
            </a:r>
            <a:r>
              <a:rPr lang="en-GB" dirty="0">
                <a:latin typeface="Times New Roman" panose="02020603050405020304" pitchFamily="18" charset="0"/>
              </a:rPr>
              <a:t>(j)] &lt; r,</a:t>
            </a:r>
            <a:br>
              <a:rPr lang="en-GB" dirty="0">
                <a:latin typeface="Times New Roman" panose="02020603050405020304" pitchFamily="18" charset="0"/>
              </a:rPr>
            </a:br>
            <a:r>
              <a:rPr lang="en-GB" dirty="0">
                <a:latin typeface="Times New Roman" panose="02020603050405020304" pitchFamily="18" charset="0"/>
              </a:rPr>
              <a:t>A low value of </a:t>
            </a:r>
            <a:r>
              <a:rPr lang="en-GB" dirty="0" err="1">
                <a:latin typeface="Times New Roman" panose="02020603050405020304" pitchFamily="18" charset="0"/>
              </a:rPr>
              <a:t>SampEn</a:t>
            </a:r>
            <a:r>
              <a:rPr lang="en-GB" dirty="0">
                <a:latin typeface="Times New Roman" panose="02020603050405020304" pitchFamily="18" charset="0"/>
              </a:rPr>
              <a:t> reflects a high degree of regularity. </a:t>
            </a:r>
            <a:endParaRPr lang="en-GB" dirty="0">
              <a:effectLst/>
            </a:endParaRPr>
          </a:p>
        </p:txBody>
      </p:sp>
      <p:sp>
        <p:nvSpPr>
          <p:cNvPr id="5" name="Rectangle 4">
            <a:extLst>
              <a:ext uri="{FF2B5EF4-FFF2-40B4-BE49-F238E27FC236}">
                <a16:creationId xmlns:a16="http://schemas.microsoft.com/office/drawing/2014/main" id="{1D3EC033-47FE-0542-A372-E8A4B1841EB3}"/>
              </a:ext>
            </a:extLst>
          </p:cNvPr>
          <p:cNvSpPr/>
          <p:nvPr/>
        </p:nvSpPr>
        <p:spPr>
          <a:xfrm>
            <a:off x="533400" y="404485"/>
            <a:ext cx="11029950" cy="1200329"/>
          </a:xfrm>
          <a:prstGeom prst="rect">
            <a:avLst/>
          </a:prstGeom>
        </p:spPr>
        <p:txBody>
          <a:bodyPr wrap="square">
            <a:spAutoFit/>
          </a:bodyPr>
          <a:lstStyle/>
          <a:p>
            <a:pPr algn="just"/>
            <a:r>
              <a:rPr lang="en-GB" sz="2400" dirty="0">
                <a:latin typeface="Times New Roman" panose="02020603050405020304" pitchFamily="18" charset="0"/>
              </a:rPr>
              <a:t>Analysis of neuronal activity included the calculation of the sample entropy (the measure of </a:t>
            </a:r>
            <a:r>
              <a:rPr lang="en-GB" sz="2400" dirty="0">
                <a:latin typeface="Times New Roman,Bold" pitchFamily="2" charset="0"/>
              </a:rPr>
              <a:t>complexity </a:t>
            </a:r>
            <a:r>
              <a:rPr lang="en-GB" sz="2400" dirty="0">
                <a:latin typeface="Times New Roman" panose="02020603050405020304" pitchFamily="18" charset="0"/>
              </a:rPr>
              <a:t>and irregularity) (</a:t>
            </a:r>
            <a:r>
              <a:rPr lang="en-GB" sz="2400" dirty="0" err="1">
                <a:latin typeface="Times New Roman" panose="02020603050405020304" pitchFamily="18" charset="0"/>
              </a:rPr>
              <a:t>SampEn</a:t>
            </a:r>
            <a:r>
              <a:rPr lang="en-GB" sz="2400" dirty="0">
                <a:latin typeface="Times New Roman" panose="02020603050405020304" pitchFamily="18" charset="0"/>
              </a:rPr>
              <a:t>)  of inter-spike intervals sequences assessed for the behavioural cycles. </a:t>
            </a:r>
            <a:endParaRPr lang="en-GB" sz="2400" dirty="0">
              <a:effectLst/>
            </a:endParaRPr>
          </a:p>
        </p:txBody>
      </p:sp>
      <p:sp>
        <p:nvSpPr>
          <p:cNvPr id="6" name="Rectangle 5">
            <a:extLst>
              <a:ext uri="{FF2B5EF4-FFF2-40B4-BE49-F238E27FC236}">
                <a16:creationId xmlns:a16="http://schemas.microsoft.com/office/drawing/2014/main" id="{4204C8E4-116A-314D-8D12-7BF4423E1006}"/>
              </a:ext>
            </a:extLst>
          </p:cNvPr>
          <p:cNvSpPr/>
          <p:nvPr/>
        </p:nvSpPr>
        <p:spPr>
          <a:xfrm>
            <a:off x="533400" y="1732077"/>
            <a:ext cx="10839450" cy="1569660"/>
          </a:xfrm>
          <a:prstGeom prst="rect">
            <a:avLst/>
          </a:prstGeom>
        </p:spPr>
        <p:txBody>
          <a:bodyPr wrap="square">
            <a:spAutoFit/>
          </a:bodyPr>
          <a:lstStyle/>
          <a:p>
            <a:pPr algn="just"/>
            <a:r>
              <a:rPr lang="en-GB" sz="2400" dirty="0">
                <a:latin typeface="Times New Roman" panose="02020603050405020304" pitchFamily="18" charset="0"/>
              </a:rPr>
              <a:t>Spikes of 113 neurons were taken for analysis as recorded during complete training session in first and the second weeks after the learning.</a:t>
            </a:r>
            <a:br>
              <a:rPr lang="en-GB" sz="2400" dirty="0">
                <a:latin typeface="Times New Roman" panose="02020603050405020304" pitchFamily="18" charset="0"/>
              </a:rPr>
            </a:br>
            <a:r>
              <a:rPr lang="en-GB" sz="2400" dirty="0">
                <a:latin typeface="Times New Roman" panose="02020603050405020304" pitchFamily="18" charset="0"/>
              </a:rPr>
              <a:t>The complexity of neuronal activity was measured as </a:t>
            </a:r>
            <a:r>
              <a:rPr lang="en-GB" sz="2400" dirty="0" err="1">
                <a:latin typeface="Times New Roman" panose="02020603050405020304" pitchFamily="18" charset="0"/>
              </a:rPr>
              <a:t>SampEn</a:t>
            </a:r>
            <a:r>
              <a:rPr lang="en-GB" sz="2400" dirty="0">
                <a:latin typeface="Times New Roman" panose="02020603050405020304" pitchFamily="18" charset="0"/>
              </a:rPr>
              <a:t> values for 864 behavioural cycles. </a:t>
            </a:r>
            <a:endParaRPr lang="en-GB" sz="2400" dirty="0">
              <a:effectLst/>
            </a:endParaRPr>
          </a:p>
        </p:txBody>
      </p:sp>
      <p:sp>
        <p:nvSpPr>
          <p:cNvPr id="7" name="Rectangle 6">
            <a:extLst>
              <a:ext uri="{FF2B5EF4-FFF2-40B4-BE49-F238E27FC236}">
                <a16:creationId xmlns:a16="http://schemas.microsoft.com/office/drawing/2014/main" id="{B7103926-5083-8940-826A-83AE2E650B03}"/>
              </a:ext>
            </a:extLst>
          </p:cNvPr>
          <p:cNvSpPr/>
          <p:nvPr/>
        </p:nvSpPr>
        <p:spPr>
          <a:xfrm>
            <a:off x="6953250" y="4044553"/>
            <a:ext cx="4991100" cy="2246769"/>
          </a:xfrm>
          <a:prstGeom prst="rect">
            <a:avLst/>
          </a:prstGeom>
        </p:spPr>
        <p:txBody>
          <a:bodyPr wrap="square">
            <a:spAutoFit/>
          </a:bodyPr>
          <a:lstStyle/>
          <a:p>
            <a:pPr algn="just"/>
            <a:r>
              <a:rPr lang="en-GB" sz="2800" dirty="0"/>
              <a:t>Additionally, the average frequency of spikes (mF) within the behavioural cycles was calculated as most commonly used metric.</a:t>
            </a:r>
            <a:endParaRPr lang="en-RU" sz="2800" dirty="0"/>
          </a:p>
        </p:txBody>
      </p:sp>
    </p:spTree>
    <p:extLst>
      <p:ext uri="{BB962C8B-B14F-4D97-AF65-F5344CB8AC3E}">
        <p14:creationId xmlns:p14="http://schemas.microsoft.com/office/powerpoint/2010/main" val="3742335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6546032-5DE3-DB48-B49F-1B82C9D7F4AC}"/>
              </a:ext>
            </a:extLst>
          </p:cNvPr>
          <p:cNvSpPr/>
          <p:nvPr/>
        </p:nvSpPr>
        <p:spPr>
          <a:xfrm>
            <a:off x="7391399" y="577850"/>
            <a:ext cx="4475335" cy="2308324"/>
          </a:xfrm>
          <a:prstGeom prst="rect">
            <a:avLst/>
          </a:prstGeom>
        </p:spPr>
        <p:txBody>
          <a:bodyPr wrap="square">
            <a:spAutoFit/>
          </a:bodyPr>
          <a:lstStyle/>
          <a:p>
            <a:r>
              <a:rPr lang="en-GB" sz="3600" dirty="0"/>
              <a:t>There was not obvious strong correlation between </a:t>
            </a:r>
            <a:r>
              <a:rPr lang="en-GB" sz="3600" dirty="0" err="1"/>
              <a:t>SampEn</a:t>
            </a:r>
            <a:r>
              <a:rPr lang="en-GB" sz="3600" dirty="0"/>
              <a:t> and mF values.</a:t>
            </a:r>
            <a:endParaRPr lang="en-RU" sz="3600" dirty="0"/>
          </a:p>
        </p:txBody>
      </p:sp>
      <p:grpSp>
        <p:nvGrpSpPr>
          <p:cNvPr id="9" name="Group 8">
            <a:extLst>
              <a:ext uri="{FF2B5EF4-FFF2-40B4-BE49-F238E27FC236}">
                <a16:creationId xmlns:a16="http://schemas.microsoft.com/office/drawing/2014/main" id="{9C84BE60-EB03-4B45-8B64-10D70FAA9D06}"/>
              </a:ext>
            </a:extLst>
          </p:cNvPr>
          <p:cNvGrpSpPr/>
          <p:nvPr/>
        </p:nvGrpSpPr>
        <p:grpSpPr>
          <a:xfrm>
            <a:off x="589940" y="744537"/>
            <a:ext cx="6401410" cy="5368925"/>
            <a:chOff x="589940" y="744537"/>
            <a:chExt cx="6401410" cy="5368925"/>
          </a:xfrm>
        </p:grpSpPr>
        <p:pic>
          <p:nvPicPr>
            <p:cNvPr id="5" name="Picture 4" descr="Chart, scatter chart&#10;&#10;Description automatically generated">
              <a:extLst>
                <a:ext uri="{FF2B5EF4-FFF2-40B4-BE49-F238E27FC236}">
                  <a16:creationId xmlns:a16="http://schemas.microsoft.com/office/drawing/2014/main" id="{E078EB57-C2BA-CD4C-BFB5-8C15E0A28F68}"/>
                </a:ext>
              </a:extLst>
            </p:cNvPr>
            <p:cNvPicPr>
              <a:picLocks noChangeAspect="1"/>
            </p:cNvPicPr>
            <p:nvPr/>
          </p:nvPicPr>
          <p:blipFill rotWithShape="1">
            <a:blip r:embed="rId2"/>
            <a:srcRect l="50000"/>
            <a:stretch/>
          </p:blipFill>
          <p:spPr>
            <a:xfrm>
              <a:off x="589940" y="744537"/>
              <a:ext cx="6401410" cy="5368925"/>
            </a:xfrm>
            <a:prstGeom prst="rect">
              <a:avLst/>
            </a:prstGeom>
          </p:spPr>
        </p:pic>
        <p:sp>
          <p:nvSpPr>
            <p:cNvPr id="7" name="TextBox 6">
              <a:extLst>
                <a:ext uri="{FF2B5EF4-FFF2-40B4-BE49-F238E27FC236}">
                  <a16:creationId xmlns:a16="http://schemas.microsoft.com/office/drawing/2014/main" id="{B0F9787C-37E0-3C46-A5BA-EF9EFADED408}"/>
                </a:ext>
              </a:extLst>
            </p:cNvPr>
            <p:cNvSpPr txBox="1"/>
            <p:nvPr/>
          </p:nvSpPr>
          <p:spPr>
            <a:xfrm rot="16200000">
              <a:off x="159694" y="2800350"/>
              <a:ext cx="1383712" cy="523220"/>
            </a:xfrm>
            <a:prstGeom prst="rect">
              <a:avLst/>
            </a:prstGeom>
            <a:solidFill>
              <a:schemeClr val="bg1"/>
            </a:solidFill>
          </p:spPr>
          <p:txBody>
            <a:bodyPr wrap="none" rtlCol="0">
              <a:spAutoFit/>
            </a:bodyPr>
            <a:lstStyle/>
            <a:p>
              <a:r>
                <a:rPr lang="en-RU" sz="2800" b="1" dirty="0"/>
                <a:t>SampEn</a:t>
              </a:r>
            </a:p>
          </p:txBody>
        </p:sp>
        <p:sp>
          <p:nvSpPr>
            <p:cNvPr id="8" name="TextBox 7">
              <a:extLst>
                <a:ext uri="{FF2B5EF4-FFF2-40B4-BE49-F238E27FC236}">
                  <a16:creationId xmlns:a16="http://schemas.microsoft.com/office/drawing/2014/main" id="{480959D5-7288-7E4B-ADED-BEA69A46A2F8}"/>
                </a:ext>
              </a:extLst>
            </p:cNvPr>
            <p:cNvSpPr txBox="1"/>
            <p:nvPr/>
          </p:nvSpPr>
          <p:spPr>
            <a:xfrm>
              <a:off x="3256279" y="5590242"/>
              <a:ext cx="1234633" cy="523220"/>
            </a:xfrm>
            <a:prstGeom prst="rect">
              <a:avLst/>
            </a:prstGeom>
            <a:solidFill>
              <a:schemeClr val="bg1"/>
            </a:solidFill>
          </p:spPr>
          <p:txBody>
            <a:bodyPr wrap="none" rtlCol="0">
              <a:spAutoFit/>
            </a:bodyPr>
            <a:lstStyle/>
            <a:p>
              <a:r>
                <a:rPr lang="en-RU" sz="2800" b="1" dirty="0"/>
                <a:t>Fm(Hz)</a:t>
              </a:r>
            </a:p>
          </p:txBody>
        </p:sp>
      </p:grpSp>
    </p:spTree>
    <p:extLst>
      <p:ext uri="{BB962C8B-B14F-4D97-AF65-F5344CB8AC3E}">
        <p14:creationId xmlns:p14="http://schemas.microsoft.com/office/powerpoint/2010/main" val="4015844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A screenshot of a video game&#10;&#10;Description automatically generated">
            <a:extLst>
              <a:ext uri="{FF2B5EF4-FFF2-40B4-BE49-F238E27FC236}">
                <a16:creationId xmlns:a16="http://schemas.microsoft.com/office/drawing/2014/main" id="{D05338C7-DE94-314D-8EA0-97A36D343853}"/>
              </a:ext>
            </a:extLst>
          </p:cNvPr>
          <p:cNvPicPr>
            <a:picLocks noGrp="1" noChangeAspect="1"/>
          </p:cNvPicPr>
          <p:nvPr>
            <p:ph idx="1"/>
          </p:nvPr>
        </p:nvPicPr>
        <p:blipFill>
          <a:blip r:embed="rId2"/>
          <a:stretch>
            <a:fillRect/>
          </a:stretch>
        </p:blipFill>
        <p:spPr>
          <a:xfrm>
            <a:off x="2110657" y="1943100"/>
            <a:ext cx="7970686" cy="4914900"/>
          </a:xfrm>
        </p:spPr>
      </p:pic>
      <p:sp>
        <p:nvSpPr>
          <p:cNvPr id="5" name="Title 1">
            <a:extLst>
              <a:ext uri="{FF2B5EF4-FFF2-40B4-BE49-F238E27FC236}">
                <a16:creationId xmlns:a16="http://schemas.microsoft.com/office/drawing/2014/main" id="{8087FB0D-1B8E-594C-BAE0-03BD4B1DF84F}"/>
              </a:ext>
            </a:extLst>
          </p:cNvPr>
          <p:cNvSpPr>
            <a:spLocks noGrp="1"/>
          </p:cNvSpPr>
          <p:nvPr>
            <p:ph type="title"/>
          </p:nvPr>
        </p:nvSpPr>
        <p:spPr>
          <a:xfrm>
            <a:off x="876300" y="0"/>
            <a:ext cx="10648950" cy="1943100"/>
          </a:xfrm>
        </p:spPr>
        <p:txBody>
          <a:bodyPr>
            <a:noAutofit/>
          </a:bodyPr>
          <a:lstStyle/>
          <a:p>
            <a:pPr algn="just"/>
            <a:r>
              <a:rPr lang="en-GB" sz="3200" dirty="0" err="1"/>
              <a:t>SampEn</a:t>
            </a:r>
            <a:r>
              <a:rPr lang="en-GB" sz="3200" dirty="0"/>
              <a:t> of inter-spike intervals was significantly lower in the group of </a:t>
            </a:r>
            <a:r>
              <a:rPr lang="en-GB" sz="3200" b="1" dirty="0">
                <a:solidFill>
                  <a:srgbClr val="00B050"/>
                </a:solidFill>
              </a:rPr>
              <a:t>specialized cells (1)</a:t>
            </a:r>
            <a:r>
              <a:rPr lang="en-GB" sz="3200" dirty="0"/>
              <a:t> than in the group of </a:t>
            </a:r>
            <a:r>
              <a:rPr lang="en-GB" sz="3200" b="1" dirty="0">
                <a:solidFill>
                  <a:srgbClr val="7030A0"/>
                </a:solidFill>
              </a:rPr>
              <a:t>cells with nonspecific activity (0)</a:t>
            </a:r>
            <a:r>
              <a:rPr lang="en-GB" sz="3200" dirty="0"/>
              <a:t> (Mann–Whitney test; p=0.01).</a:t>
            </a:r>
            <a:endParaRPr lang="en-RU" sz="3200" dirty="0"/>
          </a:p>
        </p:txBody>
      </p:sp>
    </p:spTree>
    <p:extLst>
      <p:ext uri="{BB962C8B-B14F-4D97-AF65-F5344CB8AC3E}">
        <p14:creationId xmlns:p14="http://schemas.microsoft.com/office/powerpoint/2010/main" val="3121873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5766BBD-63B0-EC45-8C6C-D056018AEC79}"/>
              </a:ext>
            </a:extLst>
          </p:cNvPr>
          <p:cNvSpPr/>
          <p:nvPr/>
        </p:nvSpPr>
        <p:spPr>
          <a:xfrm>
            <a:off x="5751685" y="234950"/>
            <a:ext cx="6096000" cy="2308324"/>
          </a:xfrm>
          <a:prstGeom prst="rect">
            <a:avLst/>
          </a:prstGeom>
        </p:spPr>
        <p:txBody>
          <a:bodyPr>
            <a:spAutoFit/>
          </a:bodyPr>
          <a:lstStyle/>
          <a:p>
            <a:r>
              <a:rPr lang="en-GB" sz="3600" dirty="0"/>
              <a:t>The between-groups difference increased from the </a:t>
            </a:r>
            <a:r>
              <a:rPr lang="en-GB" sz="3600" dirty="0">
                <a:solidFill>
                  <a:srgbClr val="C00000"/>
                </a:solidFill>
              </a:rPr>
              <a:t>1-st week </a:t>
            </a:r>
            <a:r>
              <a:rPr lang="en-GB" sz="3600" dirty="0"/>
              <a:t>to the </a:t>
            </a:r>
            <a:r>
              <a:rPr lang="en-GB" sz="3600" dirty="0">
                <a:solidFill>
                  <a:srgbClr val="0070C0"/>
                </a:solidFill>
              </a:rPr>
              <a:t>2-nd week</a:t>
            </a:r>
            <a:r>
              <a:rPr lang="en-GB" sz="3600" dirty="0"/>
              <a:t> of daily training sessions after learning.</a:t>
            </a:r>
            <a:endParaRPr lang="en-RU" sz="3600" dirty="0"/>
          </a:p>
        </p:txBody>
      </p:sp>
      <p:sp>
        <p:nvSpPr>
          <p:cNvPr id="7" name="Rectangle 6">
            <a:extLst>
              <a:ext uri="{FF2B5EF4-FFF2-40B4-BE49-F238E27FC236}">
                <a16:creationId xmlns:a16="http://schemas.microsoft.com/office/drawing/2014/main" id="{F8CFDEA0-4792-7E41-A637-A826F13F5D0E}"/>
              </a:ext>
            </a:extLst>
          </p:cNvPr>
          <p:cNvSpPr/>
          <p:nvPr/>
        </p:nvSpPr>
        <p:spPr>
          <a:xfrm>
            <a:off x="5695950" y="5987018"/>
            <a:ext cx="4721164" cy="523220"/>
          </a:xfrm>
          <a:prstGeom prst="rect">
            <a:avLst/>
          </a:prstGeom>
        </p:spPr>
        <p:txBody>
          <a:bodyPr wrap="none">
            <a:spAutoFit/>
          </a:bodyPr>
          <a:lstStyle/>
          <a:p>
            <a:r>
              <a:rPr lang="en-GB" sz="2800" dirty="0">
                <a:latin typeface="Times New Roman" panose="02020603050405020304" pitchFamily="18" charset="0"/>
              </a:rPr>
              <a:t>* - p&lt;0.05, Mann-Whitney test </a:t>
            </a:r>
            <a:endParaRPr lang="en-GB" sz="2800" dirty="0">
              <a:effectLst/>
            </a:endParaRPr>
          </a:p>
        </p:txBody>
      </p:sp>
      <p:sp>
        <p:nvSpPr>
          <p:cNvPr id="10" name="Rectangle 9">
            <a:extLst>
              <a:ext uri="{FF2B5EF4-FFF2-40B4-BE49-F238E27FC236}">
                <a16:creationId xmlns:a16="http://schemas.microsoft.com/office/drawing/2014/main" id="{5D23286D-525D-894D-B28A-F40EDF44A7F6}"/>
              </a:ext>
            </a:extLst>
          </p:cNvPr>
          <p:cNvSpPr/>
          <p:nvPr/>
        </p:nvSpPr>
        <p:spPr>
          <a:xfrm>
            <a:off x="1682750" y="742950"/>
            <a:ext cx="2165350" cy="514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dirty="0"/>
          </a:p>
        </p:txBody>
      </p:sp>
      <p:grpSp>
        <p:nvGrpSpPr>
          <p:cNvPr id="16" name="Group 15">
            <a:extLst>
              <a:ext uri="{FF2B5EF4-FFF2-40B4-BE49-F238E27FC236}">
                <a16:creationId xmlns:a16="http://schemas.microsoft.com/office/drawing/2014/main" id="{969F9897-2D9C-5D4E-851F-9DD5D0AA440A}"/>
              </a:ext>
            </a:extLst>
          </p:cNvPr>
          <p:cNvGrpSpPr/>
          <p:nvPr/>
        </p:nvGrpSpPr>
        <p:grpSpPr>
          <a:xfrm>
            <a:off x="190500" y="234950"/>
            <a:ext cx="5118100" cy="6121400"/>
            <a:chOff x="190500" y="234950"/>
            <a:chExt cx="5118100" cy="6121400"/>
          </a:xfrm>
        </p:grpSpPr>
        <p:pic>
          <p:nvPicPr>
            <p:cNvPr id="5" name="Picture 4">
              <a:extLst>
                <a:ext uri="{FF2B5EF4-FFF2-40B4-BE49-F238E27FC236}">
                  <a16:creationId xmlns:a16="http://schemas.microsoft.com/office/drawing/2014/main" id="{38323AB7-A668-ED41-8F0C-4147F65E2224}"/>
                </a:ext>
              </a:extLst>
            </p:cNvPr>
            <p:cNvPicPr>
              <a:picLocks noChangeAspect="1"/>
            </p:cNvPicPr>
            <p:nvPr/>
          </p:nvPicPr>
          <p:blipFill rotWithShape="1">
            <a:blip r:embed="rId2"/>
            <a:srcRect r="50000"/>
            <a:stretch/>
          </p:blipFill>
          <p:spPr>
            <a:xfrm>
              <a:off x="190500" y="234950"/>
              <a:ext cx="5118100" cy="6121400"/>
            </a:xfrm>
            <a:prstGeom prst="rect">
              <a:avLst/>
            </a:prstGeom>
          </p:spPr>
        </p:pic>
        <p:sp>
          <p:nvSpPr>
            <p:cNvPr id="11" name="Rectangle 10">
              <a:extLst>
                <a:ext uri="{FF2B5EF4-FFF2-40B4-BE49-F238E27FC236}">
                  <a16:creationId xmlns:a16="http://schemas.microsoft.com/office/drawing/2014/main" id="{3562F374-740C-DC47-BAB3-050297096599}"/>
                </a:ext>
              </a:extLst>
            </p:cNvPr>
            <p:cNvSpPr/>
            <p:nvPr/>
          </p:nvSpPr>
          <p:spPr>
            <a:xfrm>
              <a:off x="1968500" y="3429000"/>
              <a:ext cx="2165350" cy="514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dirty="0"/>
            </a:p>
          </p:txBody>
        </p:sp>
        <p:sp>
          <p:nvSpPr>
            <p:cNvPr id="12" name="Left Bracket 11">
              <a:extLst>
                <a:ext uri="{FF2B5EF4-FFF2-40B4-BE49-F238E27FC236}">
                  <a16:creationId xmlns:a16="http://schemas.microsoft.com/office/drawing/2014/main" id="{9C41AACF-B3CC-1F42-A5B3-C3482DCDE6DE}"/>
                </a:ext>
              </a:extLst>
            </p:cNvPr>
            <p:cNvSpPr/>
            <p:nvPr/>
          </p:nvSpPr>
          <p:spPr>
            <a:xfrm>
              <a:off x="1968500" y="1717675"/>
              <a:ext cx="222250" cy="400050"/>
            </a:xfrm>
            <a:prstGeom prst="leftBracket">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RU" dirty="0"/>
            </a:p>
          </p:txBody>
        </p:sp>
        <p:sp>
          <p:nvSpPr>
            <p:cNvPr id="13" name="Rectangle 12">
              <a:extLst>
                <a:ext uri="{FF2B5EF4-FFF2-40B4-BE49-F238E27FC236}">
                  <a16:creationId xmlns:a16="http://schemas.microsoft.com/office/drawing/2014/main" id="{E4FACA0F-9EFB-5D4B-B740-C19075B3A681}"/>
                </a:ext>
              </a:extLst>
            </p:cNvPr>
            <p:cNvSpPr/>
            <p:nvPr/>
          </p:nvSpPr>
          <p:spPr>
            <a:xfrm>
              <a:off x="1835150" y="781050"/>
              <a:ext cx="2165350" cy="514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dirty="0"/>
            </a:p>
          </p:txBody>
        </p:sp>
        <p:sp>
          <p:nvSpPr>
            <p:cNvPr id="14" name="Left Bracket 13">
              <a:extLst>
                <a:ext uri="{FF2B5EF4-FFF2-40B4-BE49-F238E27FC236}">
                  <a16:creationId xmlns:a16="http://schemas.microsoft.com/office/drawing/2014/main" id="{E4134F12-E173-E545-B004-5EFC4FBB9E03}"/>
                </a:ext>
              </a:extLst>
            </p:cNvPr>
            <p:cNvSpPr/>
            <p:nvPr/>
          </p:nvSpPr>
          <p:spPr>
            <a:xfrm rot="10800000">
              <a:off x="4133850" y="1543050"/>
              <a:ext cx="222250" cy="1352550"/>
            </a:xfrm>
            <a:prstGeom prst="leftBracket">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RU" dirty="0"/>
            </a:p>
          </p:txBody>
        </p:sp>
        <p:sp>
          <p:nvSpPr>
            <p:cNvPr id="15" name="Rectangle 14">
              <a:extLst>
                <a:ext uri="{FF2B5EF4-FFF2-40B4-BE49-F238E27FC236}">
                  <a16:creationId xmlns:a16="http://schemas.microsoft.com/office/drawing/2014/main" id="{B9C1C70F-88AB-974B-AAC8-D97E63981DB0}"/>
                </a:ext>
              </a:extLst>
            </p:cNvPr>
            <p:cNvSpPr/>
            <p:nvPr/>
          </p:nvSpPr>
          <p:spPr>
            <a:xfrm rot="5400000" flipV="1">
              <a:off x="2081213" y="3530600"/>
              <a:ext cx="1273175"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dirty="0"/>
            </a:p>
          </p:txBody>
        </p:sp>
      </p:grpSp>
    </p:spTree>
    <p:extLst>
      <p:ext uri="{BB962C8B-B14F-4D97-AF65-F5344CB8AC3E}">
        <p14:creationId xmlns:p14="http://schemas.microsoft.com/office/powerpoint/2010/main" val="37340958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1264</TotalTime>
  <Words>897</Words>
  <Application>Microsoft Macintosh PowerPoint</Application>
  <PresentationFormat>Widescreen</PresentationFormat>
  <Paragraphs>50</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Source Sans Pro</vt:lpstr>
      <vt:lpstr>Times New Roman</vt:lpstr>
      <vt:lpstr>Times New Roman,Bold</vt:lpstr>
      <vt:lpstr>Office Theme</vt:lpstr>
      <vt:lpstr>The sample entropy of  inter-spike intervals as a possible measure of relations between neuronal activity and individuum behaviour</vt:lpstr>
      <vt:lpstr>PowerPoint Presentation</vt:lpstr>
      <vt:lpstr>PowerPoint Presentation</vt:lpstr>
      <vt:lpstr>PowerPoint Presentation</vt:lpstr>
      <vt:lpstr>PowerPoint Presentation</vt:lpstr>
      <vt:lpstr>PowerPoint Presentation</vt:lpstr>
      <vt:lpstr>PowerPoint Presentation</vt:lpstr>
      <vt:lpstr>SampEn of inter-spike intervals was significantly lower in the group of specialized cells (1) than in the group of cells with nonspecific activity (0) (Mann–Whitney test; p=0.01).</vt:lpstr>
      <vt:lpstr>PowerPoint Presentation</vt:lpstr>
      <vt:lpstr>In the whole set of cells, SampEn didn’t differ significantly between the first and the second weeks of training sessions p=0.34). </vt:lpstr>
      <vt:lpstr>The average frequency of spikes didn’t differentiate between groups of specialized cells (1) and cells with nonspecific activity (0) (Mann–Whitney test; p=0.33).</vt:lpstr>
      <vt:lpstr>The between-groups difference in the average frequency of spikes was reversed from the 1-st week to the 2-nd week.</vt:lpstr>
      <vt:lpstr>Conclusions</vt:lpstr>
      <vt:lpstr>Discussion</vt:lpstr>
      <vt:lpstr>THANK YOU FOR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sample entropy of  inter-spike intervals as a possible measure of relations between neuronal activity and individuum behaviour</dc:title>
  <dc:creator>Анастасия Бахчина</dc:creator>
  <cp:lastModifiedBy>Анастасия Бахчина</cp:lastModifiedBy>
  <cp:revision>21</cp:revision>
  <dcterms:created xsi:type="dcterms:W3CDTF">2021-04-20T10:18:10Z</dcterms:created>
  <dcterms:modified xsi:type="dcterms:W3CDTF">2021-04-21T07:36:34Z</dcterms:modified>
</cp:coreProperties>
</file>