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mp4" ContentType="video/unknown"/>
  <Default Extension="vml" ContentType="application/vnd.openxmlformats-officedocument.vmlDrawin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Microsoft_Editor_de_ecuaciones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7" r:id="rId2"/>
    <p:sldId id="635" r:id="rId3"/>
    <p:sldId id="628" r:id="rId4"/>
    <p:sldId id="739" r:id="rId5"/>
    <p:sldId id="743" r:id="rId6"/>
    <p:sldId id="740" r:id="rId7"/>
    <p:sldId id="741" r:id="rId8"/>
    <p:sldId id="742" r:id="rId9"/>
    <p:sldId id="574" r:id="rId10"/>
    <p:sldId id="744" r:id="rId11"/>
    <p:sldId id="641" r:id="rId12"/>
    <p:sldId id="642" r:id="rId13"/>
    <p:sldId id="696" r:id="rId14"/>
    <p:sldId id="750" r:id="rId15"/>
    <p:sldId id="758" r:id="rId16"/>
    <p:sldId id="759" r:id="rId17"/>
    <p:sldId id="745" r:id="rId18"/>
    <p:sldId id="757" r:id="rId19"/>
    <p:sldId id="755" r:id="rId20"/>
    <p:sldId id="756" r:id="rId21"/>
    <p:sldId id="754" r:id="rId22"/>
    <p:sldId id="661" r:id="rId23"/>
    <p:sldId id="724" r:id="rId24"/>
    <p:sldId id="746" r:id="rId25"/>
    <p:sldId id="689" r:id="rId2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06E"/>
    <a:srgbClr val="F40566"/>
    <a:srgbClr val="A7D2D1"/>
    <a:srgbClr val="1A7170"/>
    <a:srgbClr val="BDD7E9"/>
    <a:srgbClr val="C3DEEF"/>
    <a:srgbClr val="F9CC9B"/>
    <a:srgbClr val="9E8162"/>
    <a:srgbClr val="D4AE8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4" autoAdjust="0"/>
    <p:restoredTop sz="95439" autoAdjust="0"/>
  </p:normalViewPr>
  <p:slideViewPr>
    <p:cSldViewPr>
      <p:cViewPr>
        <p:scale>
          <a:sx n="81" d="100"/>
          <a:sy n="81" d="100"/>
        </p:scale>
        <p:origin x="-824" y="-144"/>
      </p:cViewPr>
      <p:guideLst>
        <p:guide orient="horz" pos="9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Mastertextformat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B9D085-5679-47AD-AA84-2BC491E86F3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55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64006-FEB8-43F1-82B5-A6671E4E09B1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A649E-0CFB-406F-8418-B6530755E5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6DEF-A47B-4E67-B41D-DCD62007015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2A4B-0487-4859-A2A3-C52CE8A387B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9E7A1-9162-435C-BD4B-B3FC8F72D6D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49AAC-66CC-4A3C-8D8B-33630C14D00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53B6-72C8-4B2A-9549-B292401A583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A022-C478-4E61-B7F9-E34DC619AB0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3ECB-8A54-4DD2-A86F-8D7163BA21E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D74B-0B7D-4BF0-815D-3EB19290E87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2DF2D-B870-49E6-807E-F2784E87D4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3B43-7A13-45EB-918B-DB6A574DFA6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140E-C0D5-47B1-8B62-D09384B28B1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01BB-0C36-4373-9FA0-1692E6FD224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4371-B797-4CA0-A9F0-04211A3F57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9F5D8B-4B78-4D25-971F-7F278EFC4AF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tif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7.bin"/><Relationship Id="rId22" Type="http://schemas.openxmlformats.org/officeDocument/2006/relationships/image" Target="../media/image19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tif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8.emf"/><Relationship Id="rId5" Type="http://schemas.openxmlformats.org/officeDocument/2006/relationships/oleObject" Target="../embeddings/Microsoft_Editor_de_ecuaciones1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2"/>
          <p:cNvSpPr txBox="1">
            <a:spLocks noChangeArrowheads="1"/>
          </p:cNvSpPr>
          <p:nvPr/>
        </p:nvSpPr>
        <p:spPr bwMode="auto">
          <a:xfrm>
            <a:off x="899592" y="-27384"/>
            <a:ext cx="82444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accent2"/>
                </a:solidFill>
              </a:rPr>
              <a:t>Quantum chaos and quantum measurement:</a:t>
            </a:r>
          </a:p>
          <a:p>
            <a:r>
              <a:rPr lang="es-ES" sz="3600" dirty="0">
                <a:solidFill>
                  <a:schemeClr val="accent2"/>
                </a:solidFill>
              </a:rPr>
              <a:t>paradigms of quantum</a:t>
            </a:r>
          </a:p>
          <a:p>
            <a:r>
              <a:rPr lang="es-ES" sz="3600" dirty="0">
                <a:solidFill>
                  <a:schemeClr val="accent2"/>
                </a:solidFill>
              </a:rPr>
              <a:t>entropy production</a:t>
            </a:r>
            <a:endParaRPr lang="en-GB" sz="1800" dirty="0" smtClean="0">
              <a:latin typeface="Geneva" pitchFamily="8" charset="0"/>
            </a:endParaRPr>
          </a:p>
        </p:txBody>
      </p:sp>
      <p:grpSp>
        <p:nvGrpSpPr>
          <p:cNvPr id="2" name="Agrupar 1"/>
          <p:cNvGrpSpPr>
            <a:grpSpLocks noChangeAspect="1"/>
          </p:cNvGrpSpPr>
          <p:nvPr/>
        </p:nvGrpSpPr>
        <p:grpSpPr>
          <a:xfrm>
            <a:off x="1043609" y="2573653"/>
            <a:ext cx="5400600" cy="3159603"/>
            <a:chOff x="1043608" y="2187636"/>
            <a:chExt cx="6552728" cy="3833652"/>
          </a:xfrm>
        </p:grpSpPr>
        <p:sp>
          <p:nvSpPr>
            <p:cNvPr id="5" name="Oval 7"/>
            <p:cNvSpPr/>
            <p:nvPr/>
          </p:nvSpPr>
          <p:spPr bwMode="auto">
            <a:xfrm>
              <a:off x="1043608" y="2204864"/>
              <a:ext cx="1368152" cy="38164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" charset="-128"/>
              </a:endParaRPr>
            </a:p>
          </p:txBody>
        </p:sp>
        <p:sp>
          <p:nvSpPr>
            <p:cNvPr id="6" name="Oval 8"/>
            <p:cNvSpPr/>
            <p:nvPr/>
          </p:nvSpPr>
          <p:spPr bwMode="auto">
            <a:xfrm>
              <a:off x="6228184" y="2204864"/>
              <a:ext cx="1368152" cy="381642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" charset="-128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1718422" y="2187636"/>
              <a:ext cx="5867546" cy="3831166"/>
            </a:xfrm>
            <a:custGeom>
              <a:avLst/>
              <a:gdLst>
                <a:gd name="connsiteX0" fmla="*/ 146 w 5867546"/>
                <a:gd name="connsiteY0" fmla="*/ 5644 h 3831166"/>
                <a:gd name="connsiteX1" fmla="*/ 2578246 w 5867546"/>
                <a:gd name="connsiteY1" fmla="*/ 5644 h 3831166"/>
                <a:gd name="connsiteX2" fmla="*/ 4610246 w 5867546"/>
                <a:gd name="connsiteY2" fmla="*/ 5644 h 3831166"/>
                <a:gd name="connsiteX3" fmla="*/ 4902346 w 5867546"/>
                <a:gd name="connsiteY3" fmla="*/ 5644 h 3831166"/>
                <a:gd name="connsiteX4" fmla="*/ 5029346 w 5867546"/>
                <a:gd name="connsiteY4" fmla="*/ 5644 h 3831166"/>
                <a:gd name="connsiteX5" fmla="*/ 5194446 w 5867546"/>
                <a:gd name="connsiteY5" fmla="*/ 5644 h 3831166"/>
                <a:gd name="connsiteX6" fmla="*/ 5384946 w 5867546"/>
                <a:gd name="connsiteY6" fmla="*/ 81844 h 3831166"/>
                <a:gd name="connsiteX7" fmla="*/ 5562746 w 5867546"/>
                <a:gd name="connsiteY7" fmla="*/ 310444 h 3831166"/>
                <a:gd name="connsiteX8" fmla="*/ 5740546 w 5867546"/>
                <a:gd name="connsiteY8" fmla="*/ 805744 h 3831166"/>
                <a:gd name="connsiteX9" fmla="*/ 5842146 w 5867546"/>
                <a:gd name="connsiteY9" fmla="*/ 1275644 h 3831166"/>
                <a:gd name="connsiteX10" fmla="*/ 5867546 w 5867546"/>
                <a:gd name="connsiteY10" fmla="*/ 1885244 h 3831166"/>
                <a:gd name="connsiteX11" fmla="*/ 5842146 w 5867546"/>
                <a:gd name="connsiteY11" fmla="*/ 2545644 h 3831166"/>
                <a:gd name="connsiteX12" fmla="*/ 5727846 w 5867546"/>
                <a:gd name="connsiteY12" fmla="*/ 3091744 h 3831166"/>
                <a:gd name="connsiteX13" fmla="*/ 5613546 w 5867546"/>
                <a:gd name="connsiteY13" fmla="*/ 3421944 h 3831166"/>
                <a:gd name="connsiteX14" fmla="*/ 5486546 w 5867546"/>
                <a:gd name="connsiteY14" fmla="*/ 3637844 h 3831166"/>
                <a:gd name="connsiteX15" fmla="*/ 5372246 w 5867546"/>
                <a:gd name="connsiteY15" fmla="*/ 3752144 h 3831166"/>
                <a:gd name="connsiteX16" fmla="*/ 5283346 w 5867546"/>
                <a:gd name="connsiteY16" fmla="*/ 3815644 h 3831166"/>
                <a:gd name="connsiteX17" fmla="*/ 5232546 w 5867546"/>
                <a:gd name="connsiteY17" fmla="*/ 3828344 h 3831166"/>
                <a:gd name="connsiteX18" fmla="*/ 4915046 w 5867546"/>
                <a:gd name="connsiteY18" fmla="*/ 3828344 h 3831166"/>
                <a:gd name="connsiteX19" fmla="*/ 4203846 w 5867546"/>
                <a:gd name="connsiteY19" fmla="*/ 3828344 h 3831166"/>
                <a:gd name="connsiteX20" fmla="*/ 2578246 w 5867546"/>
                <a:gd name="connsiteY20" fmla="*/ 3828344 h 3831166"/>
                <a:gd name="connsiteX21" fmla="*/ 1155846 w 5867546"/>
                <a:gd name="connsiteY21" fmla="*/ 3828344 h 3831166"/>
                <a:gd name="connsiteX22" fmla="*/ 546246 w 5867546"/>
                <a:gd name="connsiteY22" fmla="*/ 3828344 h 3831166"/>
                <a:gd name="connsiteX23" fmla="*/ 368446 w 5867546"/>
                <a:gd name="connsiteY23" fmla="*/ 3828344 h 3831166"/>
                <a:gd name="connsiteX24" fmla="*/ 177946 w 5867546"/>
                <a:gd name="connsiteY24" fmla="*/ 3828344 h 3831166"/>
                <a:gd name="connsiteX25" fmla="*/ 114446 w 5867546"/>
                <a:gd name="connsiteY25" fmla="*/ 3828344 h 3831166"/>
                <a:gd name="connsiteX26" fmla="*/ 146 w 5867546"/>
                <a:gd name="connsiteY26" fmla="*/ 3828344 h 3831166"/>
                <a:gd name="connsiteX27" fmla="*/ 139846 w 5867546"/>
                <a:gd name="connsiteY27" fmla="*/ 3790244 h 3831166"/>
                <a:gd name="connsiteX28" fmla="*/ 266846 w 5867546"/>
                <a:gd name="connsiteY28" fmla="*/ 3675944 h 3831166"/>
                <a:gd name="connsiteX29" fmla="*/ 444646 w 5867546"/>
                <a:gd name="connsiteY29" fmla="*/ 3371144 h 3831166"/>
                <a:gd name="connsiteX30" fmla="*/ 571646 w 5867546"/>
                <a:gd name="connsiteY30" fmla="*/ 2977444 h 3831166"/>
                <a:gd name="connsiteX31" fmla="*/ 660546 w 5867546"/>
                <a:gd name="connsiteY31" fmla="*/ 2456744 h 3831166"/>
                <a:gd name="connsiteX32" fmla="*/ 685946 w 5867546"/>
                <a:gd name="connsiteY32" fmla="*/ 1936044 h 3831166"/>
                <a:gd name="connsiteX33" fmla="*/ 660546 w 5867546"/>
                <a:gd name="connsiteY33" fmla="*/ 1402644 h 3831166"/>
                <a:gd name="connsiteX34" fmla="*/ 584346 w 5867546"/>
                <a:gd name="connsiteY34" fmla="*/ 920044 h 3831166"/>
                <a:gd name="connsiteX35" fmla="*/ 470046 w 5867546"/>
                <a:gd name="connsiteY35" fmla="*/ 500944 h 3831166"/>
                <a:gd name="connsiteX36" fmla="*/ 343046 w 5867546"/>
                <a:gd name="connsiteY36" fmla="*/ 272344 h 3831166"/>
                <a:gd name="connsiteX37" fmla="*/ 190646 w 5867546"/>
                <a:gd name="connsiteY37" fmla="*/ 81844 h 3831166"/>
                <a:gd name="connsiteX38" fmla="*/ 146 w 5867546"/>
                <a:gd name="connsiteY38" fmla="*/ 5644 h 383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67546" h="3831166">
                  <a:moveTo>
                    <a:pt x="146" y="5644"/>
                  </a:moveTo>
                  <a:lnTo>
                    <a:pt x="2578246" y="5644"/>
                  </a:lnTo>
                  <a:lnTo>
                    <a:pt x="4610246" y="5644"/>
                  </a:lnTo>
                  <a:lnTo>
                    <a:pt x="4902346" y="5644"/>
                  </a:lnTo>
                  <a:lnTo>
                    <a:pt x="5029346" y="5644"/>
                  </a:lnTo>
                  <a:cubicBezTo>
                    <a:pt x="5078029" y="5644"/>
                    <a:pt x="5135179" y="-7056"/>
                    <a:pt x="5194446" y="5644"/>
                  </a:cubicBezTo>
                  <a:cubicBezTo>
                    <a:pt x="5253713" y="18344"/>
                    <a:pt x="5323563" y="31044"/>
                    <a:pt x="5384946" y="81844"/>
                  </a:cubicBezTo>
                  <a:cubicBezTo>
                    <a:pt x="5446329" y="132644"/>
                    <a:pt x="5503479" y="189794"/>
                    <a:pt x="5562746" y="310444"/>
                  </a:cubicBezTo>
                  <a:cubicBezTo>
                    <a:pt x="5622013" y="431094"/>
                    <a:pt x="5693979" y="644877"/>
                    <a:pt x="5740546" y="805744"/>
                  </a:cubicBezTo>
                  <a:cubicBezTo>
                    <a:pt x="5787113" y="966611"/>
                    <a:pt x="5820979" y="1095727"/>
                    <a:pt x="5842146" y="1275644"/>
                  </a:cubicBezTo>
                  <a:cubicBezTo>
                    <a:pt x="5863313" y="1455561"/>
                    <a:pt x="5867546" y="1673577"/>
                    <a:pt x="5867546" y="1885244"/>
                  </a:cubicBezTo>
                  <a:cubicBezTo>
                    <a:pt x="5867546" y="2096911"/>
                    <a:pt x="5865429" y="2344561"/>
                    <a:pt x="5842146" y="2545644"/>
                  </a:cubicBezTo>
                  <a:cubicBezTo>
                    <a:pt x="5818863" y="2746727"/>
                    <a:pt x="5765946" y="2945694"/>
                    <a:pt x="5727846" y="3091744"/>
                  </a:cubicBezTo>
                  <a:cubicBezTo>
                    <a:pt x="5689746" y="3237794"/>
                    <a:pt x="5653763" y="3330927"/>
                    <a:pt x="5613546" y="3421944"/>
                  </a:cubicBezTo>
                  <a:cubicBezTo>
                    <a:pt x="5573329" y="3512961"/>
                    <a:pt x="5526763" y="3582811"/>
                    <a:pt x="5486546" y="3637844"/>
                  </a:cubicBezTo>
                  <a:cubicBezTo>
                    <a:pt x="5446329" y="3692877"/>
                    <a:pt x="5406113" y="3722511"/>
                    <a:pt x="5372246" y="3752144"/>
                  </a:cubicBezTo>
                  <a:cubicBezTo>
                    <a:pt x="5338379" y="3781777"/>
                    <a:pt x="5306629" y="3802944"/>
                    <a:pt x="5283346" y="3815644"/>
                  </a:cubicBezTo>
                  <a:cubicBezTo>
                    <a:pt x="5260063" y="3828344"/>
                    <a:pt x="5293929" y="3826227"/>
                    <a:pt x="5232546" y="3828344"/>
                  </a:cubicBezTo>
                  <a:cubicBezTo>
                    <a:pt x="5171163" y="3830461"/>
                    <a:pt x="4915046" y="3828344"/>
                    <a:pt x="4915046" y="3828344"/>
                  </a:cubicBezTo>
                  <a:lnTo>
                    <a:pt x="4203846" y="3828344"/>
                  </a:lnTo>
                  <a:lnTo>
                    <a:pt x="2578246" y="3828344"/>
                  </a:lnTo>
                  <a:lnTo>
                    <a:pt x="1155846" y="3828344"/>
                  </a:lnTo>
                  <a:lnTo>
                    <a:pt x="546246" y="3828344"/>
                  </a:lnTo>
                  <a:lnTo>
                    <a:pt x="368446" y="3828344"/>
                  </a:lnTo>
                  <a:lnTo>
                    <a:pt x="177946" y="3828344"/>
                  </a:lnTo>
                  <a:lnTo>
                    <a:pt x="114446" y="3828344"/>
                  </a:lnTo>
                  <a:cubicBezTo>
                    <a:pt x="84813" y="3828344"/>
                    <a:pt x="-4087" y="3834694"/>
                    <a:pt x="146" y="3828344"/>
                  </a:cubicBezTo>
                  <a:cubicBezTo>
                    <a:pt x="4379" y="3821994"/>
                    <a:pt x="95396" y="3815644"/>
                    <a:pt x="139846" y="3790244"/>
                  </a:cubicBezTo>
                  <a:cubicBezTo>
                    <a:pt x="184296" y="3764844"/>
                    <a:pt x="216046" y="3745794"/>
                    <a:pt x="266846" y="3675944"/>
                  </a:cubicBezTo>
                  <a:cubicBezTo>
                    <a:pt x="317646" y="3606094"/>
                    <a:pt x="393846" y="3487561"/>
                    <a:pt x="444646" y="3371144"/>
                  </a:cubicBezTo>
                  <a:cubicBezTo>
                    <a:pt x="495446" y="3254727"/>
                    <a:pt x="535663" y="3129844"/>
                    <a:pt x="571646" y="2977444"/>
                  </a:cubicBezTo>
                  <a:cubicBezTo>
                    <a:pt x="607629" y="2825044"/>
                    <a:pt x="641496" y="2630311"/>
                    <a:pt x="660546" y="2456744"/>
                  </a:cubicBezTo>
                  <a:cubicBezTo>
                    <a:pt x="679596" y="2283177"/>
                    <a:pt x="685946" y="2111727"/>
                    <a:pt x="685946" y="1936044"/>
                  </a:cubicBezTo>
                  <a:cubicBezTo>
                    <a:pt x="685946" y="1760361"/>
                    <a:pt x="677479" y="1571977"/>
                    <a:pt x="660546" y="1402644"/>
                  </a:cubicBezTo>
                  <a:cubicBezTo>
                    <a:pt x="643613" y="1233311"/>
                    <a:pt x="616096" y="1070327"/>
                    <a:pt x="584346" y="920044"/>
                  </a:cubicBezTo>
                  <a:cubicBezTo>
                    <a:pt x="552596" y="769761"/>
                    <a:pt x="510263" y="608894"/>
                    <a:pt x="470046" y="500944"/>
                  </a:cubicBezTo>
                  <a:cubicBezTo>
                    <a:pt x="429829" y="392994"/>
                    <a:pt x="389613" y="342194"/>
                    <a:pt x="343046" y="272344"/>
                  </a:cubicBezTo>
                  <a:cubicBezTo>
                    <a:pt x="296479" y="202494"/>
                    <a:pt x="247796" y="126294"/>
                    <a:pt x="190646" y="81844"/>
                  </a:cubicBezTo>
                  <a:cubicBezTo>
                    <a:pt x="133496" y="37394"/>
                    <a:pt x="66821" y="21519"/>
                    <a:pt x="146" y="56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99"/>
                </a:gs>
                <a:gs pos="69000">
                  <a:srgbClr val="FFFFFF"/>
                </a:gs>
                <a:gs pos="14000">
                  <a:srgbClr val="009999"/>
                </a:gs>
                <a:gs pos="6000">
                  <a:srgbClr val="009999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>
              <a:solidFill>
                <a:srgbClr val="009999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" charset="-128"/>
              </a:endParaRPr>
            </a:p>
          </p:txBody>
        </p:sp>
        <p:pic>
          <p:nvPicPr>
            <p:cNvPr id="8" name="Picture 5" descr="einsteingedankenexpe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973" y="2691248"/>
              <a:ext cx="2453179" cy="2970000"/>
            </a:xfrm>
            <a:prstGeom prst="rect">
              <a:avLst/>
            </a:prstGeom>
            <a:effectLst>
              <a:softEdge rad="889000"/>
            </a:effectLst>
          </p:spPr>
        </p:pic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99592" y="6021288"/>
            <a:ext cx="8244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3450">
              <a:spcBef>
                <a:spcPts val="800"/>
              </a:spcBef>
              <a:tabLst>
                <a:tab pos="4027488" algn="l"/>
              </a:tabLst>
            </a:pPr>
            <a:r>
              <a:rPr lang="en-GB" sz="1800" dirty="0" smtClean="0">
                <a:latin typeface="Geneva" pitchFamily="8" charset="0"/>
              </a:rPr>
              <a:t>Thomas </a:t>
            </a:r>
            <a:r>
              <a:rPr lang="en-GB" sz="1800" dirty="0">
                <a:latin typeface="Geneva" pitchFamily="8" charset="0"/>
              </a:rPr>
              <a:t>Dittrich	Universidad Nacional de Colombia </a:t>
            </a:r>
            <a:r>
              <a:rPr lang="en-GB" sz="1800" dirty="0" err="1">
                <a:latin typeface="Geneva" pitchFamily="8" charset="0"/>
              </a:rPr>
              <a:t>Oscar Rodríguez	</a:t>
            </a:r>
            <a:r>
              <a:rPr lang="en-GB" sz="1800" dirty="0">
                <a:latin typeface="Geneva" pitchFamily="8" charset="0"/>
              </a:rPr>
              <a:t>Bogotá	</a:t>
            </a:r>
            <a:endParaRPr lang="en-GB" sz="1800" dirty="0" smtClean="0">
              <a:latin typeface="Geneva" pitchFamily="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2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Quantum 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measurement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randomness</a:t>
            </a:r>
            <a:endParaRPr lang="es-ES" sz="2000" dirty="0">
              <a:solidFill>
                <a:srgbClr val="009999"/>
              </a:solidFill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2.1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 smtClean="0">
                <a:latin typeface="Geneva" pitchFamily="8" charset="0"/>
              </a:rPr>
              <a:t>Spin measurements and randomness</a:t>
            </a: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sz="2000" dirty="0" smtClean="0">
              <a:latin typeface="Geneva" pitchFamily="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6628938" y="2159406"/>
            <a:ext cx="255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aseline="24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...</a:t>
            </a:r>
            <a:r>
              <a:rPr lang="es-ES" sz="2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spc="3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001001101</a:t>
            </a:r>
            <a:r>
              <a:rPr lang="es-ES" sz="2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baseline="24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...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6628938" y="4857369"/>
            <a:ext cx="255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aseline="24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...</a:t>
            </a:r>
            <a:r>
              <a:rPr lang="es-ES" sz="2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spc="3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110110010</a:t>
            </a:r>
            <a:r>
              <a:rPr lang="es-ES" sz="2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baseline="24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...</a:t>
            </a:r>
          </a:p>
        </p:txBody>
      </p:sp>
      <p:cxnSp>
        <p:nvCxnSpPr>
          <p:cNvPr id="65" name="Conector recto 64"/>
          <p:cNvCxnSpPr>
            <a:cxnSpLocks noChangeAspect="1"/>
          </p:cNvCxnSpPr>
          <p:nvPr/>
        </p:nvCxnSpPr>
        <p:spPr bwMode="auto">
          <a:xfrm>
            <a:off x="383920" y="2420565"/>
            <a:ext cx="1889645" cy="5337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sp>
        <p:nvSpPr>
          <p:cNvPr id="66" name="CuadroTexto 65"/>
          <p:cNvSpPr txBox="1"/>
          <p:nvPr/>
        </p:nvSpPr>
        <p:spPr>
          <a:xfrm>
            <a:off x="296084" y="5457418"/>
            <a:ext cx="288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err="1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sequence</a:t>
            </a:r>
            <a:r>
              <a:rPr lang="es-ES" sz="2000" dirty="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dirty="0" smtClean="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of</a:t>
            </a:r>
            <a:r>
              <a:rPr lang="es-ES" sz="2000" dirty="0">
                <a:solidFill>
                  <a:srgbClr val="000000"/>
                </a:solidFill>
                <a:latin typeface="Geneva"/>
                <a:cs typeface="Geneva"/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identical</a:t>
            </a:r>
            <a:r>
              <a:rPr lang="es-ES" sz="2000" dirty="0" smtClean="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err="1" smtClean="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qubits</a:t>
            </a:r>
            <a:r>
              <a:rPr lang="es-ES" sz="2000" dirty="0" smtClean="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in Schrödinger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err="1" smtClean="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cat</a:t>
            </a:r>
            <a:r>
              <a:rPr lang="es-ES" sz="2000" dirty="0" smtClean="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states</a:t>
            </a:r>
            <a:endParaRPr lang="es-ES" sz="2000" dirty="0" smtClean="0">
              <a:solidFill>
                <a:srgbClr val="000000"/>
              </a:solidFill>
              <a:latin typeface="Geneva"/>
              <a:ea typeface="ＭＳ Ｐゴシック" pitchFamily="8" charset="-128"/>
              <a:cs typeface="Geneva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6628938" y="5457418"/>
            <a:ext cx="23955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err="1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random sequence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of </a:t>
            </a:r>
            <a:r>
              <a:rPr lang="es-ES" sz="2000" dirty="0" err="1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classical</a:t>
            </a:r>
            <a:r>
              <a:rPr lang="es-ES" sz="2000" dirty="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dirty="0" smtClean="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bits in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i="1" dirty="0" err="1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s-ES" sz="2000" i="1" baseline="-25000" dirty="0" err="1" smtClean="0">
                <a:solidFill>
                  <a:srgbClr val="000000"/>
                </a:solidFill>
                <a:latin typeface="Geneva" charset="0"/>
                <a:ea typeface="Geneva" charset="0"/>
                <a:cs typeface="Geneva" charset="0"/>
              </a:rPr>
              <a:t>z</a:t>
            </a:r>
            <a:r>
              <a:rPr lang="es-ES" sz="2000" dirty="0" smtClean="0">
                <a:solidFill>
                  <a:srgbClr val="000000"/>
                </a:solidFill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  <a:latin typeface="Geneva" charset="0"/>
                <a:ea typeface="Geneva" charset="0"/>
                <a:cs typeface="Geneva" charset="0"/>
              </a:rPr>
              <a:t>eigenstates:</a:t>
            </a:r>
          </a:p>
          <a:p>
            <a:r>
              <a:rPr lang="es-ES" sz="2000" i="1" kern="0" spc="200" dirty="0" err="1">
                <a:solidFill>
                  <a:srgbClr val="000000"/>
                </a:solidFill>
                <a:latin typeface="Geneva"/>
                <a:cs typeface="Geneva"/>
              </a:rPr>
              <a:t>p</a:t>
            </a:r>
            <a:r>
              <a:rPr lang="es-ES" sz="2000" dirty="0" err="1">
                <a:solidFill>
                  <a:srgbClr val="000000"/>
                </a:solidFill>
                <a:latin typeface="Geneva"/>
                <a:cs typeface="Geneva"/>
              </a:rPr>
              <a:t>(0</a:t>
            </a:r>
            <a:r>
              <a:rPr lang="es-ES" sz="2000" kern="0" spc="200" dirty="0" err="1">
                <a:solidFill>
                  <a:srgbClr val="000000"/>
                </a:solidFill>
                <a:latin typeface="Geneva"/>
                <a:cs typeface="Geneva"/>
              </a:rPr>
              <a:t>)=</a:t>
            </a:r>
            <a:r>
              <a:rPr lang="es-ES" sz="2000" i="1" kern="0" spc="200" dirty="0" err="1">
                <a:solidFill>
                  <a:srgbClr val="000000"/>
                </a:solidFill>
                <a:latin typeface="Geneva"/>
                <a:cs typeface="Geneva"/>
              </a:rPr>
              <a:t>p</a:t>
            </a:r>
            <a:r>
              <a:rPr lang="es-ES" sz="2000" dirty="0" err="1">
                <a:solidFill>
                  <a:srgbClr val="000000"/>
                </a:solidFill>
                <a:latin typeface="Geneva"/>
                <a:cs typeface="Geneva"/>
              </a:rPr>
              <a:t>(1</a:t>
            </a:r>
            <a:r>
              <a:rPr lang="es-ES" sz="2000" kern="0" spc="200" dirty="0" err="1">
                <a:solidFill>
                  <a:srgbClr val="000000"/>
                </a:solidFill>
                <a:latin typeface="Geneva"/>
                <a:cs typeface="Geneva"/>
              </a:rPr>
              <a:t>)=</a:t>
            </a:r>
            <a:r>
              <a:rPr lang="es-ES" sz="2000" dirty="0" err="1">
                <a:solidFill>
                  <a:srgbClr val="000000"/>
                </a:solidFill>
                <a:latin typeface="Geneva"/>
                <a:cs typeface="Geneva"/>
              </a:rPr>
              <a:t>0.5</a:t>
            </a:r>
            <a:endParaRPr lang="es-ES" sz="2000" dirty="0">
              <a:solidFill>
                <a:srgbClr val="000000"/>
              </a:solidFill>
              <a:latin typeface="Geneva"/>
              <a:cs typeface="Geneva"/>
            </a:endParaRPr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280" y="1997813"/>
            <a:ext cx="1443297" cy="1769608"/>
          </a:xfrm>
          <a:prstGeom prst="rect">
            <a:avLst/>
          </a:prstGeom>
        </p:spPr>
      </p:pic>
      <p:sp>
        <p:nvSpPr>
          <p:cNvPr id="69" name="Elipse 68"/>
          <p:cNvSpPr/>
          <p:nvPr/>
        </p:nvSpPr>
        <p:spPr bwMode="auto">
          <a:xfrm>
            <a:off x="4706988" y="2679659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70" name="Elipse 69"/>
          <p:cNvSpPr/>
          <p:nvPr/>
        </p:nvSpPr>
        <p:spPr bwMode="auto">
          <a:xfrm>
            <a:off x="3616470" y="3581475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71" name="Elipse 70"/>
          <p:cNvSpPr/>
          <p:nvPr/>
        </p:nvSpPr>
        <p:spPr bwMode="auto">
          <a:xfrm>
            <a:off x="4030470" y="3831787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31" y="2106503"/>
            <a:ext cx="828695" cy="720080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017" y="4571708"/>
            <a:ext cx="754336" cy="936104"/>
          </a:xfrm>
          <a:prstGeom prst="rect">
            <a:avLst/>
          </a:prstGeom>
        </p:spPr>
      </p:pic>
      <p:sp>
        <p:nvSpPr>
          <p:cNvPr id="82" name="CuadroTexto 81"/>
          <p:cNvSpPr txBox="1"/>
          <p:nvPr/>
        </p:nvSpPr>
        <p:spPr>
          <a:xfrm>
            <a:off x="1807292" y="3734875"/>
            <a:ext cx="1858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err="1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Stern-Gerlach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err="1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magnet</a:t>
            </a:r>
            <a:endParaRPr lang="es-ES" sz="2000" dirty="0">
              <a:solidFill>
                <a:srgbClr val="000000"/>
              </a:solidFill>
              <a:latin typeface="Geneva"/>
              <a:ea typeface="ＭＳ Ｐゴシック" pitchFamily="8" charset="-128"/>
              <a:cs typeface="Geneva"/>
            </a:endParaRPr>
          </a:p>
        </p:txBody>
      </p:sp>
      <p:cxnSp>
        <p:nvCxnSpPr>
          <p:cNvPr id="84" name="Conector recto de flecha 83"/>
          <p:cNvCxnSpPr/>
          <p:nvPr/>
        </p:nvCxnSpPr>
        <p:spPr bwMode="auto">
          <a:xfrm rot="20880000" flipH="1">
            <a:off x="6184219" y="2391228"/>
            <a:ext cx="0" cy="3600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Conector recto de flecha 85"/>
          <p:cNvCxnSpPr/>
          <p:nvPr/>
        </p:nvCxnSpPr>
        <p:spPr bwMode="auto">
          <a:xfrm rot="480000" flipH="1">
            <a:off x="6046961" y="4986994"/>
            <a:ext cx="0" cy="3600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87" name="Conector recto 86"/>
          <p:cNvCxnSpPr>
            <a:cxnSpLocks noChangeAspect="1"/>
            <a:endCxn id="73" idx="1"/>
          </p:cNvCxnSpPr>
          <p:nvPr/>
        </p:nvCxnSpPr>
        <p:spPr bwMode="auto">
          <a:xfrm>
            <a:off x="3004454" y="3183715"/>
            <a:ext cx="2764800" cy="1809727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Conector recto 87"/>
          <p:cNvCxnSpPr>
            <a:cxnSpLocks noChangeAspect="1"/>
          </p:cNvCxnSpPr>
          <p:nvPr/>
        </p:nvCxnSpPr>
        <p:spPr bwMode="auto">
          <a:xfrm flipV="1">
            <a:off x="3458196" y="2594296"/>
            <a:ext cx="2480400" cy="38756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89" name="Agrupar 88"/>
          <p:cNvGrpSpPr/>
          <p:nvPr/>
        </p:nvGrpSpPr>
        <p:grpSpPr>
          <a:xfrm>
            <a:off x="3225770" y="3158059"/>
            <a:ext cx="108000" cy="360040"/>
            <a:chOff x="6305484" y="4827600"/>
            <a:chExt cx="108000" cy="360040"/>
          </a:xfrm>
        </p:grpSpPr>
        <p:cxnSp>
          <p:nvCxnSpPr>
            <p:cNvPr id="123" name="Conector recto de flecha 122"/>
            <p:cNvCxnSpPr/>
            <p:nvPr/>
          </p:nvCxnSpPr>
          <p:spPr bwMode="auto">
            <a:xfrm flipH="1">
              <a:off x="6361200" y="482760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9999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24" name="Elipse 123"/>
            <p:cNvSpPr>
              <a:spLocks noChangeAspect="1"/>
            </p:cNvSpPr>
            <p:nvPr/>
          </p:nvSpPr>
          <p:spPr bwMode="auto">
            <a:xfrm>
              <a:off x="6305484" y="498420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90" name="Agrupar 89"/>
          <p:cNvGrpSpPr/>
          <p:nvPr/>
        </p:nvGrpSpPr>
        <p:grpSpPr>
          <a:xfrm>
            <a:off x="4884803" y="4222275"/>
            <a:ext cx="108000" cy="360040"/>
            <a:chOff x="6308333" y="4827600"/>
            <a:chExt cx="108000" cy="360040"/>
          </a:xfrm>
        </p:grpSpPr>
        <p:cxnSp>
          <p:nvCxnSpPr>
            <p:cNvPr id="121" name="Conector recto de flecha 120"/>
            <p:cNvCxnSpPr/>
            <p:nvPr/>
          </p:nvCxnSpPr>
          <p:spPr bwMode="auto">
            <a:xfrm flipH="1">
              <a:off x="6361200" y="482760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9999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22" name="Elipse 121"/>
            <p:cNvSpPr>
              <a:spLocks noChangeAspect="1"/>
            </p:cNvSpPr>
            <p:nvPr/>
          </p:nvSpPr>
          <p:spPr bwMode="auto">
            <a:xfrm>
              <a:off x="6308333" y="498420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91" name="Agrupar 90"/>
          <p:cNvGrpSpPr/>
          <p:nvPr/>
        </p:nvGrpSpPr>
        <p:grpSpPr>
          <a:xfrm>
            <a:off x="4470611" y="3975803"/>
            <a:ext cx="108000" cy="360040"/>
            <a:chOff x="6308333" y="4827600"/>
            <a:chExt cx="108000" cy="360040"/>
          </a:xfrm>
        </p:grpSpPr>
        <p:cxnSp>
          <p:nvCxnSpPr>
            <p:cNvPr id="119" name="Conector recto de flecha 118"/>
            <p:cNvCxnSpPr/>
            <p:nvPr/>
          </p:nvCxnSpPr>
          <p:spPr bwMode="auto">
            <a:xfrm flipH="1">
              <a:off x="6361200" y="482760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9999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20" name="Elipse 119"/>
            <p:cNvSpPr>
              <a:spLocks noChangeAspect="1"/>
            </p:cNvSpPr>
            <p:nvPr/>
          </p:nvSpPr>
          <p:spPr bwMode="auto">
            <a:xfrm>
              <a:off x="6308333" y="498420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92" name="Agrupar 91"/>
          <p:cNvGrpSpPr/>
          <p:nvPr/>
        </p:nvGrpSpPr>
        <p:grpSpPr>
          <a:xfrm>
            <a:off x="3734812" y="2785875"/>
            <a:ext cx="108000" cy="360040"/>
            <a:chOff x="7740352" y="3140968"/>
            <a:chExt cx="108000" cy="360040"/>
          </a:xfrm>
        </p:grpSpPr>
        <p:cxnSp>
          <p:nvCxnSpPr>
            <p:cNvPr id="117" name="Conector recto de flecha 116"/>
            <p:cNvCxnSpPr/>
            <p:nvPr/>
          </p:nvCxnSpPr>
          <p:spPr bwMode="auto">
            <a:xfrm flipH="1">
              <a:off x="7794000" y="3140968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8" name="Elipse 117"/>
            <p:cNvSpPr>
              <a:spLocks noChangeAspect="1"/>
            </p:cNvSpPr>
            <p:nvPr/>
          </p:nvSpPr>
          <p:spPr bwMode="auto">
            <a:xfrm>
              <a:off x="7740352" y="322556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93" name="Agrupar 92"/>
          <p:cNvGrpSpPr/>
          <p:nvPr/>
        </p:nvGrpSpPr>
        <p:grpSpPr>
          <a:xfrm>
            <a:off x="4231612" y="2699475"/>
            <a:ext cx="108000" cy="360040"/>
            <a:chOff x="7740352" y="3140968"/>
            <a:chExt cx="108000" cy="360040"/>
          </a:xfrm>
        </p:grpSpPr>
        <p:cxnSp>
          <p:nvCxnSpPr>
            <p:cNvPr id="115" name="Conector recto de flecha 114"/>
            <p:cNvCxnSpPr/>
            <p:nvPr/>
          </p:nvCxnSpPr>
          <p:spPr bwMode="auto">
            <a:xfrm flipH="1">
              <a:off x="7794000" y="3140968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6" name="Elipse 115"/>
            <p:cNvSpPr>
              <a:spLocks noChangeAspect="1"/>
            </p:cNvSpPr>
            <p:nvPr/>
          </p:nvSpPr>
          <p:spPr bwMode="auto">
            <a:xfrm>
              <a:off x="7740352" y="322556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sp>
        <p:nvSpPr>
          <p:cNvPr id="94" name="Elipse 93"/>
          <p:cNvSpPr>
            <a:spLocks noChangeAspect="1"/>
          </p:cNvSpPr>
          <p:nvPr/>
        </p:nvSpPr>
        <p:spPr bwMode="auto">
          <a:xfrm>
            <a:off x="4701696" y="2712880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cxnSp>
        <p:nvCxnSpPr>
          <p:cNvPr id="95" name="Conector recto 94"/>
          <p:cNvCxnSpPr>
            <a:cxnSpLocks noChangeAspect="1"/>
          </p:cNvCxnSpPr>
          <p:nvPr/>
        </p:nvCxnSpPr>
        <p:spPr bwMode="auto">
          <a:xfrm flipV="1">
            <a:off x="2978796" y="3006713"/>
            <a:ext cx="241682" cy="37765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Elipse 95"/>
          <p:cNvSpPr>
            <a:spLocks noChangeAspect="1"/>
          </p:cNvSpPr>
          <p:nvPr/>
        </p:nvSpPr>
        <p:spPr bwMode="auto">
          <a:xfrm>
            <a:off x="5258026" y="2636316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97" name="Elipse 96"/>
          <p:cNvSpPr>
            <a:spLocks noChangeAspect="1"/>
          </p:cNvSpPr>
          <p:nvPr/>
        </p:nvSpPr>
        <p:spPr bwMode="auto">
          <a:xfrm>
            <a:off x="3636610" y="3576183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98" name="Elipse 97"/>
          <p:cNvSpPr>
            <a:spLocks noChangeAspect="1"/>
          </p:cNvSpPr>
          <p:nvPr/>
        </p:nvSpPr>
        <p:spPr bwMode="auto">
          <a:xfrm>
            <a:off x="4066486" y="3836583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99" name="Elipse 98"/>
          <p:cNvSpPr>
            <a:spLocks noChangeAspect="1"/>
          </p:cNvSpPr>
          <p:nvPr/>
        </p:nvSpPr>
        <p:spPr bwMode="auto">
          <a:xfrm>
            <a:off x="5366026" y="4640284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grpSp>
        <p:nvGrpSpPr>
          <p:cNvPr id="100" name="Agrupar 99"/>
          <p:cNvGrpSpPr/>
          <p:nvPr/>
        </p:nvGrpSpPr>
        <p:grpSpPr>
          <a:xfrm>
            <a:off x="473066" y="2460952"/>
            <a:ext cx="451945" cy="108000"/>
            <a:chOff x="216328" y="1683826"/>
            <a:chExt cx="451945" cy="108000"/>
          </a:xfrm>
        </p:grpSpPr>
        <p:cxnSp>
          <p:nvCxnSpPr>
            <p:cNvPr id="113" name="Conector recto de flecha 112"/>
            <p:cNvCxnSpPr/>
            <p:nvPr/>
          </p:nvCxnSpPr>
          <p:spPr bwMode="auto">
            <a:xfrm>
              <a:off x="216328" y="1738178"/>
              <a:ext cx="451945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  <a:scene3d>
              <a:camera prst="orthographicFront">
                <a:rot lat="19320000" lon="2460000" rev="0"/>
              </a:camera>
              <a:lightRig rig="threePt" dir="t"/>
            </a:scene3d>
          </p:spPr>
        </p:cxnSp>
        <p:sp>
          <p:nvSpPr>
            <p:cNvPr id="114" name="Elipse 113"/>
            <p:cNvSpPr>
              <a:spLocks noChangeAspect="1"/>
            </p:cNvSpPr>
            <p:nvPr/>
          </p:nvSpPr>
          <p:spPr bwMode="auto">
            <a:xfrm rot="16200000">
              <a:off x="387732" y="1683826"/>
              <a:ext cx="108000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900000" lon="2106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101" name="Agrupar 100"/>
          <p:cNvGrpSpPr/>
          <p:nvPr/>
        </p:nvGrpSpPr>
        <p:grpSpPr>
          <a:xfrm>
            <a:off x="957000" y="2591875"/>
            <a:ext cx="451945" cy="108000"/>
            <a:chOff x="216328" y="1683826"/>
            <a:chExt cx="451945" cy="108000"/>
          </a:xfrm>
        </p:grpSpPr>
        <p:cxnSp>
          <p:nvCxnSpPr>
            <p:cNvPr id="111" name="Conector recto de flecha 110"/>
            <p:cNvCxnSpPr/>
            <p:nvPr/>
          </p:nvCxnSpPr>
          <p:spPr bwMode="auto">
            <a:xfrm>
              <a:off x="216328" y="1738178"/>
              <a:ext cx="451945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  <a:scene3d>
              <a:camera prst="orthographicFront">
                <a:rot lat="19320000" lon="2460000" rev="0"/>
              </a:camera>
              <a:lightRig rig="threePt" dir="t"/>
            </a:scene3d>
          </p:spPr>
        </p:cxnSp>
        <p:sp>
          <p:nvSpPr>
            <p:cNvPr id="112" name="Elipse 111"/>
            <p:cNvSpPr>
              <a:spLocks noChangeAspect="1"/>
            </p:cNvSpPr>
            <p:nvPr/>
          </p:nvSpPr>
          <p:spPr bwMode="auto">
            <a:xfrm rot="16200000">
              <a:off x="387732" y="1683826"/>
              <a:ext cx="108000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900000" lon="2106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102" name="Agrupar 101"/>
          <p:cNvGrpSpPr/>
          <p:nvPr/>
        </p:nvGrpSpPr>
        <p:grpSpPr>
          <a:xfrm>
            <a:off x="1425632" y="2720363"/>
            <a:ext cx="451945" cy="108000"/>
            <a:chOff x="216328" y="1683826"/>
            <a:chExt cx="451945" cy="108000"/>
          </a:xfrm>
        </p:grpSpPr>
        <p:cxnSp>
          <p:nvCxnSpPr>
            <p:cNvPr id="109" name="Conector recto de flecha 108"/>
            <p:cNvCxnSpPr/>
            <p:nvPr/>
          </p:nvCxnSpPr>
          <p:spPr bwMode="auto">
            <a:xfrm>
              <a:off x="216328" y="1738178"/>
              <a:ext cx="451945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  <a:scene3d>
              <a:camera prst="orthographicFront">
                <a:rot lat="19320000" lon="2460000" rev="0"/>
              </a:camera>
              <a:lightRig rig="threePt" dir="t"/>
            </a:scene3d>
          </p:spPr>
        </p:cxnSp>
        <p:sp>
          <p:nvSpPr>
            <p:cNvPr id="110" name="Elipse 109"/>
            <p:cNvSpPr>
              <a:spLocks noChangeAspect="1"/>
            </p:cNvSpPr>
            <p:nvPr/>
          </p:nvSpPr>
          <p:spPr bwMode="auto">
            <a:xfrm rot="16200000">
              <a:off x="387732" y="1683826"/>
              <a:ext cx="108000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900000" lon="2106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sp>
        <p:nvSpPr>
          <p:cNvPr id="103" name="Elipse 102"/>
          <p:cNvSpPr>
            <a:spLocks noChangeAspect="1"/>
          </p:cNvSpPr>
          <p:nvPr/>
        </p:nvSpPr>
        <p:spPr bwMode="auto">
          <a:xfrm>
            <a:off x="5184416" y="2649756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grpSp>
        <p:nvGrpSpPr>
          <p:cNvPr id="104" name="Agrupar 103"/>
          <p:cNvGrpSpPr/>
          <p:nvPr/>
        </p:nvGrpSpPr>
        <p:grpSpPr>
          <a:xfrm>
            <a:off x="5661254" y="2490585"/>
            <a:ext cx="108000" cy="360040"/>
            <a:chOff x="7740352" y="3140968"/>
            <a:chExt cx="108000" cy="360040"/>
          </a:xfrm>
        </p:grpSpPr>
        <p:cxnSp>
          <p:nvCxnSpPr>
            <p:cNvPr id="107" name="Conector recto de flecha 106"/>
            <p:cNvCxnSpPr/>
            <p:nvPr/>
          </p:nvCxnSpPr>
          <p:spPr bwMode="auto">
            <a:xfrm flipH="1">
              <a:off x="7794000" y="3140968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8" name="Elipse 107"/>
            <p:cNvSpPr>
              <a:spLocks noChangeAspect="1"/>
            </p:cNvSpPr>
            <p:nvPr/>
          </p:nvSpPr>
          <p:spPr bwMode="auto">
            <a:xfrm>
              <a:off x="7740352" y="322556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sp>
        <p:nvSpPr>
          <p:cNvPr id="105" name="Elipse 104"/>
          <p:cNvSpPr>
            <a:spLocks noChangeAspect="1"/>
          </p:cNvSpPr>
          <p:nvPr/>
        </p:nvSpPr>
        <p:spPr bwMode="auto">
          <a:xfrm>
            <a:off x="5278702" y="4653466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5832186" y="3735172"/>
            <a:ext cx="399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detectors</a:t>
            </a:r>
            <a:endParaRPr lang="es-ES" sz="2000" dirty="0">
              <a:solidFill>
                <a:srgbClr val="000000"/>
              </a:solidFill>
              <a:latin typeface="Geneva"/>
              <a:ea typeface="ＭＳ Ｐゴシック" pitchFamily="8" charset="-128"/>
              <a:cs typeface="Genev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400" y="3314700"/>
            <a:ext cx="203200" cy="22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3467100"/>
            <a:ext cx="2032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5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2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Quantum 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measurement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randomness</a:t>
            </a:r>
            <a:endParaRPr lang="es-ES" sz="2000" dirty="0">
              <a:solidFill>
                <a:srgbClr val="009999"/>
              </a:solidFill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2.2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 smtClean="0">
                <a:latin typeface="Geneva" pitchFamily="8" charset="0"/>
              </a:rPr>
              <a:t>Hypothesis</a:t>
            </a: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sz="2000" dirty="0" smtClean="0">
              <a:latin typeface="Geneva" pitchFamily="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552" y="1412776"/>
            <a:ext cx="86044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274638" indent="-274638" eaLnBrk="1" hangingPunct="1">
              <a:tabLst>
                <a:tab pos="355600" algn="l"/>
              </a:tabLst>
            </a:pPr>
            <a:r>
              <a:rPr lang="es-ES" sz="2400" dirty="0" smtClean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In </a:t>
            </a:r>
            <a:r>
              <a:rPr lang="es-ES" sz="1800" dirty="0" smtClean="0">
                <a:latin typeface="Geneva" pitchFamily="8" charset="0"/>
              </a:rPr>
              <a:t>spin </a:t>
            </a:r>
            <a:r>
              <a:rPr lang="es-ES" sz="1800" dirty="0" err="1" smtClean="0">
                <a:latin typeface="Geneva" pitchFamily="8" charset="0"/>
              </a:rPr>
              <a:t>measurement</a:t>
            </a:r>
            <a:r>
              <a:rPr lang="es-ES" sz="1800" dirty="0" smtClean="0">
                <a:latin typeface="Geneva" pitchFamily="8" charset="0"/>
              </a:rPr>
              <a:t>, </a:t>
            </a:r>
            <a:r>
              <a:rPr lang="es-ES" sz="1800" dirty="0" err="1" smtClean="0">
                <a:latin typeface="Geneva" pitchFamily="8" charset="0"/>
              </a:rPr>
              <a:t>one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classical</a:t>
            </a:r>
            <a:r>
              <a:rPr lang="es-ES" sz="1800" dirty="0" smtClean="0">
                <a:latin typeface="Geneva" pitchFamily="8" charset="0"/>
              </a:rPr>
              <a:t> bit of </a:t>
            </a:r>
            <a:r>
              <a:rPr lang="es-ES" sz="1800" dirty="0" err="1" smtClean="0">
                <a:latin typeface="Geneva" pitchFamily="8" charset="0"/>
              </a:rPr>
              <a:t>information per detected</a:t>
            </a:r>
          </a:p>
          <a:p>
            <a:pPr marL="0" indent="0" eaLnBrk="1" hangingPunct="1">
              <a:spcAft>
                <a:spcPts val="1200"/>
              </a:spcAft>
              <a:buNone/>
              <a:tabLst>
                <a:tab pos="355600" algn="l"/>
              </a:tabLst>
            </a:pPr>
            <a:r>
              <a:rPr lang="es-ES" sz="1800" dirty="0" err="1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particle is produced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smtClean="0">
                <a:latin typeface="Geneva" pitchFamily="8" charset="0"/>
              </a:rPr>
              <a:t>“</a:t>
            </a:r>
            <a:r>
              <a:rPr lang="es-ES" sz="1800" dirty="0" err="1" smtClean="0">
                <a:latin typeface="Geneva" pitchFamily="8" charset="0"/>
              </a:rPr>
              <a:t>from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nothing</a:t>
            </a:r>
            <a:r>
              <a:rPr lang="es-ES" sz="1800" dirty="0" smtClean="0">
                <a:latin typeface="Geneva" pitchFamily="8" charset="0"/>
              </a:rPr>
              <a:t>”.</a:t>
            </a:r>
            <a:endParaRPr lang="es-ES" sz="1800" dirty="0">
              <a:latin typeface="Geneva" pitchFamily="8" charset="0"/>
            </a:endParaRPr>
          </a:p>
          <a:p>
            <a:pPr marL="274638" indent="-274638" eaLnBrk="1" hangingPunct="1">
              <a:tabLst>
                <a:tab pos="355600" algn="l"/>
              </a:tabLst>
            </a:pPr>
            <a:r>
              <a:rPr lang="es-ES" sz="24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err="1">
                <a:latin typeface="Geneva" pitchFamily="8" charset="0"/>
              </a:rPr>
              <a:t>Such entropy production is incompatible with deterministic</a:t>
            </a:r>
          </a:p>
          <a:p>
            <a:pPr marL="0" indent="0" eaLnBrk="1" hangingPunct="1">
              <a:spcAft>
                <a:spcPts val="1200"/>
              </a:spcAft>
              <a:buNone/>
              <a:tabLst>
                <a:tab pos="355600" algn="l"/>
              </a:tabLst>
            </a:pPr>
            <a:r>
              <a:rPr lang="es-ES" sz="1800" dirty="0" err="1">
                <a:latin typeface="Geneva" pitchFamily="8" charset="0"/>
              </a:rPr>
              <a:t>	unitary time evolution of the spin alone.</a:t>
            </a:r>
            <a:endParaRPr lang="es-ES" sz="1800" dirty="0">
              <a:latin typeface="Geneva" pitchFamily="8" charset="0"/>
            </a:endParaRPr>
          </a:p>
          <a:p>
            <a:pPr marL="274638" indent="-274638" eaLnBrk="1" hangingPunct="1">
              <a:tabLst>
                <a:tab pos="355600" algn="l"/>
              </a:tabLst>
            </a:pPr>
            <a:r>
              <a:rPr lang="es-ES" sz="24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smtClean="0">
                <a:latin typeface="Geneva" pitchFamily="8" charset="0"/>
              </a:rPr>
              <a:t>Consider spin, meter, and </a:t>
            </a:r>
            <a:r>
              <a:rPr lang="es-ES" sz="1800" dirty="0" err="1" smtClean="0">
                <a:latin typeface="Geneva" pitchFamily="8" charset="0"/>
              </a:rPr>
              <a:t>environment</a:t>
            </a:r>
            <a:r>
              <a:rPr lang="es-ES" sz="1800" dirty="0" smtClean="0">
                <a:latin typeface="Geneva" pitchFamily="8" charset="0"/>
              </a:rPr>
              <a:t> as a </a:t>
            </a:r>
            <a:r>
              <a:rPr lang="es-ES" sz="1800" dirty="0" err="1" smtClean="0">
                <a:latin typeface="Geneva" pitchFamily="8" charset="0"/>
              </a:rPr>
              <a:t>closed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system evolving</a:t>
            </a:r>
            <a:endParaRPr lang="es-ES" sz="1800" dirty="0" smtClean="0">
              <a:latin typeface="Geneva" pitchFamily="8" charset="0"/>
            </a:endParaRPr>
          </a:p>
          <a:p>
            <a:pPr marL="0" indent="0" eaLnBrk="1" hangingPunct="1">
              <a:spcAft>
                <a:spcPts val="1200"/>
              </a:spcAft>
              <a:buNone/>
              <a:tabLst>
                <a:tab pos="355600" algn="l"/>
              </a:tabLst>
            </a:pPr>
            <a:r>
              <a:rPr lang="es-ES" sz="1800" dirty="0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unitarily</a:t>
            </a:r>
            <a:r>
              <a:rPr lang="es-ES" sz="1800" dirty="0" smtClean="0">
                <a:latin typeface="Geneva" pitchFamily="8" charset="0"/>
              </a:rPr>
              <a:t> as a </a:t>
            </a:r>
            <a:r>
              <a:rPr lang="es-ES" sz="1800" dirty="0" err="1" smtClean="0">
                <a:latin typeface="Geneva" pitchFamily="8" charset="0"/>
              </a:rPr>
              <a:t>whole</a:t>
            </a:r>
            <a:r>
              <a:rPr lang="es-ES" sz="1800" dirty="0" smtClean="0">
                <a:latin typeface="Geneva" pitchFamily="8" charset="0"/>
              </a:rPr>
              <a:t>: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total </a:t>
            </a:r>
            <a:r>
              <a:rPr lang="es-ES" sz="1800" dirty="0" err="1" smtClean="0">
                <a:latin typeface="Geneva" pitchFamily="8" charset="0"/>
              </a:rPr>
              <a:t>information content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err="1">
                <a:latin typeface="Geneva" pitchFamily="8" charset="0"/>
              </a:rPr>
              <a:t>is conserved!</a:t>
            </a:r>
            <a:endParaRPr lang="es-ES" sz="2000" dirty="0">
              <a:latin typeface="Geneva" pitchFamily="8" charset="0"/>
            </a:endParaRPr>
          </a:p>
          <a:p>
            <a:pPr marL="274638" indent="-274638" eaLnBrk="1" hangingPunct="1">
              <a:tabLst>
                <a:tab pos="355600" algn="l"/>
              </a:tabLst>
            </a:pPr>
            <a:r>
              <a:rPr lang="es-ES" sz="24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err="1">
                <a:latin typeface="Geneva" pitchFamily="8" charset="0"/>
              </a:rPr>
              <a:t>If a</a:t>
            </a:r>
            <a:r>
              <a:rPr lang="es-ES" sz="1800" dirty="0" smtClean="0">
                <a:latin typeface="Geneva" pitchFamily="8" charset="0"/>
              </a:rPr>
              <a:t> bit is “</a:t>
            </a:r>
            <a:r>
              <a:rPr lang="es-ES" sz="1800" dirty="0" err="1" smtClean="0">
                <a:latin typeface="Geneva" pitchFamily="8" charset="0"/>
              </a:rPr>
              <a:t>created</a:t>
            </a:r>
            <a:r>
              <a:rPr lang="es-ES" sz="1800" dirty="0" smtClean="0">
                <a:latin typeface="Geneva" pitchFamily="8" charset="0"/>
              </a:rPr>
              <a:t>” in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measurement</a:t>
            </a:r>
            <a:r>
              <a:rPr lang="es-ES" sz="1800" dirty="0" smtClean="0">
                <a:latin typeface="Geneva" pitchFamily="8" charset="0"/>
              </a:rPr>
              <a:t> (“quantum </a:t>
            </a:r>
            <a:r>
              <a:rPr lang="es-ES" sz="1800" dirty="0" err="1" smtClean="0">
                <a:latin typeface="Geneva" pitchFamily="8" charset="0"/>
              </a:rPr>
              <a:t>randomness”</a:t>
            </a:r>
            <a:r>
              <a:rPr lang="es-ES" sz="1800" dirty="0" smtClean="0">
                <a:latin typeface="Geneva" pitchFamily="8" charset="0"/>
              </a:rPr>
              <a:t>), it</a:t>
            </a:r>
          </a:p>
          <a:p>
            <a:pPr marL="0" indent="0" eaLnBrk="1" hangingPunct="1">
              <a:spcAft>
                <a:spcPts val="1200"/>
              </a:spcAft>
              <a:buNone/>
              <a:tabLst>
                <a:tab pos="355600" algn="l"/>
              </a:tabLst>
            </a:pPr>
            <a:r>
              <a:rPr lang="es-ES" sz="1800" dirty="0">
                <a:latin typeface="Geneva" pitchFamily="8" charset="0"/>
              </a:rPr>
              <a:t>	</a:t>
            </a:r>
            <a:r>
              <a:rPr lang="es-ES" sz="1800" dirty="0" smtClean="0">
                <a:latin typeface="Geneva" pitchFamily="8" charset="0"/>
              </a:rPr>
              <a:t>can </a:t>
            </a:r>
            <a:r>
              <a:rPr lang="es-ES" sz="1800" dirty="0" err="1" smtClean="0">
                <a:latin typeface="Geneva" pitchFamily="8" charset="0"/>
              </a:rPr>
              <a:t>only</a:t>
            </a:r>
            <a:r>
              <a:rPr lang="es-ES" sz="1800" dirty="0" smtClean="0">
                <a:latin typeface="Geneva" pitchFamily="8" charset="0"/>
              </a:rPr>
              <a:t> come </a:t>
            </a:r>
            <a:r>
              <a:rPr lang="es-ES" sz="1800" dirty="0" err="1" smtClean="0">
                <a:latin typeface="Geneva" pitchFamily="8" charset="0"/>
              </a:rPr>
              <a:t>from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macroscopic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ensemble</a:t>
            </a:r>
            <a:r>
              <a:rPr lang="es-ES" sz="1800" dirty="0" smtClean="0">
                <a:latin typeface="Geneva" pitchFamily="8" charset="0"/>
              </a:rPr>
              <a:t> meter + </a:t>
            </a:r>
            <a:r>
              <a:rPr lang="es-ES" sz="1800" dirty="0" err="1" smtClean="0">
                <a:latin typeface="Geneva" pitchFamily="8" charset="0"/>
              </a:rPr>
              <a:t>environment</a:t>
            </a:r>
            <a:r>
              <a:rPr lang="es-ES" sz="1800" dirty="0" smtClean="0">
                <a:latin typeface="Geneva" pitchFamily="8" charset="0"/>
              </a:rPr>
              <a:t>.</a:t>
            </a:r>
            <a:endParaRPr lang="es-ES" sz="2000" dirty="0">
              <a:latin typeface="Geneva" pitchFamily="8" charset="0"/>
            </a:endParaRPr>
          </a:p>
          <a:p>
            <a:pPr marL="274638" indent="-274638" eaLnBrk="1" hangingPunct="1">
              <a:tabLst>
                <a:tab pos="355600" algn="l"/>
              </a:tabLst>
            </a:pPr>
            <a:r>
              <a:rPr lang="es-ES" sz="24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smtClean="0">
                <a:latin typeface="Geneva" pitchFamily="8" charset="0"/>
              </a:rPr>
              <a:t>Can it be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result</a:t>
            </a:r>
            <a:r>
              <a:rPr lang="es-ES" sz="1800" dirty="0" smtClean="0">
                <a:latin typeface="Geneva" pitchFamily="8" charset="0"/>
              </a:rPr>
              <a:t> of a </a:t>
            </a:r>
            <a:r>
              <a:rPr lang="es-ES" sz="1800" dirty="0" err="1" smtClean="0">
                <a:latin typeface="Geneva" pitchFamily="8" charset="0"/>
              </a:rPr>
              <a:t>unitary</a:t>
            </a:r>
            <a:r>
              <a:rPr lang="es-ES" sz="1800" dirty="0" smtClean="0">
                <a:latin typeface="Geneva" pitchFamily="8" charset="0"/>
              </a:rPr>
              <a:t> time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evolution,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depending on</a:t>
            </a:r>
            <a:endParaRPr lang="es-ES" sz="1800" dirty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1800" dirty="0" smtClean="0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initial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state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smtClean="0">
                <a:latin typeface="Geneva" pitchFamily="8" charset="0"/>
              </a:rPr>
              <a:t>of the full system, spin + meter + </a:t>
            </a:r>
            <a:r>
              <a:rPr lang="es-ES" sz="1800" dirty="0" err="1" smtClean="0">
                <a:latin typeface="Geneva" pitchFamily="8" charset="0"/>
              </a:rPr>
              <a:t>environment</a:t>
            </a:r>
            <a:r>
              <a:rPr lang="es-ES" sz="1800" dirty="0" smtClean="0">
                <a:latin typeface="Geneva" pitchFamily="8" charset="0"/>
              </a:rPr>
              <a:t>?</a:t>
            </a:r>
            <a:endParaRPr lang="es-ES" sz="1800" dirty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</a:pPr>
            <a:endParaRPr lang="es-ES" sz="1800" dirty="0" smtClean="0">
              <a:latin typeface="Geneva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9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2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Quantum 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measurement</a:t>
            </a: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randomness</a:t>
            </a:r>
            <a:endParaRPr lang="es-ES" sz="2000" dirty="0">
              <a:solidFill>
                <a:srgbClr val="009999"/>
              </a:solidFill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2.3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 smtClean="0">
                <a:latin typeface="Geneva" pitchFamily="8" charset="0"/>
              </a:rPr>
              <a:t>Three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steps</a:t>
            </a:r>
            <a:r>
              <a:rPr lang="es-ES" sz="2000" dirty="0" smtClean="0">
                <a:latin typeface="Geneva" pitchFamily="8" charset="0"/>
              </a:rPr>
              <a:t> of a quantum </a:t>
            </a:r>
            <a:r>
              <a:rPr lang="es-ES" sz="2000" dirty="0" err="1" smtClean="0">
                <a:latin typeface="Geneva" pitchFamily="8" charset="0"/>
              </a:rPr>
              <a:t>measurement (von Neumann)</a:t>
            </a: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sz="2000" dirty="0" smtClean="0">
              <a:latin typeface="Geneva" pitchFamily="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0040" y="1124744"/>
            <a:ext cx="87839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457200" indent="-457200" eaLnBrk="1" hangingPunct="1">
              <a:buFont typeface="Wingdings" charset="2"/>
              <a:buAutoNum type="arabicPlain"/>
              <a:tabLst>
                <a:tab pos="355600" algn="l"/>
              </a:tabLst>
            </a:pPr>
            <a:r>
              <a:rPr lang="es-ES" sz="2000" dirty="0" smtClean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Generate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correlations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between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object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and meter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states</a:t>
            </a:r>
            <a:endParaRPr lang="es-ES" sz="1800" dirty="0" smtClean="0">
              <a:solidFill>
                <a:srgbClr val="009999"/>
              </a:solidFill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1800" dirty="0" smtClean="0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through</a:t>
            </a:r>
            <a:r>
              <a:rPr lang="es-ES" sz="1800" dirty="0" smtClean="0">
                <a:latin typeface="Geneva" pitchFamily="8" charset="0"/>
              </a:rPr>
              <a:t> a </a:t>
            </a:r>
            <a:r>
              <a:rPr lang="es-ES" sz="1800" dirty="0" err="1" smtClean="0">
                <a:latin typeface="Geneva" pitchFamily="8" charset="0"/>
              </a:rPr>
              <a:t>suitable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coupling</a:t>
            </a:r>
            <a:r>
              <a:rPr lang="es-ES" sz="1800" dirty="0" smtClean="0">
                <a:latin typeface="Geneva" pitchFamily="8" charset="0"/>
              </a:rPr>
              <a:t>, </a:t>
            </a:r>
            <a:r>
              <a:rPr lang="es-ES" sz="1800" dirty="0" err="1" smtClean="0">
                <a:latin typeface="Geneva" pitchFamily="8" charset="0"/>
              </a:rPr>
              <a:t>typically</a:t>
            </a:r>
            <a:r>
              <a:rPr lang="es-ES" sz="1800" dirty="0" smtClean="0">
                <a:latin typeface="Geneva" pitchFamily="8" charset="0"/>
              </a:rPr>
              <a:t> local in time</a:t>
            </a:r>
          </a:p>
          <a:p>
            <a:pPr eaLnBrk="1" hangingPunct="1">
              <a:buFont typeface="Wingdings" charset="2"/>
              <a:buAutoNum type="arabicPlain"/>
              <a:tabLst>
                <a:tab pos="355600" algn="l"/>
              </a:tabLst>
            </a:pPr>
            <a:endParaRPr lang="es-ES" sz="1800" dirty="0">
              <a:latin typeface="Geneva" pitchFamily="8" charset="0"/>
            </a:endParaRPr>
          </a:p>
          <a:p>
            <a:pPr marL="457200" indent="-457200" eaLnBrk="1" hangingPunct="1">
              <a:buFont typeface="Wingdings" charset="2"/>
              <a:buAutoNum type="arabicPlain" startAt="2"/>
              <a:tabLst>
                <a:tab pos="355600" algn="l"/>
              </a:tabLst>
            </a:pPr>
            <a:r>
              <a:rPr lang="es-ES" sz="20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Turn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quantum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superpositions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into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classical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alternatives</a:t>
            </a:r>
            <a:endParaRPr lang="es-ES" sz="1800" dirty="0" smtClean="0">
              <a:solidFill>
                <a:srgbClr val="009999"/>
              </a:solidFill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1800" dirty="0" smtClean="0">
                <a:latin typeface="Geneva" pitchFamily="8" charset="0"/>
              </a:rPr>
              <a:t>	“</a:t>
            </a:r>
            <a:r>
              <a:rPr lang="es-ES" sz="1800" dirty="0" err="1" smtClean="0">
                <a:latin typeface="Geneva" pitchFamily="8" charset="0"/>
              </a:rPr>
              <a:t>first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collapse</a:t>
            </a:r>
            <a:r>
              <a:rPr lang="es-ES" sz="1800" dirty="0" smtClean="0">
                <a:latin typeface="Geneva" pitchFamily="8" charset="0"/>
              </a:rPr>
              <a:t> of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wave </a:t>
            </a:r>
            <a:r>
              <a:rPr lang="es-ES" sz="1800" dirty="0" err="1" smtClean="0">
                <a:latin typeface="Geneva" pitchFamily="8" charset="0"/>
              </a:rPr>
              <a:t>packet</a:t>
            </a:r>
            <a:r>
              <a:rPr lang="es-ES" sz="1800" dirty="0" smtClean="0">
                <a:latin typeface="Geneva" pitchFamily="8" charset="0"/>
              </a:rPr>
              <a:t>”</a:t>
            </a: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1800" dirty="0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creates entanglement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due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to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coupling</a:t>
            </a:r>
            <a:r>
              <a:rPr lang="es-ES" sz="1800" dirty="0" smtClean="0">
                <a:latin typeface="Geneva" pitchFamily="8" charset="0"/>
              </a:rPr>
              <a:t> of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meter</a:t>
            </a: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1800" dirty="0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to</a:t>
            </a:r>
            <a:r>
              <a:rPr lang="es-ES" sz="1800" dirty="0" smtClean="0">
                <a:latin typeface="Geneva" pitchFamily="8" charset="0"/>
              </a:rPr>
              <a:t> a </a:t>
            </a:r>
            <a:r>
              <a:rPr lang="es-ES" sz="1800" dirty="0" err="1" smtClean="0">
                <a:latin typeface="Geneva" pitchFamily="8" charset="0"/>
              </a:rPr>
              <a:t>macroscopic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environment,</a:t>
            </a: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1800" dirty="0" err="1">
                <a:latin typeface="Geneva" pitchFamily="8" charset="0"/>
              </a:rPr>
              <a:t>	leaves the measured object in a mixed state,</a:t>
            </a: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1800" dirty="0" err="1">
                <a:latin typeface="Geneva" pitchFamily="8" charset="0"/>
              </a:rPr>
              <a:t>	which only specifies probabilities for the outcomes of the measurement</a:t>
            </a:r>
            <a:endParaRPr lang="es-ES" sz="1800" dirty="0">
              <a:latin typeface="Geneva" pitchFamily="8" charset="0"/>
            </a:endParaRPr>
          </a:p>
          <a:p>
            <a:pPr marL="0" indent="0" eaLnBrk="1" hangingPunct="1">
              <a:buNone/>
            </a:pPr>
            <a:endParaRPr lang="es-ES" sz="2000" dirty="0">
              <a:latin typeface="Geneva" pitchFamily="8" charset="0"/>
            </a:endParaRPr>
          </a:p>
          <a:p>
            <a:pPr marL="457200" indent="-457200" eaLnBrk="1" hangingPunct="1">
              <a:buFont typeface="Wingdings" charset="2"/>
              <a:buAutoNum type="arabicPlain" startAt="3"/>
              <a:tabLst>
                <a:tab pos="355600" algn="l"/>
              </a:tabLst>
            </a:pPr>
            <a:r>
              <a:rPr lang="es-ES" sz="20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Turn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classical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alternatives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into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sequences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of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random</a:t>
            </a:r>
            <a:r>
              <a:rPr lang="es-ES" sz="1800" dirty="0" smtClean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events</a:t>
            </a:r>
            <a:endParaRPr lang="es-ES" sz="1800" dirty="0" smtClean="0">
              <a:solidFill>
                <a:srgbClr val="009999"/>
              </a:solidFill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1800" dirty="0">
                <a:latin typeface="Geneva" pitchFamily="8" charset="0"/>
              </a:rPr>
              <a:t>	</a:t>
            </a:r>
            <a:r>
              <a:rPr lang="es-ES" sz="1800" dirty="0" smtClean="0">
                <a:latin typeface="Geneva" pitchFamily="8" charset="0"/>
              </a:rPr>
              <a:t>“</a:t>
            </a:r>
            <a:r>
              <a:rPr lang="es-ES" sz="1800" dirty="0" err="1" smtClean="0">
                <a:latin typeface="Geneva" pitchFamily="8" charset="0"/>
              </a:rPr>
              <a:t>second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>
                <a:latin typeface="Geneva" pitchFamily="8" charset="0"/>
              </a:rPr>
              <a:t>collapse</a:t>
            </a:r>
            <a:r>
              <a:rPr lang="es-ES" sz="1800" dirty="0">
                <a:latin typeface="Geneva" pitchFamily="8" charset="0"/>
              </a:rPr>
              <a:t> of </a:t>
            </a:r>
            <a:r>
              <a:rPr lang="es-ES" sz="1800" dirty="0" err="1">
                <a:latin typeface="Geneva" pitchFamily="8" charset="0"/>
              </a:rPr>
              <a:t>the</a:t>
            </a:r>
            <a:r>
              <a:rPr lang="es-ES" sz="1800" dirty="0">
                <a:latin typeface="Geneva" pitchFamily="8" charset="0"/>
              </a:rPr>
              <a:t> wave </a:t>
            </a:r>
            <a:r>
              <a:rPr lang="es-ES" sz="1800" dirty="0" err="1" smtClean="0">
                <a:latin typeface="Geneva" pitchFamily="8" charset="0"/>
              </a:rPr>
              <a:t>packet</a:t>
            </a:r>
            <a:r>
              <a:rPr lang="es-ES" sz="1800" dirty="0" smtClean="0">
                <a:latin typeface="Geneva" pitchFamily="8" charset="0"/>
              </a:rPr>
              <a:t>”</a:t>
            </a: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1800" dirty="0" smtClean="0">
                <a:latin typeface="Geneva" pitchFamily="8" charset="0"/>
              </a:rPr>
              <a:t>	upon leaving the apparatus, </a:t>
            </a:r>
            <a:r>
              <a:rPr lang="es-ES" sz="1800" dirty="0" err="1">
                <a:latin typeface="Geneva" pitchFamily="8" charset="0"/>
              </a:rPr>
              <a:t>the measurement object returns to</a:t>
            </a: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1800" dirty="0" err="1">
                <a:latin typeface="Geneva" pitchFamily="8" charset="0"/>
              </a:rPr>
              <a:t>	a pure state, </a:t>
            </a:r>
            <a:r>
              <a:rPr lang="es-ES" sz="1800" dirty="0" err="1" smtClean="0">
                <a:latin typeface="Geneva" pitchFamily="8" charset="0"/>
              </a:rPr>
              <a:t>one of the eigenstate of the </a:t>
            </a:r>
            <a:r>
              <a:rPr lang="es-ES" sz="1800" dirty="0" err="1">
                <a:latin typeface="Geneva" pitchFamily="8" charset="0"/>
              </a:rPr>
              <a:t>measured observable</a:t>
            </a:r>
            <a:endParaRPr lang="es-ES" sz="1800" dirty="0">
              <a:latin typeface="Geneva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2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2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Quantum 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measurement</a:t>
            </a: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randomness</a:t>
            </a:r>
            <a:endParaRPr lang="es-ES" sz="2000" dirty="0">
              <a:solidFill>
                <a:srgbClr val="009999"/>
              </a:solidFill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2.3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 smtClean="0">
                <a:latin typeface="Geneva" pitchFamily="8" charset="0"/>
              </a:rPr>
              <a:t>Three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steps</a:t>
            </a:r>
            <a:r>
              <a:rPr lang="es-ES" sz="2000" dirty="0" smtClean="0">
                <a:latin typeface="Geneva" pitchFamily="8" charset="0"/>
              </a:rPr>
              <a:t> of a quantum </a:t>
            </a:r>
            <a:r>
              <a:rPr lang="es-ES" sz="2000" dirty="0" err="1" smtClean="0">
                <a:latin typeface="Geneva" pitchFamily="8" charset="0"/>
              </a:rPr>
              <a:t>measurement</a:t>
            </a: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sz="2000" dirty="0" smtClean="0">
              <a:latin typeface="Geneva" pitchFamily="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0040" y="1340768"/>
            <a:ext cx="8783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tabLst>
                <a:tab pos="541338" algn="l"/>
              </a:tabLst>
            </a:pP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1800" dirty="0" err="1">
                <a:latin typeface="Geneva" pitchFamily="8" charset="0"/>
              </a:rPr>
              <a:t>Entanglement is reciprocal!</a:t>
            </a:r>
            <a:endParaRPr lang="es-ES" sz="1800" dirty="0" err="1">
              <a:latin typeface="Geneva" pitchFamily="8" charset="0"/>
            </a:endParaRP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endParaRPr lang="es-ES" sz="1800" dirty="0" err="1" smtClean="0">
              <a:latin typeface="Geneva" pitchFamily="8" charset="0"/>
            </a:endParaRP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endParaRPr lang="es-ES" sz="1800" dirty="0" err="1" smtClean="0">
              <a:latin typeface="Geneva" pitchFamily="8" charset="0"/>
            </a:endParaRP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r>
              <a:rPr lang="es-ES" sz="1800" dirty="0" err="1">
                <a:latin typeface="Geneva" pitchFamily="8" charset="0"/>
              </a:rPr>
              <a:t>	As the measured system gets entangled with the apparatus and</a:t>
            </a: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r>
              <a:rPr lang="es-ES" sz="1800" dirty="0" err="1">
                <a:latin typeface="Geneva" pitchFamily="8" charset="0"/>
              </a:rPr>
              <a:t>	its environment, information on the state of the measured system</a:t>
            </a: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r>
              <a:rPr lang="es-ES" sz="1800" dirty="0" err="1">
                <a:latin typeface="Geneva" pitchFamily="8" charset="0"/>
              </a:rPr>
              <a:t>	is shared with the environment and recorded in it:</a:t>
            </a: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r>
              <a:rPr lang="es-ES" sz="1800" dirty="0" err="1">
                <a:latin typeface="Geneva" pitchFamily="8" charset="0"/>
              </a:rPr>
              <a:t>	</a:t>
            </a: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r>
              <a:rPr lang="es-ES" sz="1800" dirty="0" err="1" smtClean="0">
                <a:latin typeface="Geneva" pitchFamily="8" charset="0"/>
              </a:rPr>
              <a:t>	The environment as a witness.</a:t>
            </a: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endParaRPr lang="es-ES" sz="1800" dirty="0" err="1">
              <a:latin typeface="Geneva" pitchFamily="8" charset="0"/>
            </a:endParaRP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endParaRPr lang="es-ES" sz="1800" dirty="0" err="1" smtClean="0">
              <a:latin typeface="Geneva" pitchFamily="8" charset="0"/>
            </a:endParaRP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r>
              <a:rPr lang="es-ES" sz="1800" dirty="0" err="1">
                <a:latin typeface="Geneva" pitchFamily="8" charset="0"/>
              </a:rPr>
              <a:t>	By reciprocity of entanglement, information on the state</a:t>
            </a: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r>
              <a:rPr lang="es-ES" sz="1800" dirty="0" err="1">
                <a:latin typeface="Geneva" pitchFamily="8" charset="0"/>
              </a:rPr>
              <a:t>	of the apparatus is also shared with the measured system.</a:t>
            </a: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endParaRPr lang="es-ES" sz="1800" dirty="0" err="1" smtClean="0">
              <a:latin typeface="Geneva" pitchFamily="8" charset="0"/>
            </a:endParaRP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r>
              <a:rPr lang="es-ES" sz="1800" dirty="0" err="1">
                <a:latin typeface="Geneva" pitchFamily="8" charset="0"/>
              </a:rPr>
              <a:t>	In this way, the time evolution of the measured system must also</a:t>
            </a:r>
          </a:p>
          <a:p>
            <a:pPr marL="0" indent="0" eaLnBrk="1" hangingPunct="1">
              <a:buFontTx/>
              <a:buNone/>
              <a:tabLst>
                <a:tab pos="541338" algn="l"/>
              </a:tabLst>
            </a:pPr>
            <a:r>
              <a:rPr lang="es-ES" sz="1800" dirty="0" err="1" smtClean="0">
                <a:latin typeface="Geneva" pitchFamily="8" charset="0"/>
              </a:rPr>
              <a:t>	depend on the initial state of the environment</a:t>
            </a:r>
            <a:r>
              <a:rPr lang="es-ES" sz="1800" dirty="0" err="1">
                <a:latin typeface="Geneva" pitchFamily="8" charset="0"/>
              </a:rPr>
              <a:t>.</a:t>
            </a:r>
            <a:endParaRPr lang="es-ES" sz="1800" dirty="0" smtClean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1800" dirty="0">
                <a:solidFill>
                  <a:srgbClr val="009999"/>
                </a:solidFill>
                <a:latin typeface="Geneva" pitchFamily="8" charset="0"/>
              </a:rPr>
              <a:t>	</a:t>
            </a:r>
            <a:endParaRPr lang="es-ES" sz="1800" dirty="0">
              <a:latin typeface="Geneva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60040" y="1196752"/>
            <a:ext cx="878396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2000" dirty="0" smtClean="0">
                <a:latin typeface="Geneva" pitchFamily="8" charset="0"/>
              </a:rPr>
              <a:t>	</a:t>
            </a:r>
            <a:endParaRPr lang="es-ES" sz="1800" dirty="0" smtClean="0">
              <a:latin typeface="Geneva" pitchFamily="8" charset="0"/>
            </a:endParaRPr>
          </a:p>
          <a:p>
            <a:pPr marL="457200" indent="-457200" eaLnBrk="1" hangingPunct="1">
              <a:buFont typeface="Wingdings" charset="2"/>
              <a:buAutoNum type="arabicPlain"/>
              <a:tabLst>
                <a:tab pos="355600" algn="l"/>
              </a:tabLst>
            </a:pPr>
            <a:r>
              <a:rPr lang="es-ES" sz="2000" dirty="0" smtClean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Before the measurement: object, meter and environment in pure states</a:t>
            </a:r>
            <a:endParaRPr lang="es-ES" sz="1800" dirty="0" smtClean="0">
              <a:solidFill>
                <a:srgbClr val="009999"/>
              </a:solidFill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1800" dirty="0" smtClean="0">
                <a:latin typeface="Geneva" pitchFamily="8" charset="0"/>
              </a:rPr>
              <a:t>	</a:t>
            </a:r>
          </a:p>
          <a:p>
            <a:pPr marL="0" indent="0" eaLnBrk="1" hangingPunct="1">
              <a:buNone/>
              <a:tabLst>
                <a:tab pos="541338" algn="l"/>
              </a:tabLst>
            </a:pPr>
            <a:endParaRPr lang="es-ES" sz="1800" dirty="0" smtClean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541338" algn="l"/>
              </a:tabLst>
            </a:pPr>
            <a:endParaRPr lang="es-ES" sz="1800" dirty="0">
              <a:latin typeface="Geneva" pitchFamily="8" charset="0"/>
            </a:endParaRPr>
          </a:p>
          <a:p>
            <a:pPr marL="457200" indent="-457200" eaLnBrk="1" hangingPunct="1">
              <a:buFont typeface="Wingdings" charset="2"/>
              <a:buAutoNum type="arabicPlain" startAt="2"/>
              <a:tabLst>
                <a:tab pos="355600" algn="l"/>
              </a:tabLst>
            </a:pPr>
            <a:r>
              <a:rPr lang="es-ES" sz="20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During the measurement: object and meter entangled</a:t>
            </a:r>
          </a:p>
          <a:p>
            <a:pPr marL="0" indent="0" eaLnBrk="1" hangingPunct="1">
              <a:buNone/>
              <a:tabLst>
                <a:tab pos="538163" algn="l"/>
              </a:tabLst>
            </a:pPr>
            <a:r>
              <a:rPr lang="es-ES" sz="1800" dirty="0" err="1">
                <a:solidFill>
                  <a:srgbClr val="009999"/>
                </a:solidFill>
                <a:latin typeface="Geneva" pitchFamily="8" charset="0"/>
              </a:rPr>
              <a:t>	w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ith the environment</a:t>
            </a:r>
            <a:endParaRPr lang="es-ES" sz="1800" dirty="0" smtClean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541338" algn="l"/>
              </a:tabLst>
            </a:pPr>
            <a:endParaRPr lang="es-ES" sz="1800" dirty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541338" algn="l"/>
              </a:tabLst>
            </a:pPr>
            <a:endParaRPr lang="es-ES" sz="1800" dirty="0" smtClean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541338" algn="l"/>
              </a:tabLst>
            </a:pP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1800" dirty="0">
                <a:latin typeface="Geneva" pitchFamily="8" charset="0"/>
              </a:rPr>
              <a:t>Note that the initial environment state        is featureless so far.</a:t>
            </a:r>
          </a:p>
          <a:p>
            <a:pPr marL="0" indent="0" eaLnBrk="1" hangingPunct="1">
              <a:buNone/>
              <a:tabLst>
                <a:tab pos="541338" algn="l"/>
              </a:tabLst>
            </a:pPr>
            <a:endParaRPr lang="es-ES" sz="1800" dirty="0">
              <a:latin typeface="Geneva" pitchFamily="8" charset="0"/>
            </a:endParaRPr>
          </a:p>
          <a:p>
            <a:pPr marL="457200" indent="-457200" eaLnBrk="1" hangingPunct="1">
              <a:buFont typeface="Wingdings" charset="2"/>
              <a:buAutoNum type="arabicPlain" startAt="3"/>
              <a:tabLst>
                <a:tab pos="355600" algn="l"/>
              </a:tabLst>
            </a:pPr>
            <a:r>
              <a:rPr lang="es-ES" sz="20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9999"/>
                </a:solidFill>
                <a:latin typeface="Geneva" pitchFamily="8" charset="0"/>
              </a:rPr>
              <a:t>After the measurement: object leaves in a pure state</a:t>
            </a:r>
          </a:p>
          <a:p>
            <a:pPr marL="0" lvl="0" indent="0" eaLnBrk="1" hangingPunct="1">
              <a:spcBef>
                <a:spcPct val="0"/>
              </a:spcBef>
              <a:buNone/>
              <a:tabLst>
                <a:tab pos="541338" algn="l"/>
              </a:tabLst>
            </a:pPr>
            <a:r>
              <a:rPr lang="es-ES" sz="1800" dirty="0">
                <a:solidFill>
                  <a:srgbClr val="009999"/>
                </a:solidFill>
                <a:latin typeface="Geneva" pitchFamily="8" charset="0"/>
              </a:rPr>
              <a:t>	</a:t>
            </a:r>
            <a:endParaRPr lang="es-ES" sz="1800" dirty="0">
              <a:solidFill>
                <a:srgbClr val="000000"/>
              </a:solidFill>
              <a:latin typeface="Geneva" pitchFamily="8" charset="0"/>
              <a:ea typeface="ＭＳ Ｐゴシック" pitchFamily="8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2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Quantum 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measurement</a:t>
            </a: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randomness</a:t>
            </a:r>
            <a:endParaRPr lang="es-ES" sz="2000" dirty="0">
              <a:solidFill>
                <a:srgbClr val="009999"/>
              </a:solidFill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2.4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latin typeface="Geneva" pitchFamily="8" charset="0"/>
              </a:rPr>
              <a:t>Information balance </a:t>
            </a:r>
            <a:r>
              <a:rPr lang="es-ES" sz="2000" dirty="0" smtClean="0">
                <a:latin typeface="Geneva" pitchFamily="8" charset="0"/>
              </a:rPr>
              <a:t>of quantum </a:t>
            </a:r>
            <a:r>
              <a:rPr lang="es-ES" sz="2000" dirty="0" err="1" smtClean="0">
                <a:latin typeface="Geneva" pitchFamily="8" charset="0"/>
              </a:rPr>
              <a:t>measurement</a:t>
            </a: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sz="2000" dirty="0" smtClean="0">
              <a:latin typeface="Geneva" pitchFamily="8" charset="0"/>
            </a:endParaRPr>
          </a:p>
        </p:txBody>
      </p:sp>
      <p:graphicFrame>
        <p:nvGraphicFramePr>
          <p:cNvPr id="9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16475"/>
              </p:ext>
            </p:extLst>
          </p:nvPr>
        </p:nvGraphicFramePr>
        <p:xfrm>
          <a:off x="971599" y="2127151"/>
          <a:ext cx="3422719" cy="653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5" name="EcuaciÛn" r:id="rId3" imgW="1460500" imgH="279400" progId="Equation.3">
                  <p:embed/>
                </p:oleObj>
              </mc:Choice>
              <mc:Fallback>
                <p:oleObj name="EcuaciÛn" r:id="rId3" imgW="1460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99" y="2127151"/>
                        <a:ext cx="3422719" cy="653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40145"/>
              </p:ext>
            </p:extLst>
          </p:nvPr>
        </p:nvGraphicFramePr>
        <p:xfrm>
          <a:off x="971600" y="3861048"/>
          <a:ext cx="1047994" cy="537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6" name="EcuaciÛn" r:id="rId5" imgW="444500" imgH="228600" progId="Equation.3">
                  <p:embed/>
                </p:oleObj>
              </mc:Choice>
              <mc:Fallback>
                <p:oleObj name="EcuaciÛn" r:id="rId5" imgW="444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3861048"/>
                        <a:ext cx="1047994" cy="537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741516"/>
              </p:ext>
            </p:extLst>
          </p:nvPr>
        </p:nvGraphicFramePr>
        <p:xfrm>
          <a:off x="5349686" y="4653136"/>
          <a:ext cx="51845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7" name="EcuaciÛn" r:id="rId7" imgW="304800" imgH="254000" progId="Equation.3">
                  <p:embed/>
                </p:oleObj>
              </mc:Choice>
              <mc:Fallback>
                <p:oleObj name="EcuaciÛn" r:id="rId7" imgW="304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49686" y="4653136"/>
                        <a:ext cx="518458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55792"/>
              </p:ext>
            </p:extLst>
          </p:nvPr>
        </p:nvGraphicFramePr>
        <p:xfrm>
          <a:off x="899592" y="5949280"/>
          <a:ext cx="1047994" cy="537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8" name="EcuaciÛn" r:id="rId9" imgW="444500" imgH="228600" progId="Equation.3">
                  <p:embed/>
                </p:oleObj>
              </mc:Choice>
              <mc:Fallback>
                <p:oleObj name="EcuaciÛn" r:id="rId9" imgW="444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9592" y="5949280"/>
                        <a:ext cx="1047994" cy="537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47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2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Quantum 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measurement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randomness</a:t>
            </a:r>
            <a:endParaRPr lang="es-ES" sz="2000" dirty="0">
              <a:solidFill>
                <a:srgbClr val="009999"/>
              </a:solidFill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>
                <a:latin typeface="Geneva" pitchFamily="8" charset="0"/>
              </a:rPr>
              <a:t>2.4	</a:t>
            </a:r>
            <a:r>
              <a:rPr lang="es-ES" sz="2000" dirty="0" err="1">
                <a:latin typeface="Geneva" pitchFamily="8" charset="0"/>
              </a:rPr>
              <a:t>Information balance </a:t>
            </a:r>
            <a:r>
              <a:rPr lang="es-ES" sz="2000" dirty="0">
                <a:latin typeface="Geneva" pitchFamily="8" charset="0"/>
              </a:rPr>
              <a:t>of quantum </a:t>
            </a:r>
            <a:r>
              <a:rPr lang="es-ES" sz="2000" dirty="0" err="1">
                <a:latin typeface="Geneva" pitchFamily="8" charset="0"/>
              </a:rPr>
              <a:t>measurement</a:t>
            </a: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sz="2000" dirty="0" smtClean="0">
              <a:latin typeface="Geneva" pitchFamily="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6628938" y="2159406"/>
            <a:ext cx="255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aseline="24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...</a:t>
            </a:r>
            <a:r>
              <a:rPr lang="es-ES" sz="2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spc="3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001001101</a:t>
            </a:r>
            <a:r>
              <a:rPr lang="es-ES" sz="2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baseline="24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...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6628938" y="4857369"/>
            <a:ext cx="255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aseline="24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...</a:t>
            </a:r>
            <a:r>
              <a:rPr lang="es-ES" sz="2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spc="3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110110010</a:t>
            </a:r>
            <a:r>
              <a:rPr lang="es-ES" sz="2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baseline="24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...</a:t>
            </a:r>
          </a:p>
        </p:txBody>
      </p:sp>
      <p:cxnSp>
        <p:nvCxnSpPr>
          <p:cNvPr id="65" name="Conector recto 64"/>
          <p:cNvCxnSpPr>
            <a:cxnSpLocks noChangeAspect="1"/>
          </p:cNvCxnSpPr>
          <p:nvPr/>
        </p:nvCxnSpPr>
        <p:spPr bwMode="auto">
          <a:xfrm>
            <a:off x="383920" y="2420565"/>
            <a:ext cx="1889645" cy="5337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pic>
        <p:nvPicPr>
          <p:cNvPr id="68" name="Imagen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280" y="1997813"/>
            <a:ext cx="1443297" cy="1769608"/>
          </a:xfrm>
          <a:prstGeom prst="rect">
            <a:avLst/>
          </a:prstGeom>
        </p:spPr>
      </p:pic>
      <p:sp>
        <p:nvSpPr>
          <p:cNvPr id="69" name="Elipse 68"/>
          <p:cNvSpPr/>
          <p:nvPr/>
        </p:nvSpPr>
        <p:spPr bwMode="auto">
          <a:xfrm>
            <a:off x="4706988" y="2679659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70" name="Elipse 69"/>
          <p:cNvSpPr/>
          <p:nvPr/>
        </p:nvSpPr>
        <p:spPr bwMode="auto">
          <a:xfrm>
            <a:off x="3616470" y="3581475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71" name="Elipse 70"/>
          <p:cNvSpPr/>
          <p:nvPr/>
        </p:nvSpPr>
        <p:spPr bwMode="auto">
          <a:xfrm>
            <a:off x="4030470" y="3831787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931" y="2106503"/>
            <a:ext cx="828695" cy="720080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017" y="4571708"/>
            <a:ext cx="754336" cy="936104"/>
          </a:xfrm>
          <a:prstGeom prst="rect">
            <a:avLst/>
          </a:prstGeom>
        </p:spPr>
      </p:pic>
      <p:cxnSp>
        <p:nvCxnSpPr>
          <p:cNvPr id="84" name="Conector recto de flecha 83"/>
          <p:cNvCxnSpPr/>
          <p:nvPr/>
        </p:nvCxnSpPr>
        <p:spPr bwMode="auto">
          <a:xfrm rot="20880000" flipH="1">
            <a:off x="6184219" y="2391228"/>
            <a:ext cx="0" cy="3600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Conector recto de flecha 85"/>
          <p:cNvCxnSpPr/>
          <p:nvPr/>
        </p:nvCxnSpPr>
        <p:spPr bwMode="auto">
          <a:xfrm rot="480000" flipH="1">
            <a:off x="6046961" y="4986994"/>
            <a:ext cx="0" cy="3600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87" name="Conector recto 86"/>
          <p:cNvCxnSpPr>
            <a:cxnSpLocks noChangeAspect="1"/>
            <a:endCxn id="73" idx="1"/>
          </p:cNvCxnSpPr>
          <p:nvPr/>
        </p:nvCxnSpPr>
        <p:spPr bwMode="auto">
          <a:xfrm>
            <a:off x="3004454" y="3183715"/>
            <a:ext cx="2764800" cy="1809727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Conector recto 87"/>
          <p:cNvCxnSpPr>
            <a:cxnSpLocks noChangeAspect="1"/>
          </p:cNvCxnSpPr>
          <p:nvPr/>
        </p:nvCxnSpPr>
        <p:spPr bwMode="auto">
          <a:xfrm flipV="1">
            <a:off x="3458196" y="2594296"/>
            <a:ext cx="2480400" cy="38756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89" name="Agrupar 88"/>
          <p:cNvGrpSpPr/>
          <p:nvPr/>
        </p:nvGrpSpPr>
        <p:grpSpPr>
          <a:xfrm>
            <a:off x="3225770" y="3158059"/>
            <a:ext cx="108000" cy="360040"/>
            <a:chOff x="6305484" y="4827600"/>
            <a:chExt cx="108000" cy="360040"/>
          </a:xfrm>
        </p:grpSpPr>
        <p:cxnSp>
          <p:nvCxnSpPr>
            <p:cNvPr id="123" name="Conector recto de flecha 122"/>
            <p:cNvCxnSpPr/>
            <p:nvPr/>
          </p:nvCxnSpPr>
          <p:spPr bwMode="auto">
            <a:xfrm flipH="1">
              <a:off x="6361200" y="482760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9999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24" name="Elipse 123"/>
            <p:cNvSpPr>
              <a:spLocks noChangeAspect="1"/>
            </p:cNvSpPr>
            <p:nvPr/>
          </p:nvSpPr>
          <p:spPr bwMode="auto">
            <a:xfrm>
              <a:off x="6305484" y="498420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90" name="Agrupar 89"/>
          <p:cNvGrpSpPr/>
          <p:nvPr/>
        </p:nvGrpSpPr>
        <p:grpSpPr>
          <a:xfrm>
            <a:off x="4884803" y="4222275"/>
            <a:ext cx="108000" cy="360040"/>
            <a:chOff x="6308333" y="4827600"/>
            <a:chExt cx="108000" cy="360040"/>
          </a:xfrm>
        </p:grpSpPr>
        <p:cxnSp>
          <p:nvCxnSpPr>
            <p:cNvPr id="121" name="Conector recto de flecha 120"/>
            <p:cNvCxnSpPr/>
            <p:nvPr/>
          </p:nvCxnSpPr>
          <p:spPr bwMode="auto">
            <a:xfrm flipH="1">
              <a:off x="6361200" y="482760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9999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22" name="Elipse 121"/>
            <p:cNvSpPr>
              <a:spLocks noChangeAspect="1"/>
            </p:cNvSpPr>
            <p:nvPr/>
          </p:nvSpPr>
          <p:spPr bwMode="auto">
            <a:xfrm>
              <a:off x="6308333" y="498420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91" name="Agrupar 90"/>
          <p:cNvGrpSpPr/>
          <p:nvPr/>
        </p:nvGrpSpPr>
        <p:grpSpPr>
          <a:xfrm>
            <a:off x="4470611" y="3975803"/>
            <a:ext cx="108000" cy="360040"/>
            <a:chOff x="6308333" y="4827600"/>
            <a:chExt cx="108000" cy="360040"/>
          </a:xfrm>
        </p:grpSpPr>
        <p:cxnSp>
          <p:nvCxnSpPr>
            <p:cNvPr id="119" name="Conector recto de flecha 118"/>
            <p:cNvCxnSpPr/>
            <p:nvPr/>
          </p:nvCxnSpPr>
          <p:spPr bwMode="auto">
            <a:xfrm flipH="1">
              <a:off x="6361200" y="482760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9999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20" name="Elipse 119"/>
            <p:cNvSpPr>
              <a:spLocks noChangeAspect="1"/>
            </p:cNvSpPr>
            <p:nvPr/>
          </p:nvSpPr>
          <p:spPr bwMode="auto">
            <a:xfrm>
              <a:off x="6308333" y="498420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92" name="Agrupar 91"/>
          <p:cNvGrpSpPr/>
          <p:nvPr/>
        </p:nvGrpSpPr>
        <p:grpSpPr>
          <a:xfrm>
            <a:off x="3734812" y="2785875"/>
            <a:ext cx="108000" cy="360040"/>
            <a:chOff x="7740352" y="3140968"/>
            <a:chExt cx="108000" cy="360040"/>
          </a:xfrm>
        </p:grpSpPr>
        <p:cxnSp>
          <p:nvCxnSpPr>
            <p:cNvPr id="117" name="Conector recto de flecha 116"/>
            <p:cNvCxnSpPr/>
            <p:nvPr/>
          </p:nvCxnSpPr>
          <p:spPr bwMode="auto">
            <a:xfrm flipH="1">
              <a:off x="7794000" y="3140968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8" name="Elipse 117"/>
            <p:cNvSpPr>
              <a:spLocks noChangeAspect="1"/>
            </p:cNvSpPr>
            <p:nvPr/>
          </p:nvSpPr>
          <p:spPr bwMode="auto">
            <a:xfrm>
              <a:off x="7740352" y="322556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93" name="Agrupar 92"/>
          <p:cNvGrpSpPr/>
          <p:nvPr/>
        </p:nvGrpSpPr>
        <p:grpSpPr>
          <a:xfrm>
            <a:off x="4231612" y="2699475"/>
            <a:ext cx="108000" cy="360040"/>
            <a:chOff x="7740352" y="3140968"/>
            <a:chExt cx="108000" cy="360040"/>
          </a:xfrm>
        </p:grpSpPr>
        <p:cxnSp>
          <p:nvCxnSpPr>
            <p:cNvPr id="115" name="Conector recto de flecha 114"/>
            <p:cNvCxnSpPr/>
            <p:nvPr/>
          </p:nvCxnSpPr>
          <p:spPr bwMode="auto">
            <a:xfrm flipH="1">
              <a:off x="7794000" y="3140968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6" name="Elipse 115"/>
            <p:cNvSpPr>
              <a:spLocks noChangeAspect="1"/>
            </p:cNvSpPr>
            <p:nvPr/>
          </p:nvSpPr>
          <p:spPr bwMode="auto">
            <a:xfrm>
              <a:off x="7740352" y="322556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sp>
        <p:nvSpPr>
          <p:cNvPr id="94" name="Elipse 93"/>
          <p:cNvSpPr>
            <a:spLocks noChangeAspect="1"/>
          </p:cNvSpPr>
          <p:nvPr/>
        </p:nvSpPr>
        <p:spPr bwMode="auto">
          <a:xfrm>
            <a:off x="4701696" y="2712880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cxnSp>
        <p:nvCxnSpPr>
          <p:cNvPr id="95" name="Conector recto 94"/>
          <p:cNvCxnSpPr>
            <a:cxnSpLocks noChangeAspect="1"/>
          </p:cNvCxnSpPr>
          <p:nvPr/>
        </p:nvCxnSpPr>
        <p:spPr bwMode="auto">
          <a:xfrm flipV="1">
            <a:off x="2978796" y="3006713"/>
            <a:ext cx="241682" cy="37765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Elipse 95"/>
          <p:cNvSpPr>
            <a:spLocks noChangeAspect="1"/>
          </p:cNvSpPr>
          <p:nvPr/>
        </p:nvSpPr>
        <p:spPr bwMode="auto">
          <a:xfrm>
            <a:off x="5258026" y="2636316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97" name="Elipse 96"/>
          <p:cNvSpPr>
            <a:spLocks noChangeAspect="1"/>
          </p:cNvSpPr>
          <p:nvPr/>
        </p:nvSpPr>
        <p:spPr bwMode="auto">
          <a:xfrm>
            <a:off x="3636610" y="3576183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98" name="Elipse 97"/>
          <p:cNvSpPr>
            <a:spLocks noChangeAspect="1"/>
          </p:cNvSpPr>
          <p:nvPr/>
        </p:nvSpPr>
        <p:spPr bwMode="auto">
          <a:xfrm>
            <a:off x="4066486" y="3836583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99" name="Elipse 98"/>
          <p:cNvSpPr>
            <a:spLocks noChangeAspect="1"/>
          </p:cNvSpPr>
          <p:nvPr/>
        </p:nvSpPr>
        <p:spPr bwMode="auto">
          <a:xfrm>
            <a:off x="5366026" y="4640284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grpSp>
        <p:nvGrpSpPr>
          <p:cNvPr id="100" name="Agrupar 99"/>
          <p:cNvGrpSpPr/>
          <p:nvPr/>
        </p:nvGrpSpPr>
        <p:grpSpPr>
          <a:xfrm>
            <a:off x="473066" y="2460952"/>
            <a:ext cx="451945" cy="108000"/>
            <a:chOff x="216328" y="1683826"/>
            <a:chExt cx="451945" cy="108000"/>
          </a:xfrm>
        </p:grpSpPr>
        <p:cxnSp>
          <p:nvCxnSpPr>
            <p:cNvPr id="113" name="Conector recto de flecha 112"/>
            <p:cNvCxnSpPr/>
            <p:nvPr/>
          </p:nvCxnSpPr>
          <p:spPr bwMode="auto">
            <a:xfrm>
              <a:off x="216328" y="1738178"/>
              <a:ext cx="451945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  <a:scene3d>
              <a:camera prst="orthographicFront">
                <a:rot lat="19320000" lon="2460000" rev="0"/>
              </a:camera>
              <a:lightRig rig="threePt" dir="t"/>
            </a:scene3d>
          </p:spPr>
        </p:cxnSp>
        <p:sp>
          <p:nvSpPr>
            <p:cNvPr id="114" name="Elipse 113"/>
            <p:cNvSpPr>
              <a:spLocks noChangeAspect="1"/>
            </p:cNvSpPr>
            <p:nvPr/>
          </p:nvSpPr>
          <p:spPr bwMode="auto">
            <a:xfrm rot="16200000">
              <a:off x="387732" y="1683826"/>
              <a:ext cx="108000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900000" lon="2106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101" name="Agrupar 100"/>
          <p:cNvGrpSpPr/>
          <p:nvPr/>
        </p:nvGrpSpPr>
        <p:grpSpPr>
          <a:xfrm>
            <a:off x="957000" y="2591875"/>
            <a:ext cx="451945" cy="108000"/>
            <a:chOff x="216328" y="1683826"/>
            <a:chExt cx="451945" cy="108000"/>
          </a:xfrm>
        </p:grpSpPr>
        <p:cxnSp>
          <p:nvCxnSpPr>
            <p:cNvPr id="111" name="Conector recto de flecha 110"/>
            <p:cNvCxnSpPr/>
            <p:nvPr/>
          </p:nvCxnSpPr>
          <p:spPr bwMode="auto">
            <a:xfrm>
              <a:off x="216328" y="1738178"/>
              <a:ext cx="451945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  <a:scene3d>
              <a:camera prst="orthographicFront">
                <a:rot lat="19320000" lon="2460000" rev="0"/>
              </a:camera>
              <a:lightRig rig="threePt" dir="t"/>
            </a:scene3d>
          </p:spPr>
        </p:cxnSp>
        <p:sp>
          <p:nvSpPr>
            <p:cNvPr id="112" name="Elipse 111"/>
            <p:cNvSpPr>
              <a:spLocks noChangeAspect="1"/>
            </p:cNvSpPr>
            <p:nvPr/>
          </p:nvSpPr>
          <p:spPr bwMode="auto">
            <a:xfrm rot="16200000">
              <a:off x="387732" y="1683826"/>
              <a:ext cx="108000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900000" lon="2106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102" name="Agrupar 101"/>
          <p:cNvGrpSpPr/>
          <p:nvPr/>
        </p:nvGrpSpPr>
        <p:grpSpPr>
          <a:xfrm>
            <a:off x="1425632" y="2720363"/>
            <a:ext cx="451945" cy="108000"/>
            <a:chOff x="216328" y="1683826"/>
            <a:chExt cx="451945" cy="108000"/>
          </a:xfrm>
        </p:grpSpPr>
        <p:cxnSp>
          <p:nvCxnSpPr>
            <p:cNvPr id="109" name="Conector recto de flecha 108"/>
            <p:cNvCxnSpPr/>
            <p:nvPr/>
          </p:nvCxnSpPr>
          <p:spPr bwMode="auto">
            <a:xfrm>
              <a:off x="216328" y="1738178"/>
              <a:ext cx="451945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  <a:scene3d>
              <a:camera prst="orthographicFront">
                <a:rot lat="19320000" lon="2460000" rev="0"/>
              </a:camera>
              <a:lightRig rig="threePt" dir="t"/>
            </a:scene3d>
          </p:spPr>
        </p:cxnSp>
        <p:sp>
          <p:nvSpPr>
            <p:cNvPr id="110" name="Elipse 109"/>
            <p:cNvSpPr>
              <a:spLocks noChangeAspect="1"/>
            </p:cNvSpPr>
            <p:nvPr/>
          </p:nvSpPr>
          <p:spPr bwMode="auto">
            <a:xfrm rot="16200000">
              <a:off x="387732" y="1683826"/>
              <a:ext cx="108000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900000" lon="2106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sp>
        <p:nvSpPr>
          <p:cNvPr id="103" name="Elipse 102"/>
          <p:cNvSpPr>
            <a:spLocks noChangeAspect="1"/>
          </p:cNvSpPr>
          <p:nvPr/>
        </p:nvSpPr>
        <p:spPr bwMode="auto">
          <a:xfrm>
            <a:off x="5184416" y="2649756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grpSp>
        <p:nvGrpSpPr>
          <p:cNvPr id="104" name="Agrupar 103"/>
          <p:cNvGrpSpPr/>
          <p:nvPr/>
        </p:nvGrpSpPr>
        <p:grpSpPr>
          <a:xfrm>
            <a:off x="5661254" y="2490585"/>
            <a:ext cx="108000" cy="360040"/>
            <a:chOff x="7740352" y="3140968"/>
            <a:chExt cx="108000" cy="360040"/>
          </a:xfrm>
        </p:grpSpPr>
        <p:cxnSp>
          <p:nvCxnSpPr>
            <p:cNvPr id="107" name="Conector recto de flecha 106"/>
            <p:cNvCxnSpPr/>
            <p:nvPr/>
          </p:nvCxnSpPr>
          <p:spPr bwMode="auto">
            <a:xfrm flipH="1">
              <a:off x="7794000" y="3140968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8" name="Elipse 107"/>
            <p:cNvSpPr>
              <a:spLocks noChangeAspect="1"/>
            </p:cNvSpPr>
            <p:nvPr/>
          </p:nvSpPr>
          <p:spPr bwMode="auto">
            <a:xfrm>
              <a:off x="7740352" y="322556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sp>
        <p:nvSpPr>
          <p:cNvPr id="105" name="Elipse 104"/>
          <p:cNvSpPr>
            <a:spLocks noChangeAspect="1"/>
          </p:cNvSpPr>
          <p:nvPr/>
        </p:nvSpPr>
        <p:spPr bwMode="auto">
          <a:xfrm>
            <a:off x="5278702" y="4653466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400" y="3314700"/>
            <a:ext cx="203200" cy="22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800" y="3467100"/>
            <a:ext cx="203200" cy="228600"/>
          </a:xfrm>
          <a:prstGeom prst="rect">
            <a:avLst/>
          </a:prstGeom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05333"/>
              </p:ext>
            </p:extLst>
          </p:nvPr>
        </p:nvGraphicFramePr>
        <p:xfrm>
          <a:off x="443632" y="4040188"/>
          <a:ext cx="26162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cuaciÛn" r:id="rId7" imgW="1600200" imgH="419100" progId="Equation.3">
                  <p:embed/>
                </p:oleObj>
              </mc:Choice>
              <mc:Fallback>
                <p:oleObj name="EcuaciÛn" r:id="rId7" imgW="1600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632" y="4040188"/>
                        <a:ext cx="2616200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856132"/>
              </p:ext>
            </p:extLst>
          </p:nvPr>
        </p:nvGraphicFramePr>
        <p:xfrm>
          <a:off x="400323" y="5716588"/>
          <a:ext cx="28035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cuaciÛn" r:id="rId9" imgW="1600200" imgH="457200" progId="Equation.3">
                  <p:embed/>
                </p:oleObj>
              </mc:Choice>
              <mc:Fallback>
                <p:oleObj name="EcuaciÛn" r:id="rId9" imgW="160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0323" y="5716588"/>
                        <a:ext cx="28035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o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243889"/>
              </p:ext>
            </p:extLst>
          </p:nvPr>
        </p:nvGraphicFramePr>
        <p:xfrm>
          <a:off x="4136058" y="5724525"/>
          <a:ext cx="15160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cuaciÛn" r:id="rId11" imgW="876300" imgH="457200" progId="Equation.3">
                  <p:embed/>
                </p:oleObj>
              </mc:Choice>
              <mc:Fallback>
                <p:oleObj name="EcuaciÛn" r:id="rId11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6058" y="5724525"/>
                        <a:ext cx="1516062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o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432504"/>
              </p:ext>
            </p:extLst>
          </p:nvPr>
        </p:nvGraphicFramePr>
        <p:xfrm>
          <a:off x="6660232" y="5300663"/>
          <a:ext cx="2516187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cuaciÛn" r:id="rId13" imgW="1435100" imgH="698500" progId="Equation.3">
                  <p:embed/>
                </p:oleObj>
              </mc:Choice>
              <mc:Fallback>
                <p:oleObj name="EcuaciÛn" r:id="rId13" imgW="14351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60232" y="5300663"/>
                        <a:ext cx="2516187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837961"/>
              </p:ext>
            </p:extLst>
          </p:nvPr>
        </p:nvGraphicFramePr>
        <p:xfrm>
          <a:off x="6671344" y="2636838"/>
          <a:ext cx="2344738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cuaciÛn" r:id="rId15" imgW="1435100" imgH="698500" progId="Equation.3">
                  <p:embed/>
                </p:oleObj>
              </mc:Choice>
              <mc:Fallback>
                <p:oleObj name="EcuaciÛn" r:id="rId15" imgW="14351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71344" y="2636838"/>
                        <a:ext cx="2344738" cy="114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21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2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Quantum 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measurement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randomness</a:t>
            </a:r>
            <a:endParaRPr lang="es-ES" sz="2000" dirty="0">
              <a:solidFill>
                <a:srgbClr val="009999"/>
              </a:solidFill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>
                <a:latin typeface="Geneva" pitchFamily="8" charset="0"/>
              </a:rPr>
              <a:t>2.4	</a:t>
            </a:r>
            <a:r>
              <a:rPr lang="es-ES" sz="2000" dirty="0" err="1">
                <a:latin typeface="Geneva" pitchFamily="8" charset="0"/>
              </a:rPr>
              <a:t>Information balance </a:t>
            </a:r>
            <a:r>
              <a:rPr lang="es-ES" sz="2000" dirty="0">
                <a:latin typeface="Geneva" pitchFamily="8" charset="0"/>
              </a:rPr>
              <a:t>of quantum </a:t>
            </a:r>
            <a:r>
              <a:rPr lang="es-ES" sz="2000" dirty="0" err="1">
                <a:latin typeface="Geneva" pitchFamily="8" charset="0"/>
              </a:rPr>
              <a:t>measurement</a:t>
            </a: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sz="2000" dirty="0" smtClean="0">
              <a:latin typeface="Geneva" pitchFamily="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6628938" y="2159406"/>
            <a:ext cx="255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aseline="24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...</a:t>
            </a:r>
            <a:r>
              <a:rPr lang="es-ES" sz="2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spc="3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001001101</a:t>
            </a:r>
            <a:r>
              <a:rPr lang="es-ES" sz="2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baseline="24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...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6628938" y="4857369"/>
            <a:ext cx="255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aseline="24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...</a:t>
            </a:r>
            <a:r>
              <a:rPr lang="es-ES" sz="2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spc="3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110110010</a:t>
            </a:r>
            <a:r>
              <a:rPr lang="es-ES" sz="2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 </a:t>
            </a:r>
            <a:r>
              <a:rPr lang="es-ES" sz="2000" baseline="24000">
                <a:solidFill>
                  <a:srgbClr val="000000"/>
                </a:solidFill>
                <a:latin typeface="Geneva"/>
                <a:ea typeface="ＭＳ Ｐゴシック" pitchFamily="8" charset="-128"/>
                <a:cs typeface="Geneva"/>
              </a:rPr>
              <a:t>...</a:t>
            </a:r>
          </a:p>
        </p:txBody>
      </p:sp>
      <p:cxnSp>
        <p:nvCxnSpPr>
          <p:cNvPr id="65" name="Conector recto 64"/>
          <p:cNvCxnSpPr>
            <a:cxnSpLocks noChangeAspect="1"/>
          </p:cNvCxnSpPr>
          <p:nvPr/>
        </p:nvCxnSpPr>
        <p:spPr bwMode="auto">
          <a:xfrm>
            <a:off x="383920" y="2420565"/>
            <a:ext cx="1889645" cy="5337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pic>
        <p:nvPicPr>
          <p:cNvPr id="68" name="Imagen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280" y="1997813"/>
            <a:ext cx="1443297" cy="1769608"/>
          </a:xfrm>
          <a:prstGeom prst="rect">
            <a:avLst/>
          </a:prstGeom>
        </p:spPr>
      </p:pic>
      <p:sp>
        <p:nvSpPr>
          <p:cNvPr id="69" name="Elipse 68"/>
          <p:cNvSpPr/>
          <p:nvPr/>
        </p:nvSpPr>
        <p:spPr bwMode="auto">
          <a:xfrm>
            <a:off x="4706988" y="2679659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70" name="Elipse 69"/>
          <p:cNvSpPr/>
          <p:nvPr/>
        </p:nvSpPr>
        <p:spPr bwMode="auto">
          <a:xfrm>
            <a:off x="3616470" y="3581475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71" name="Elipse 70"/>
          <p:cNvSpPr/>
          <p:nvPr/>
        </p:nvSpPr>
        <p:spPr bwMode="auto">
          <a:xfrm>
            <a:off x="4030470" y="3831787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931" y="2106503"/>
            <a:ext cx="828695" cy="720080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017" y="4571708"/>
            <a:ext cx="754336" cy="936104"/>
          </a:xfrm>
          <a:prstGeom prst="rect">
            <a:avLst/>
          </a:prstGeom>
        </p:spPr>
      </p:pic>
      <p:cxnSp>
        <p:nvCxnSpPr>
          <p:cNvPr id="84" name="Conector recto de flecha 83"/>
          <p:cNvCxnSpPr/>
          <p:nvPr/>
        </p:nvCxnSpPr>
        <p:spPr bwMode="auto">
          <a:xfrm rot="20880000" flipH="1">
            <a:off x="6184219" y="2391228"/>
            <a:ext cx="0" cy="3600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Conector recto de flecha 85"/>
          <p:cNvCxnSpPr/>
          <p:nvPr/>
        </p:nvCxnSpPr>
        <p:spPr bwMode="auto">
          <a:xfrm rot="480000" flipH="1">
            <a:off x="6046961" y="4986994"/>
            <a:ext cx="0" cy="36004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87" name="Conector recto 86"/>
          <p:cNvCxnSpPr>
            <a:cxnSpLocks noChangeAspect="1"/>
            <a:endCxn id="73" idx="1"/>
          </p:cNvCxnSpPr>
          <p:nvPr/>
        </p:nvCxnSpPr>
        <p:spPr bwMode="auto">
          <a:xfrm>
            <a:off x="3004454" y="3183715"/>
            <a:ext cx="2764800" cy="1809727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Conector recto 87"/>
          <p:cNvCxnSpPr>
            <a:cxnSpLocks noChangeAspect="1"/>
          </p:cNvCxnSpPr>
          <p:nvPr/>
        </p:nvCxnSpPr>
        <p:spPr bwMode="auto">
          <a:xfrm flipV="1">
            <a:off x="3458196" y="2594296"/>
            <a:ext cx="2480400" cy="38756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89" name="Agrupar 88"/>
          <p:cNvGrpSpPr/>
          <p:nvPr/>
        </p:nvGrpSpPr>
        <p:grpSpPr>
          <a:xfrm>
            <a:off x="3225770" y="3158059"/>
            <a:ext cx="108000" cy="360040"/>
            <a:chOff x="6305484" y="4827600"/>
            <a:chExt cx="108000" cy="360040"/>
          </a:xfrm>
        </p:grpSpPr>
        <p:cxnSp>
          <p:nvCxnSpPr>
            <p:cNvPr id="123" name="Conector recto de flecha 122"/>
            <p:cNvCxnSpPr/>
            <p:nvPr/>
          </p:nvCxnSpPr>
          <p:spPr bwMode="auto">
            <a:xfrm flipH="1">
              <a:off x="6361200" y="482760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9999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24" name="Elipse 123"/>
            <p:cNvSpPr>
              <a:spLocks noChangeAspect="1"/>
            </p:cNvSpPr>
            <p:nvPr/>
          </p:nvSpPr>
          <p:spPr bwMode="auto">
            <a:xfrm>
              <a:off x="6305484" y="498420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90" name="Agrupar 89"/>
          <p:cNvGrpSpPr/>
          <p:nvPr/>
        </p:nvGrpSpPr>
        <p:grpSpPr>
          <a:xfrm>
            <a:off x="4884803" y="4222275"/>
            <a:ext cx="108000" cy="360040"/>
            <a:chOff x="6308333" y="4827600"/>
            <a:chExt cx="108000" cy="360040"/>
          </a:xfrm>
        </p:grpSpPr>
        <p:cxnSp>
          <p:nvCxnSpPr>
            <p:cNvPr id="121" name="Conector recto de flecha 120"/>
            <p:cNvCxnSpPr/>
            <p:nvPr/>
          </p:nvCxnSpPr>
          <p:spPr bwMode="auto">
            <a:xfrm flipH="1">
              <a:off x="6361200" y="482760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9999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22" name="Elipse 121"/>
            <p:cNvSpPr>
              <a:spLocks noChangeAspect="1"/>
            </p:cNvSpPr>
            <p:nvPr/>
          </p:nvSpPr>
          <p:spPr bwMode="auto">
            <a:xfrm>
              <a:off x="6308333" y="498420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91" name="Agrupar 90"/>
          <p:cNvGrpSpPr/>
          <p:nvPr/>
        </p:nvGrpSpPr>
        <p:grpSpPr>
          <a:xfrm>
            <a:off x="4470611" y="3975803"/>
            <a:ext cx="108000" cy="360040"/>
            <a:chOff x="6308333" y="4827600"/>
            <a:chExt cx="108000" cy="360040"/>
          </a:xfrm>
        </p:grpSpPr>
        <p:cxnSp>
          <p:nvCxnSpPr>
            <p:cNvPr id="119" name="Conector recto de flecha 118"/>
            <p:cNvCxnSpPr/>
            <p:nvPr/>
          </p:nvCxnSpPr>
          <p:spPr bwMode="auto">
            <a:xfrm flipH="1">
              <a:off x="6361200" y="482760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9999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20" name="Elipse 119"/>
            <p:cNvSpPr>
              <a:spLocks noChangeAspect="1"/>
            </p:cNvSpPr>
            <p:nvPr/>
          </p:nvSpPr>
          <p:spPr bwMode="auto">
            <a:xfrm>
              <a:off x="6308333" y="498420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92" name="Agrupar 91"/>
          <p:cNvGrpSpPr/>
          <p:nvPr/>
        </p:nvGrpSpPr>
        <p:grpSpPr>
          <a:xfrm>
            <a:off x="3734812" y="2785875"/>
            <a:ext cx="108000" cy="360040"/>
            <a:chOff x="7740352" y="3140968"/>
            <a:chExt cx="108000" cy="360040"/>
          </a:xfrm>
        </p:grpSpPr>
        <p:cxnSp>
          <p:nvCxnSpPr>
            <p:cNvPr id="117" name="Conector recto de flecha 116"/>
            <p:cNvCxnSpPr/>
            <p:nvPr/>
          </p:nvCxnSpPr>
          <p:spPr bwMode="auto">
            <a:xfrm flipH="1">
              <a:off x="7794000" y="3140968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8" name="Elipse 117"/>
            <p:cNvSpPr>
              <a:spLocks noChangeAspect="1"/>
            </p:cNvSpPr>
            <p:nvPr/>
          </p:nvSpPr>
          <p:spPr bwMode="auto">
            <a:xfrm>
              <a:off x="7740352" y="322556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93" name="Agrupar 92"/>
          <p:cNvGrpSpPr/>
          <p:nvPr/>
        </p:nvGrpSpPr>
        <p:grpSpPr>
          <a:xfrm>
            <a:off x="4231612" y="2699475"/>
            <a:ext cx="108000" cy="360040"/>
            <a:chOff x="7740352" y="3140968"/>
            <a:chExt cx="108000" cy="360040"/>
          </a:xfrm>
        </p:grpSpPr>
        <p:cxnSp>
          <p:nvCxnSpPr>
            <p:cNvPr id="115" name="Conector recto de flecha 114"/>
            <p:cNvCxnSpPr/>
            <p:nvPr/>
          </p:nvCxnSpPr>
          <p:spPr bwMode="auto">
            <a:xfrm flipH="1">
              <a:off x="7794000" y="3140968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6" name="Elipse 115"/>
            <p:cNvSpPr>
              <a:spLocks noChangeAspect="1"/>
            </p:cNvSpPr>
            <p:nvPr/>
          </p:nvSpPr>
          <p:spPr bwMode="auto">
            <a:xfrm>
              <a:off x="7740352" y="322556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sp>
        <p:nvSpPr>
          <p:cNvPr id="94" name="Elipse 93"/>
          <p:cNvSpPr>
            <a:spLocks noChangeAspect="1"/>
          </p:cNvSpPr>
          <p:nvPr/>
        </p:nvSpPr>
        <p:spPr bwMode="auto">
          <a:xfrm>
            <a:off x="4701696" y="2712880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cxnSp>
        <p:nvCxnSpPr>
          <p:cNvPr id="95" name="Conector recto 94"/>
          <p:cNvCxnSpPr>
            <a:cxnSpLocks noChangeAspect="1"/>
          </p:cNvCxnSpPr>
          <p:nvPr/>
        </p:nvCxnSpPr>
        <p:spPr bwMode="auto">
          <a:xfrm flipV="1">
            <a:off x="2978796" y="3006713"/>
            <a:ext cx="241682" cy="37765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Elipse 95"/>
          <p:cNvSpPr>
            <a:spLocks noChangeAspect="1"/>
          </p:cNvSpPr>
          <p:nvPr/>
        </p:nvSpPr>
        <p:spPr bwMode="auto">
          <a:xfrm>
            <a:off x="5258026" y="2636316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97" name="Elipse 96"/>
          <p:cNvSpPr>
            <a:spLocks noChangeAspect="1"/>
          </p:cNvSpPr>
          <p:nvPr/>
        </p:nvSpPr>
        <p:spPr bwMode="auto">
          <a:xfrm>
            <a:off x="3636610" y="3576183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98" name="Elipse 97"/>
          <p:cNvSpPr>
            <a:spLocks noChangeAspect="1"/>
          </p:cNvSpPr>
          <p:nvPr/>
        </p:nvSpPr>
        <p:spPr bwMode="auto">
          <a:xfrm>
            <a:off x="4066486" y="3836583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99" name="Elipse 98"/>
          <p:cNvSpPr>
            <a:spLocks noChangeAspect="1"/>
          </p:cNvSpPr>
          <p:nvPr/>
        </p:nvSpPr>
        <p:spPr bwMode="auto">
          <a:xfrm>
            <a:off x="5366026" y="4640284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grpSp>
        <p:nvGrpSpPr>
          <p:cNvPr id="100" name="Agrupar 99"/>
          <p:cNvGrpSpPr/>
          <p:nvPr/>
        </p:nvGrpSpPr>
        <p:grpSpPr>
          <a:xfrm>
            <a:off x="473066" y="2460952"/>
            <a:ext cx="451945" cy="108000"/>
            <a:chOff x="216328" y="1683826"/>
            <a:chExt cx="451945" cy="108000"/>
          </a:xfrm>
        </p:grpSpPr>
        <p:cxnSp>
          <p:nvCxnSpPr>
            <p:cNvPr id="113" name="Conector recto de flecha 112"/>
            <p:cNvCxnSpPr/>
            <p:nvPr/>
          </p:nvCxnSpPr>
          <p:spPr bwMode="auto">
            <a:xfrm>
              <a:off x="216328" y="1738178"/>
              <a:ext cx="451945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  <a:scene3d>
              <a:camera prst="orthographicFront">
                <a:rot lat="19320000" lon="2460000" rev="0"/>
              </a:camera>
              <a:lightRig rig="threePt" dir="t"/>
            </a:scene3d>
          </p:spPr>
        </p:cxnSp>
        <p:sp>
          <p:nvSpPr>
            <p:cNvPr id="114" name="Elipse 113"/>
            <p:cNvSpPr>
              <a:spLocks noChangeAspect="1"/>
            </p:cNvSpPr>
            <p:nvPr/>
          </p:nvSpPr>
          <p:spPr bwMode="auto">
            <a:xfrm rot="16200000">
              <a:off x="387732" y="1683826"/>
              <a:ext cx="108000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900000" lon="2106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101" name="Agrupar 100"/>
          <p:cNvGrpSpPr/>
          <p:nvPr/>
        </p:nvGrpSpPr>
        <p:grpSpPr>
          <a:xfrm>
            <a:off x="957000" y="2591875"/>
            <a:ext cx="451945" cy="108000"/>
            <a:chOff x="216328" y="1683826"/>
            <a:chExt cx="451945" cy="108000"/>
          </a:xfrm>
        </p:grpSpPr>
        <p:cxnSp>
          <p:nvCxnSpPr>
            <p:cNvPr id="111" name="Conector recto de flecha 110"/>
            <p:cNvCxnSpPr/>
            <p:nvPr/>
          </p:nvCxnSpPr>
          <p:spPr bwMode="auto">
            <a:xfrm>
              <a:off x="216328" y="1738178"/>
              <a:ext cx="451945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  <a:scene3d>
              <a:camera prst="orthographicFront">
                <a:rot lat="19320000" lon="2460000" rev="0"/>
              </a:camera>
              <a:lightRig rig="threePt" dir="t"/>
            </a:scene3d>
          </p:spPr>
        </p:cxnSp>
        <p:sp>
          <p:nvSpPr>
            <p:cNvPr id="112" name="Elipse 111"/>
            <p:cNvSpPr>
              <a:spLocks noChangeAspect="1"/>
            </p:cNvSpPr>
            <p:nvPr/>
          </p:nvSpPr>
          <p:spPr bwMode="auto">
            <a:xfrm rot="16200000">
              <a:off x="387732" y="1683826"/>
              <a:ext cx="108000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900000" lon="2106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grpSp>
        <p:nvGrpSpPr>
          <p:cNvPr id="102" name="Agrupar 101"/>
          <p:cNvGrpSpPr/>
          <p:nvPr/>
        </p:nvGrpSpPr>
        <p:grpSpPr>
          <a:xfrm>
            <a:off x="1425632" y="2720363"/>
            <a:ext cx="451945" cy="108000"/>
            <a:chOff x="216328" y="1683826"/>
            <a:chExt cx="451945" cy="108000"/>
          </a:xfrm>
        </p:grpSpPr>
        <p:cxnSp>
          <p:nvCxnSpPr>
            <p:cNvPr id="109" name="Conector recto de flecha 108"/>
            <p:cNvCxnSpPr/>
            <p:nvPr/>
          </p:nvCxnSpPr>
          <p:spPr bwMode="auto">
            <a:xfrm>
              <a:off x="216328" y="1738178"/>
              <a:ext cx="451945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  <a:scene3d>
              <a:camera prst="orthographicFront">
                <a:rot lat="19320000" lon="2460000" rev="0"/>
              </a:camera>
              <a:lightRig rig="threePt" dir="t"/>
            </a:scene3d>
          </p:spPr>
        </p:cxnSp>
        <p:sp>
          <p:nvSpPr>
            <p:cNvPr id="110" name="Elipse 109"/>
            <p:cNvSpPr>
              <a:spLocks noChangeAspect="1"/>
            </p:cNvSpPr>
            <p:nvPr/>
          </p:nvSpPr>
          <p:spPr bwMode="auto">
            <a:xfrm rot="16200000">
              <a:off x="387732" y="1683826"/>
              <a:ext cx="108000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900000" lon="2106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sp>
        <p:nvSpPr>
          <p:cNvPr id="103" name="Elipse 102"/>
          <p:cNvSpPr>
            <a:spLocks noChangeAspect="1"/>
          </p:cNvSpPr>
          <p:nvPr/>
        </p:nvSpPr>
        <p:spPr bwMode="auto">
          <a:xfrm>
            <a:off x="5184416" y="2649756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grpSp>
        <p:nvGrpSpPr>
          <p:cNvPr id="104" name="Agrupar 103"/>
          <p:cNvGrpSpPr/>
          <p:nvPr/>
        </p:nvGrpSpPr>
        <p:grpSpPr>
          <a:xfrm>
            <a:off x="5661254" y="2490585"/>
            <a:ext cx="108000" cy="360040"/>
            <a:chOff x="7740352" y="3140968"/>
            <a:chExt cx="108000" cy="360040"/>
          </a:xfrm>
        </p:grpSpPr>
        <p:cxnSp>
          <p:nvCxnSpPr>
            <p:cNvPr id="107" name="Conector recto de flecha 106"/>
            <p:cNvCxnSpPr/>
            <p:nvPr/>
          </p:nvCxnSpPr>
          <p:spPr bwMode="auto">
            <a:xfrm flipH="1">
              <a:off x="7794000" y="3140968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8" name="Elipse 107"/>
            <p:cNvSpPr>
              <a:spLocks noChangeAspect="1"/>
            </p:cNvSpPr>
            <p:nvPr/>
          </p:nvSpPr>
          <p:spPr bwMode="auto">
            <a:xfrm>
              <a:off x="7740352" y="3225568"/>
              <a:ext cx="108000" cy="108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  <a:latin typeface="Arial" charset="0"/>
                <a:ea typeface="ＭＳ Ｐゴシック" pitchFamily="8" charset="-128"/>
              </a:endParaRPr>
            </a:p>
          </p:txBody>
        </p:sp>
      </p:grpSp>
      <p:sp>
        <p:nvSpPr>
          <p:cNvPr id="105" name="Elipse 104"/>
          <p:cNvSpPr>
            <a:spLocks noChangeAspect="1"/>
          </p:cNvSpPr>
          <p:nvPr/>
        </p:nvSpPr>
        <p:spPr bwMode="auto">
          <a:xfrm>
            <a:off x="5278702" y="4653466"/>
            <a:ext cx="108000" cy="1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Arial" charset="0"/>
              <a:ea typeface="ＭＳ Ｐゴシック" pitchFamily="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400" y="3314700"/>
            <a:ext cx="203200" cy="22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800" y="3467100"/>
            <a:ext cx="203200" cy="228600"/>
          </a:xfrm>
          <a:prstGeom prst="rect">
            <a:avLst/>
          </a:prstGeom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539941"/>
              </p:ext>
            </p:extLst>
          </p:nvPr>
        </p:nvGraphicFramePr>
        <p:xfrm>
          <a:off x="443632" y="4040188"/>
          <a:ext cx="26162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4" name="EcuaciÛn" r:id="rId7" imgW="1600200" imgH="419100" progId="Equation.3">
                  <p:embed/>
                </p:oleObj>
              </mc:Choice>
              <mc:Fallback>
                <p:oleObj name="EcuaciÛn" r:id="rId7" imgW="1600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632" y="4040188"/>
                        <a:ext cx="2616200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94296"/>
              </p:ext>
            </p:extLst>
          </p:nvPr>
        </p:nvGraphicFramePr>
        <p:xfrm>
          <a:off x="400323" y="5716588"/>
          <a:ext cx="28035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5" name="EcuaciÛn" r:id="rId9" imgW="1600200" imgH="457200" progId="Equation.3">
                  <p:embed/>
                </p:oleObj>
              </mc:Choice>
              <mc:Fallback>
                <p:oleObj name="EcuaciÛn" r:id="rId9" imgW="160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0323" y="5716588"/>
                        <a:ext cx="28035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o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034283"/>
              </p:ext>
            </p:extLst>
          </p:nvPr>
        </p:nvGraphicFramePr>
        <p:xfrm>
          <a:off x="4136058" y="5724525"/>
          <a:ext cx="15160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6" name="EcuaciÛn" r:id="rId11" imgW="876300" imgH="457200" progId="Equation.3">
                  <p:embed/>
                </p:oleObj>
              </mc:Choice>
              <mc:Fallback>
                <p:oleObj name="EcuaciÛn" r:id="rId11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6058" y="5724525"/>
                        <a:ext cx="1516062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o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803523"/>
              </p:ext>
            </p:extLst>
          </p:nvPr>
        </p:nvGraphicFramePr>
        <p:xfrm>
          <a:off x="6660232" y="5300663"/>
          <a:ext cx="2516187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7" name="EcuaciÛn" r:id="rId13" imgW="1435100" imgH="698500" progId="Equation.3">
                  <p:embed/>
                </p:oleObj>
              </mc:Choice>
              <mc:Fallback>
                <p:oleObj name="EcuaciÛn" r:id="rId13" imgW="14351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60232" y="5300663"/>
                        <a:ext cx="2516187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o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60608"/>
              </p:ext>
            </p:extLst>
          </p:nvPr>
        </p:nvGraphicFramePr>
        <p:xfrm>
          <a:off x="6671344" y="2636838"/>
          <a:ext cx="2344738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8" name="EcuaciÛn" r:id="rId15" imgW="1435100" imgH="698500" progId="Equation.3">
                  <p:embed/>
                </p:oleObj>
              </mc:Choice>
              <mc:Fallback>
                <p:oleObj name="EcuaciÛn" r:id="rId15" imgW="14351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71344" y="2636838"/>
                        <a:ext cx="2344738" cy="114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442295"/>
              </p:ext>
            </p:extLst>
          </p:nvPr>
        </p:nvGraphicFramePr>
        <p:xfrm>
          <a:off x="467544" y="1458913"/>
          <a:ext cx="8096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9" name="EcuaciÛn" r:id="rId17" imgW="444500" imgH="228600" progId="Equation.3">
                  <p:embed/>
                </p:oleObj>
              </mc:Choice>
              <mc:Fallback>
                <p:oleObj name="EcuaciÛn" r:id="rId17" imgW="444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7544" y="1458913"/>
                        <a:ext cx="80962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589443"/>
              </p:ext>
            </p:extLst>
          </p:nvPr>
        </p:nvGraphicFramePr>
        <p:xfrm>
          <a:off x="4176713" y="1457325"/>
          <a:ext cx="11334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0" name="EcuaciÛn" r:id="rId19" imgW="622300" imgH="228600" progId="Equation.3">
                  <p:embed/>
                </p:oleObj>
              </mc:Choice>
              <mc:Fallback>
                <p:oleObj name="EcuaciÛn" r:id="rId19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176713" y="1457325"/>
                        <a:ext cx="1133475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22807"/>
              </p:ext>
            </p:extLst>
          </p:nvPr>
        </p:nvGraphicFramePr>
        <p:xfrm>
          <a:off x="6660232" y="1457325"/>
          <a:ext cx="8096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1" name="EcuaciÛn" r:id="rId21" imgW="444500" imgH="228600" progId="Equation.3">
                  <p:embed/>
                </p:oleObj>
              </mc:Choice>
              <mc:Fallback>
                <p:oleObj name="EcuaciÛn" r:id="rId21" imgW="444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60232" y="1457325"/>
                        <a:ext cx="809625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708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2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Quantum 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measurement</a:t>
            </a: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randomness</a:t>
            </a:r>
            <a:endParaRPr lang="es-ES" sz="2000" dirty="0">
              <a:solidFill>
                <a:srgbClr val="009999"/>
              </a:solidFill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>
                <a:latin typeface="Geneva" pitchFamily="8" charset="0"/>
              </a:rPr>
              <a:t>2.4	</a:t>
            </a:r>
            <a:r>
              <a:rPr lang="es-ES" sz="2000" dirty="0" err="1">
                <a:latin typeface="Geneva" pitchFamily="8" charset="0"/>
              </a:rPr>
              <a:t>Information balance </a:t>
            </a:r>
            <a:r>
              <a:rPr lang="es-ES" sz="2000" dirty="0">
                <a:latin typeface="Geneva" pitchFamily="8" charset="0"/>
              </a:rPr>
              <a:t>of quantum </a:t>
            </a:r>
            <a:r>
              <a:rPr lang="es-ES" sz="2000" dirty="0" err="1">
                <a:latin typeface="Geneva" pitchFamily="8" charset="0"/>
              </a:rPr>
              <a:t>measurement</a:t>
            </a: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sz="2000" dirty="0" smtClean="0">
              <a:latin typeface="Geneva" pitchFamily="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340768"/>
            <a:ext cx="7558395" cy="5112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26369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pure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70717" y="26369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pure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422931" y="2132856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mixed</a:t>
            </a:r>
            <a:endParaRPr lang="en-US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1052736"/>
            <a:ext cx="8964488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Partial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entropy</a:t>
            </a:r>
            <a:r>
              <a:rPr lang="es-ES" sz="1800" dirty="0" smtClean="0">
                <a:latin typeface="Geneva" pitchFamily="8" charset="0"/>
              </a:rPr>
              <a:t> of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object</a:t>
            </a:r>
            <a:endParaRPr lang="es-ES" sz="1800" dirty="0">
              <a:latin typeface="Geneva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2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79512" y="1052736"/>
            <a:ext cx="8964488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 smtClean="0">
                <a:latin typeface="Geneva" pitchFamily="8" charset="0"/>
              </a:rPr>
              <a:t>Measurement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inside</a:t>
            </a:r>
            <a:r>
              <a:rPr lang="es-ES" sz="2000" dirty="0" smtClean="0">
                <a:latin typeface="Geneva" pitchFamily="8" charset="0"/>
              </a:rPr>
              <a:t> a </a:t>
            </a:r>
            <a:r>
              <a:rPr lang="es-ES" sz="2000" dirty="0" err="1" smtClean="0">
                <a:latin typeface="Geneva" pitchFamily="8" charset="0"/>
              </a:rPr>
              <a:t>closed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cavity</a:t>
            </a:r>
            <a:endParaRPr lang="es-ES" sz="2000" dirty="0">
              <a:latin typeface="Geneva" pitchFamily="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608" y="2132856"/>
            <a:ext cx="1368152" cy="38164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228184" y="2132856"/>
            <a:ext cx="1368152" cy="38164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18422" y="2115628"/>
            <a:ext cx="5867546" cy="3831166"/>
          </a:xfrm>
          <a:custGeom>
            <a:avLst/>
            <a:gdLst>
              <a:gd name="connsiteX0" fmla="*/ 146 w 5867546"/>
              <a:gd name="connsiteY0" fmla="*/ 5644 h 3831166"/>
              <a:gd name="connsiteX1" fmla="*/ 2578246 w 5867546"/>
              <a:gd name="connsiteY1" fmla="*/ 5644 h 3831166"/>
              <a:gd name="connsiteX2" fmla="*/ 4610246 w 5867546"/>
              <a:gd name="connsiteY2" fmla="*/ 5644 h 3831166"/>
              <a:gd name="connsiteX3" fmla="*/ 4902346 w 5867546"/>
              <a:gd name="connsiteY3" fmla="*/ 5644 h 3831166"/>
              <a:gd name="connsiteX4" fmla="*/ 5029346 w 5867546"/>
              <a:gd name="connsiteY4" fmla="*/ 5644 h 3831166"/>
              <a:gd name="connsiteX5" fmla="*/ 5194446 w 5867546"/>
              <a:gd name="connsiteY5" fmla="*/ 5644 h 3831166"/>
              <a:gd name="connsiteX6" fmla="*/ 5384946 w 5867546"/>
              <a:gd name="connsiteY6" fmla="*/ 81844 h 3831166"/>
              <a:gd name="connsiteX7" fmla="*/ 5562746 w 5867546"/>
              <a:gd name="connsiteY7" fmla="*/ 310444 h 3831166"/>
              <a:gd name="connsiteX8" fmla="*/ 5740546 w 5867546"/>
              <a:gd name="connsiteY8" fmla="*/ 805744 h 3831166"/>
              <a:gd name="connsiteX9" fmla="*/ 5842146 w 5867546"/>
              <a:gd name="connsiteY9" fmla="*/ 1275644 h 3831166"/>
              <a:gd name="connsiteX10" fmla="*/ 5867546 w 5867546"/>
              <a:gd name="connsiteY10" fmla="*/ 1885244 h 3831166"/>
              <a:gd name="connsiteX11" fmla="*/ 5842146 w 5867546"/>
              <a:gd name="connsiteY11" fmla="*/ 2545644 h 3831166"/>
              <a:gd name="connsiteX12" fmla="*/ 5727846 w 5867546"/>
              <a:gd name="connsiteY12" fmla="*/ 3091744 h 3831166"/>
              <a:gd name="connsiteX13" fmla="*/ 5613546 w 5867546"/>
              <a:gd name="connsiteY13" fmla="*/ 3421944 h 3831166"/>
              <a:gd name="connsiteX14" fmla="*/ 5486546 w 5867546"/>
              <a:gd name="connsiteY14" fmla="*/ 3637844 h 3831166"/>
              <a:gd name="connsiteX15" fmla="*/ 5372246 w 5867546"/>
              <a:gd name="connsiteY15" fmla="*/ 3752144 h 3831166"/>
              <a:gd name="connsiteX16" fmla="*/ 5283346 w 5867546"/>
              <a:gd name="connsiteY16" fmla="*/ 3815644 h 3831166"/>
              <a:gd name="connsiteX17" fmla="*/ 5232546 w 5867546"/>
              <a:gd name="connsiteY17" fmla="*/ 3828344 h 3831166"/>
              <a:gd name="connsiteX18" fmla="*/ 4915046 w 5867546"/>
              <a:gd name="connsiteY18" fmla="*/ 3828344 h 3831166"/>
              <a:gd name="connsiteX19" fmla="*/ 4203846 w 5867546"/>
              <a:gd name="connsiteY19" fmla="*/ 3828344 h 3831166"/>
              <a:gd name="connsiteX20" fmla="*/ 2578246 w 5867546"/>
              <a:gd name="connsiteY20" fmla="*/ 3828344 h 3831166"/>
              <a:gd name="connsiteX21" fmla="*/ 1155846 w 5867546"/>
              <a:gd name="connsiteY21" fmla="*/ 3828344 h 3831166"/>
              <a:gd name="connsiteX22" fmla="*/ 546246 w 5867546"/>
              <a:gd name="connsiteY22" fmla="*/ 3828344 h 3831166"/>
              <a:gd name="connsiteX23" fmla="*/ 368446 w 5867546"/>
              <a:gd name="connsiteY23" fmla="*/ 3828344 h 3831166"/>
              <a:gd name="connsiteX24" fmla="*/ 177946 w 5867546"/>
              <a:gd name="connsiteY24" fmla="*/ 3828344 h 3831166"/>
              <a:gd name="connsiteX25" fmla="*/ 114446 w 5867546"/>
              <a:gd name="connsiteY25" fmla="*/ 3828344 h 3831166"/>
              <a:gd name="connsiteX26" fmla="*/ 146 w 5867546"/>
              <a:gd name="connsiteY26" fmla="*/ 3828344 h 3831166"/>
              <a:gd name="connsiteX27" fmla="*/ 139846 w 5867546"/>
              <a:gd name="connsiteY27" fmla="*/ 3790244 h 3831166"/>
              <a:gd name="connsiteX28" fmla="*/ 266846 w 5867546"/>
              <a:gd name="connsiteY28" fmla="*/ 3675944 h 3831166"/>
              <a:gd name="connsiteX29" fmla="*/ 444646 w 5867546"/>
              <a:gd name="connsiteY29" fmla="*/ 3371144 h 3831166"/>
              <a:gd name="connsiteX30" fmla="*/ 571646 w 5867546"/>
              <a:gd name="connsiteY30" fmla="*/ 2977444 h 3831166"/>
              <a:gd name="connsiteX31" fmla="*/ 660546 w 5867546"/>
              <a:gd name="connsiteY31" fmla="*/ 2456744 h 3831166"/>
              <a:gd name="connsiteX32" fmla="*/ 685946 w 5867546"/>
              <a:gd name="connsiteY32" fmla="*/ 1936044 h 3831166"/>
              <a:gd name="connsiteX33" fmla="*/ 660546 w 5867546"/>
              <a:gd name="connsiteY33" fmla="*/ 1402644 h 3831166"/>
              <a:gd name="connsiteX34" fmla="*/ 584346 w 5867546"/>
              <a:gd name="connsiteY34" fmla="*/ 920044 h 3831166"/>
              <a:gd name="connsiteX35" fmla="*/ 470046 w 5867546"/>
              <a:gd name="connsiteY35" fmla="*/ 500944 h 3831166"/>
              <a:gd name="connsiteX36" fmla="*/ 343046 w 5867546"/>
              <a:gd name="connsiteY36" fmla="*/ 272344 h 3831166"/>
              <a:gd name="connsiteX37" fmla="*/ 190646 w 5867546"/>
              <a:gd name="connsiteY37" fmla="*/ 81844 h 3831166"/>
              <a:gd name="connsiteX38" fmla="*/ 146 w 5867546"/>
              <a:gd name="connsiteY38" fmla="*/ 5644 h 383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546" h="3831166">
                <a:moveTo>
                  <a:pt x="146" y="5644"/>
                </a:moveTo>
                <a:lnTo>
                  <a:pt x="2578246" y="5644"/>
                </a:lnTo>
                <a:lnTo>
                  <a:pt x="4610246" y="5644"/>
                </a:lnTo>
                <a:lnTo>
                  <a:pt x="4902346" y="5644"/>
                </a:lnTo>
                <a:lnTo>
                  <a:pt x="5029346" y="5644"/>
                </a:lnTo>
                <a:cubicBezTo>
                  <a:pt x="5078029" y="5644"/>
                  <a:pt x="5135179" y="-7056"/>
                  <a:pt x="5194446" y="5644"/>
                </a:cubicBezTo>
                <a:cubicBezTo>
                  <a:pt x="5253713" y="18344"/>
                  <a:pt x="5323563" y="31044"/>
                  <a:pt x="5384946" y="81844"/>
                </a:cubicBezTo>
                <a:cubicBezTo>
                  <a:pt x="5446329" y="132644"/>
                  <a:pt x="5503479" y="189794"/>
                  <a:pt x="5562746" y="310444"/>
                </a:cubicBezTo>
                <a:cubicBezTo>
                  <a:pt x="5622013" y="431094"/>
                  <a:pt x="5693979" y="644877"/>
                  <a:pt x="5740546" y="805744"/>
                </a:cubicBezTo>
                <a:cubicBezTo>
                  <a:pt x="5787113" y="966611"/>
                  <a:pt x="5820979" y="1095727"/>
                  <a:pt x="5842146" y="1275644"/>
                </a:cubicBezTo>
                <a:cubicBezTo>
                  <a:pt x="5863313" y="1455561"/>
                  <a:pt x="5867546" y="1673577"/>
                  <a:pt x="5867546" y="1885244"/>
                </a:cubicBezTo>
                <a:cubicBezTo>
                  <a:pt x="5867546" y="2096911"/>
                  <a:pt x="5865429" y="2344561"/>
                  <a:pt x="5842146" y="2545644"/>
                </a:cubicBezTo>
                <a:cubicBezTo>
                  <a:pt x="5818863" y="2746727"/>
                  <a:pt x="5765946" y="2945694"/>
                  <a:pt x="5727846" y="3091744"/>
                </a:cubicBezTo>
                <a:cubicBezTo>
                  <a:pt x="5689746" y="3237794"/>
                  <a:pt x="5653763" y="3330927"/>
                  <a:pt x="5613546" y="3421944"/>
                </a:cubicBezTo>
                <a:cubicBezTo>
                  <a:pt x="5573329" y="3512961"/>
                  <a:pt x="5526763" y="3582811"/>
                  <a:pt x="5486546" y="3637844"/>
                </a:cubicBezTo>
                <a:cubicBezTo>
                  <a:pt x="5446329" y="3692877"/>
                  <a:pt x="5406113" y="3722511"/>
                  <a:pt x="5372246" y="3752144"/>
                </a:cubicBezTo>
                <a:cubicBezTo>
                  <a:pt x="5338379" y="3781777"/>
                  <a:pt x="5306629" y="3802944"/>
                  <a:pt x="5283346" y="3815644"/>
                </a:cubicBezTo>
                <a:cubicBezTo>
                  <a:pt x="5260063" y="3828344"/>
                  <a:pt x="5293929" y="3826227"/>
                  <a:pt x="5232546" y="3828344"/>
                </a:cubicBezTo>
                <a:cubicBezTo>
                  <a:pt x="5171163" y="3830461"/>
                  <a:pt x="4915046" y="3828344"/>
                  <a:pt x="4915046" y="3828344"/>
                </a:cubicBezTo>
                <a:lnTo>
                  <a:pt x="4203846" y="3828344"/>
                </a:lnTo>
                <a:lnTo>
                  <a:pt x="2578246" y="3828344"/>
                </a:lnTo>
                <a:lnTo>
                  <a:pt x="1155846" y="3828344"/>
                </a:lnTo>
                <a:lnTo>
                  <a:pt x="546246" y="3828344"/>
                </a:lnTo>
                <a:lnTo>
                  <a:pt x="368446" y="3828344"/>
                </a:lnTo>
                <a:lnTo>
                  <a:pt x="177946" y="3828344"/>
                </a:lnTo>
                <a:lnTo>
                  <a:pt x="114446" y="3828344"/>
                </a:lnTo>
                <a:cubicBezTo>
                  <a:pt x="84813" y="3828344"/>
                  <a:pt x="-4087" y="3834694"/>
                  <a:pt x="146" y="3828344"/>
                </a:cubicBezTo>
                <a:cubicBezTo>
                  <a:pt x="4379" y="3821994"/>
                  <a:pt x="95396" y="3815644"/>
                  <a:pt x="139846" y="3790244"/>
                </a:cubicBezTo>
                <a:cubicBezTo>
                  <a:pt x="184296" y="3764844"/>
                  <a:pt x="216046" y="3745794"/>
                  <a:pt x="266846" y="3675944"/>
                </a:cubicBezTo>
                <a:cubicBezTo>
                  <a:pt x="317646" y="3606094"/>
                  <a:pt x="393846" y="3487561"/>
                  <a:pt x="444646" y="3371144"/>
                </a:cubicBezTo>
                <a:cubicBezTo>
                  <a:pt x="495446" y="3254727"/>
                  <a:pt x="535663" y="3129844"/>
                  <a:pt x="571646" y="2977444"/>
                </a:cubicBezTo>
                <a:cubicBezTo>
                  <a:pt x="607629" y="2825044"/>
                  <a:pt x="641496" y="2630311"/>
                  <a:pt x="660546" y="2456744"/>
                </a:cubicBezTo>
                <a:cubicBezTo>
                  <a:pt x="679596" y="2283177"/>
                  <a:pt x="685946" y="2111727"/>
                  <a:pt x="685946" y="1936044"/>
                </a:cubicBezTo>
                <a:cubicBezTo>
                  <a:pt x="685946" y="1760361"/>
                  <a:pt x="677479" y="1571977"/>
                  <a:pt x="660546" y="1402644"/>
                </a:cubicBezTo>
                <a:cubicBezTo>
                  <a:pt x="643613" y="1233311"/>
                  <a:pt x="616096" y="1070327"/>
                  <a:pt x="584346" y="920044"/>
                </a:cubicBezTo>
                <a:cubicBezTo>
                  <a:pt x="552596" y="769761"/>
                  <a:pt x="510263" y="608894"/>
                  <a:pt x="470046" y="500944"/>
                </a:cubicBezTo>
                <a:cubicBezTo>
                  <a:pt x="429829" y="392994"/>
                  <a:pt x="389613" y="342194"/>
                  <a:pt x="343046" y="272344"/>
                </a:cubicBezTo>
                <a:cubicBezTo>
                  <a:pt x="296479" y="202494"/>
                  <a:pt x="247796" y="126294"/>
                  <a:pt x="190646" y="81844"/>
                </a:cubicBezTo>
                <a:cubicBezTo>
                  <a:pt x="133496" y="37394"/>
                  <a:pt x="66821" y="21519"/>
                  <a:pt x="146" y="5644"/>
                </a:cubicBezTo>
                <a:close/>
              </a:path>
            </a:pathLst>
          </a:custGeom>
          <a:gradFill flip="none" rotWithShape="1">
            <a:gsLst>
              <a:gs pos="0">
                <a:srgbClr val="009999"/>
              </a:gs>
              <a:gs pos="69000">
                <a:srgbClr val="FFFFFF"/>
              </a:gs>
              <a:gs pos="14000">
                <a:srgbClr val="009999"/>
              </a:gs>
              <a:gs pos="6000">
                <a:srgbClr val="009999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solidFill>
              <a:srgbClr val="009999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6" name="Picture 5" descr="einsteingedankenex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73" y="2619240"/>
            <a:ext cx="2453179" cy="2970000"/>
          </a:xfrm>
          <a:prstGeom prst="rect">
            <a:avLst/>
          </a:prstGeom>
          <a:effectLst>
            <a:softEdge rad="889000"/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3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Numerical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/ experimental test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endParaRPr lang="es-ES" sz="2000" dirty="0" smtClean="0">
              <a:latin typeface="Geneva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5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560" y="1196752"/>
            <a:ext cx="878396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2000" dirty="0">
                <a:solidFill>
                  <a:schemeClr val="hlink"/>
                </a:solidFill>
                <a:latin typeface="Geneva" pitchFamily="8" charset="0"/>
              </a:rPr>
              <a:t>	</a:t>
            </a:r>
            <a:endParaRPr lang="es-ES" sz="2400" dirty="0">
              <a:latin typeface="Geneva" pitchFamily="8" charset="0"/>
            </a:endParaRPr>
          </a:p>
          <a:p>
            <a:pPr marL="350838" indent="-350838" eaLnBrk="1" hangingPunct="1">
              <a:tabLst>
                <a:tab pos="446088" algn="l"/>
              </a:tabLst>
            </a:pPr>
            <a:r>
              <a:rPr lang="es-ES" sz="24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latin typeface="Geneva" pitchFamily="8" charset="0"/>
              </a:rPr>
              <a:t>The finite heat bath approach</a:t>
            </a:r>
            <a:r>
              <a:rPr lang="es-ES" sz="1800" dirty="0" err="1">
                <a:solidFill>
                  <a:srgbClr val="000000"/>
                </a:solidFill>
                <a:latin typeface="Geneva" pitchFamily="8" charset="0"/>
              </a:rPr>
              <a:t>, </a:t>
            </a:r>
            <a:r>
              <a:rPr lang="es-ES" sz="1800" dirty="0" err="1">
                <a:latin typeface="Geneva" pitchFamily="8" charset="0"/>
              </a:rPr>
              <a:t>developed for decoherence and</a:t>
            </a:r>
          </a:p>
          <a:p>
            <a:pPr marL="0" indent="0" eaLnBrk="1" hangingPunct="1">
              <a:buNone/>
              <a:tabLst>
                <a:tab pos="446088" algn="l"/>
              </a:tabLst>
            </a:pPr>
            <a:r>
              <a:rPr lang="es-ES" sz="1800" dirty="0" err="1">
                <a:latin typeface="Geneva" pitchFamily="8" charset="0"/>
              </a:rPr>
              <a:t>	dissipation in quantum optics and chemistry, treats system and</a:t>
            </a:r>
          </a:p>
          <a:p>
            <a:pPr marL="0" indent="0" eaLnBrk="1" hangingPunct="1">
              <a:spcAft>
                <a:spcPts val="1200"/>
              </a:spcAft>
              <a:buNone/>
              <a:tabLst>
                <a:tab pos="446088" algn="l"/>
              </a:tabLst>
            </a:pPr>
            <a:r>
              <a:rPr lang="es-ES" sz="1800" dirty="0" err="1">
                <a:latin typeface="Geneva" pitchFamily="8" charset="0"/>
              </a:rPr>
              <a:t>	environment as one closed system with unitary time evolution. </a:t>
            </a:r>
          </a:p>
          <a:p>
            <a:pPr marL="350838" indent="-350838" eaLnBrk="1" hangingPunct="1"/>
            <a:r>
              <a:rPr lang="es-ES" sz="24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err="1">
                <a:latin typeface="Geneva" pitchFamily="8" charset="0"/>
              </a:rPr>
              <a:t>Combine a model of decoherence in quantum measurement</a:t>
            </a:r>
          </a:p>
          <a:p>
            <a:pPr marL="0" indent="0" eaLnBrk="1" hangingPunct="1">
              <a:buNone/>
              <a:tabLst>
                <a:tab pos="446088" algn="l"/>
              </a:tabLst>
            </a:pPr>
            <a:r>
              <a:rPr lang="es-ES" sz="1800" dirty="0" err="1">
                <a:latin typeface="Geneva" pitchFamily="8" charset="0"/>
              </a:rPr>
              <a:t>	à la Zurek et al. with the finite heat bath approach for meter +</a:t>
            </a:r>
          </a:p>
          <a:p>
            <a:pPr marL="0" indent="0" eaLnBrk="1" hangingPunct="1">
              <a:spcAft>
                <a:spcPts val="1200"/>
              </a:spcAft>
              <a:buNone/>
              <a:tabLst>
                <a:tab pos="446088" algn="l"/>
              </a:tabLst>
            </a:pPr>
            <a:r>
              <a:rPr lang="es-ES" sz="1800" dirty="0" err="1">
                <a:latin typeface="Geneva" pitchFamily="8" charset="0"/>
              </a:rPr>
              <a:t>	environment.</a:t>
            </a:r>
            <a:endParaRPr lang="es-ES" sz="1800" dirty="0">
              <a:latin typeface="Geneva" pitchFamily="8" charset="0"/>
            </a:endParaRPr>
          </a:p>
          <a:p>
            <a:pPr marL="350838" indent="-350838" eaLnBrk="1" hangingPunct="1">
              <a:tabLst>
                <a:tab pos="450850" algn="l"/>
              </a:tabLst>
            </a:pPr>
            <a:r>
              <a:rPr lang="es-ES" sz="24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>
                <a:latin typeface="Geneva" pitchFamily="8" charset="0"/>
              </a:rPr>
              <a:t>Apply powerful algorithms for numerical simulation of the unitary</a:t>
            </a:r>
          </a:p>
          <a:p>
            <a:pPr marL="0" indent="0" eaLnBrk="1" hangingPunct="1">
              <a:spcAft>
                <a:spcPts val="1200"/>
              </a:spcAft>
              <a:buNone/>
              <a:tabLst>
                <a:tab pos="450850" algn="l"/>
              </a:tabLst>
            </a:pPr>
            <a:r>
              <a:rPr lang="es-ES" sz="1800" dirty="0">
                <a:latin typeface="Geneva" pitchFamily="8" charset="0"/>
              </a:rPr>
              <a:t>	time evolution of object + (meter + environment).</a:t>
            </a:r>
            <a:endParaRPr lang="es-ES" sz="2000" dirty="0">
              <a:latin typeface="Geneva" pitchFamily="8" charset="0"/>
            </a:endParaRPr>
          </a:p>
          <a:p>
            <a:pPr marL="350838" indent="-350838" eaLnBrk="1" hangingPunct="1">
              <a:spcAft>
                <a:spcPts val="1200"/>
              </a:spcAft>
              <a:tabLst>
                <a:tab pos="450850" algn="l"/>
              </a:tabLst>
            </a:pPr>
            <a:r>
              <a:rPr lang="es-ES" sz="24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>
                <a:latin typeface="Geneva" pitchFamily="8" charset="0"/>
              </a:rPr>
              <a:t>Increase the number </a:t>
            </a:r>
            <a:r>
              <a:rPr lang="es-ES" sz="1800" i="1" dirty="0">
                <a:latin typeface="Geneva" pitchFamily="8" charset="0"/>
              </a:rPr>
              <a:t>N</a:t>
            </a:r>
            <a:r>
              <a:rPr lang="es-ES" sz="1800" dirty="0">
                <a:latin typeface="Geneva" pitchFamily="8" charset="0"/>
              </a:rPr>
              <a:t> of heat bath modes as far as possible.</a:t>
            </a:r>
          </a:p>
          <a:p>
            <a:pPr marL="350838" indent="-350838" eaLnBrk="1" hangingPunct="1">
              <a:tabLst>
                <a:tab pos="450850" algn="l"/>
              </a:tabLst>
            </a:pPr>
            <a:r>
              <a:rPr lang="es-ES" sz="24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>
                <a:latin typeface="Geneva" pitchFamily="8" charset="0"/>
              </a:rPr>
              <a:t>Register the dependence of the measurement results</a:t>
            </a:r>
          </a:p>
          <a:p>
            <a:pPr marL="0" indent="0" eaLnBrk="1" hangingPunct="1">
              <a:buNone/>
              <a:tabLst>
                <a:tab pos="450850" algn="l"/>
              </a:tabLst>
            </a:pPr>
            <a:r>
              <a:rPr lang="es-ES" sz="1800" dirty="0">
                <a:latin typeface="Geneva" pitchFamily="8" charset="0"/>
              </a:rPr>
              <a:t>	on the initial state of meter + environment.</a:t>
            </a:r>
          </a:p>
          <a:p>
            <a:pPr marL="0" indent="0" eaLnBrk="1" hangingPunct="1">
              <a:buNone/>
              <a:tabLst>
                <a:tab pos="355600" algn="l"/>
              </a:tabLst>
            </a:pPr>
            <a:endParaRPr lang="es-ES" sz="1800" dirty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</a:pPr>
            <a:endParaRPr lang="es-ES" sz="1800" dirty="0" err="1">
              <a:solidFill>
                <a:srgbClr val="009999"/>
              </a:solidFill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1800" dirty="0">
                <a:latin typeface="Geneva" pitchFamily="8" charset="0"/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3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Numerical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/ experimental test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>
                <a:latin typeface="Geneva" pitchFamily="8" charset="0"/>
              </a:rPr>
              <a:t>3.1	</a:t>
            </a:r>
            <a:r>
              <a:rPr lang="es-ES" sz="2000" dirty="0" err="1" smtClean="0">
                <a:latin typeface="Geneva" pitchFamily="8" charset="0"/>
              </a:rPr>
              <a:t>Strategy</a:t>
            </a: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sz="2000" dirty="0" smtClean="0">
              <a:latin typeface="Geneva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3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00" y="1919949"/>
            <a:ext cx="5400600" cy="4293581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750" y="836712"/>
            <a:ext cx="860425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274638" indent="-274638" eaLnBrk="1" hangingPunct="1">
              <a:lnSpc>
                <a:spcPct val="80000"/>
              </a:lnSpc>
              <a:tabLst>
                <a:tab pos="355600" algn="l"/>
              </a:tabLst>
            </a:pPr>
            <a:r>
              <a:rPr lang="es-ES" sz="2400" dirty="0" smtClean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smtClean="0">
                <a:latin typeface="Geneva" pitchFamily="8" charset="0"/>
              </a:rPr>
              <a:t>Revival of angular-</a:t>
            </a:r>
            <a:r>
              <a:rPr lang="es-ES" sz="1800" dirty="0" err="1" smtClean="0">
                <a:latin typeface="Geneva" pitchFamily="8" charset="0"/>
              </a:rPr>
              <a:t>momentum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diffusion</a:t>
            </a:r>
            <a:r>
              <a:rPr lang="es-ES" sz="1800" dirty="0" smtClean="0">
                <a:latin typeface="Geneva" pitchFamily="8" charset="0"/>
              </a:rPr>
              <a:t> in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quantum </a:t>
            </a:r>
            <a:r>
              <a:rPr lang="es-ES" sz="1800" dirty="0" err="1" smtClean="0">
                <a:latin typeface="Geneva" pitchFamily="8" charset="0"/>
              </a:rPr>
              <a:t>kicked</a:t>
            </a:r>
            <a:r>
              <a:rPr lang="es-ES" sz="1800" dirty="0" smtClean="0">
                <a:latin typeface="Geneva" pitchFamily="8" charset="0"/>
              </a:rPr>
              <a:t> rotor</a:t>
            </a:r>
          </a:p>
          <a:p>
            <a:pPr marL="0" indent="0" eaLnBrk="1" hangingPunct="1">
              <a:lnSpc>
                <a:spcPct val="80000"/>
              </a:lnSpc>
              <a:buNone/>
              <a:tabLst>
                <a:tab pos="355600" algn="l"/>
              </a:tabLst>
            </a:pPr>
            <a:r>
              <a:rPr lang="es-ES" sz="1800" dirty="0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with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continuous</a:t>
            </a:r>
            <a:r>
              <a:rPr lang="es-ES" sz="1800" dirty="0" smtClean="0">
                <a:latin typeface="Geneva" pitchFamily="8" charset="0"/>
              </a:rPr>
              <a:t> momentum </a:t>
            </a:r>
            <a:r>
              <a:rPr lang="es-ES" sz="1800" dirty="0" err="1" smtClean="0">
                <a:latin typeface="Geneva" pitchFamily="8" charset="0"/>
              </a:rPr>
              <a:t>measurement</a:t>
            </a:r>
            <a:endParaRPr lang="es-ES" sz="1800" baseline="-25000" dirty="0">
              <a:latin typeface="Geneva"/>
              <a:cs typeface="Geneva"/>
            </a:endParaRPr>
          </a:p>
        </p:txBody>
      </p:sp>
      <p:sp>
        <p:nvSpPr>
          <p:cNvPr id="9" name="CuadroTexto 5"/>
          <p:cNvSpPr txBox="1"/>
          <p:nvPr/>
        </p:nvSpPr>
        <p:spPr>
          <a:xfrm>
            <a:off x="6228184" y="1959218"/>
            <a:ext cx="29158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Geneva"/>
                <a:cs typeface="Geneva"/>
              </a:rPr>
              <a:t>Trace 1:</a:t>
            </a:r>
          </a:p>
          <a:p>
            <a:endParaRPr lang="es-ES" sz="1600" dirty="0" smtClean="0">
              <a:latin typeface="Geneva"/>
              <a:cs typeface="Geneva"/>
            </a:endParaRPr>
          </a:p>
          <a:p>
            <a:r>
              <a:rPr lang="es-ES" sz="1600" dirty="0" smtClean="0">
                <a:latin typeface="Geneva"/>
                <a:cs typeface="Geneva"/>
              </a:rPr>
              <a:t>Momentum-space diffusion</a:t>
            </a:r>
            <a:endParaRPr lang="es-ES" sz="1600" dirty="0" err="1" smtClean="0">
              <a:latin typeface="Geneva"/>
              <a:cs typeface="Geneva"/>
            </a:endParaRPr>
          </a:p>
          <a:p>
            <a:r>
              <a:rPr lang="es-ES" sz="1600" dirty="0">
                <a:latin typeface="Geneva"/>
                <a:cs typeface="Geneva"/>
              </a:rPr>
              <a:t>in </a:t>
            </a:r>
            <a:r>
              <a:rPr lang="es-ES" sz="1600" dirty="0" err="1">
                <a:latin typeface="Geneva"/>
                <a:cs typeface="Geneva"/>
              </a:rPr>
              <a:t>the</a:t>
            </a:r>
            <a:r>
              <a:rPr lang="es-ES" sz="1600" dirty="0">
                <a:latin typeface="Geneva"/>
                <a:cs typeface="Geneva"/>
              </a:rPr>
              <a:t> </a:t>
            </a:r>
            <a:r>
              <a:rPr lang="es-ES" sz="1600" dirty="0" err="1" smtClean="0">
                <a:solidFill>
                  <a:srgbClr val="009999"/>
                </a:solidFill>
                <a:latin typeface="Geneva"/>
                <a:cs typeface="Geneva"/>
              </a:rPr>
              <a:t>classical</a:t>
            </a:r>
            <a:r>
              <a:rPr lang="es-ES" sz="1600" dirty="0" smtClean="0">
                <a:solidFill>
                  <a:srgbClr val="009999"/>
                </a:solidFill>
                <a:latin typeface="Geneva"/>
                <a:cs typeface="Geneva"/>
              </a:rPr>
              <a:t> </a:t>
            </a:r>
            <a:r>
              <a:rPr lang="es-ES" sz="1600" dirty="0" err="1" smtClean="0">
                <a:latin typeface="Geneva"/>
                <a:cs typeface="Geneva"/>
              </a:rPr>
              <a:t>kicked</a:t>
            </a:r>
            <a:r>
              <a:rPr lang="es-ES" sz="1600" dirty="0" smtClean="0">
                <a:latin typeface="Geneva"/>
                <a:cs typeface="Geneva"/>
              </a:rPr>
              <a:t> rotor</a:t>
            </a:r>
            <a:endParaRPr lang="es-ES" sz="1600" i="1" dirty="0" smtClean="0">
              <a:latin typeface="Geneva"/>
              <a:cs typeface="Geneva"/>
            </a:endParaRPr>
          </a:p>
          <a:p>
            <a:endParaRPr lang="es-ES" sz="1600" dirty="0">
              <a:latin typeface="Geneva"/>
              <a:cs typeface="Geneva"/>
            </a:endParaRPr>
          </a:p>
          <a:p>
            <a:r>
              <a:rPr lang="es-ES" sz="1600" dirty="0" smtClean="0">
                <a:latin typeface="Geneva"/>
                <a:cs typeface="Geneva"/>
              </a:rPr>
              <a:t>Trace 2:</a:t>
            </a:r>
          </a:p>
          <a:p>
            <a:endParaRPr lang="es-ES" sz="1600" dirty="0" smtClean="0">
              <a:latin typeface="Geneva"/>
              <a:cs typeface="Geneva"/>
            </a:endParaRPr>
          </a:p>
          <a:p>
            <a:r>
              <a:rPr lang="es-ES" sz="1600" dirty="0" err="1" smtClean="0">
                <a:latin typeface="Geneva"/>
                <a:cs typeface="Geneva"/>
              </a:rPr>
              <a:t>Suppression</a:t>
            </a:r>
            <a:r>
              <a:rPr lang="es-ES" sz="1600" dirty="0" smtClean="0">
                <a:latin typeface="Geneva"/>
                <a:cs typeface="Geneva"/>
              </a:rPr>
              <a:t> of </a:t>
            </a:r>
            <a:r>
              <a:rPr lang="es-ES" sz="1600" dirty="0" err="1" smtClean="0">
                <a:latin typeface="Geneva"/>
                <a:cs typeface="Geneva"/>
              </a:rPr>
              <a:t>classical</a:t>
            </a:r>
            <a:r>
              <a:rPr lang="es-ES" sz="1600" dirty="0" smtClean="0">
                <a:latin typeface="Geneva"/>
                <a:cs typeface="Geneva"/>
              </a:rPr>
              <a:t> chaos </a:t>
            </a:r>
            <a:r>
              <a:rPr lang="es-ES" sz="1600" dirty="0" err="1" smtClean="0">
                <a:latin typeface="Geneva"/>
                <a:cs typeface="Geneva"/>
              </a:rPr>
              <a:t>after</a:t>
            </a:r>
            <a:r>
              <a:rPr lang="es-ES" sz="1600" dirty="0" smtClean="0">
                <a:latin typeface="Geneva"/>
                <a:cs typeface="Geneva"/>
              </a:rPr>
              <a:t> a </a:t>
            </a:r>
            <a:r>
              <a:rPr lang="es-ES" sz="1600" dirty="0" err="1" smtClean="0">
                <a:latin typeface="Geneva"/>
                <a:cs typeface="Geneva"/>
              </a:rPr>
              <a:t>finite</a:t>
            </a:r>
            <a:r>
              <a:rPr lang="es-ES" sz="1600" dirty="0" smtClean="0">
                <a:latin typeface="Geneva"/>
                <a:cs typeface="Geneva"/>
              </a:rPr>
              <a:t> time </a:t>
            </a:r>
            <a:r>
              <a:rPr lang="es-ES" sz="1600" i="1" dirty="0" smtClean="0">
                <a:latin typeface="Geneva"/>
                <a:cs typeface="Geneva"/>
              </a:rPr>
              <a:t>t</a:t>
            </a:r>
            <a:r>
              <a:rPr lang="es-ES" sz="1600" dirty="0" smtClean="0">
                <a:latin typeface="Geneva"/>
                <a:cs typeface="Geneva"/>
              </a:rPr>
              <a:t>* in </a:t>
            </a:r>
            <a:r>
              <a:rPr lang="es-ES" sz="1600" dirty="0" err="1" smtClean="0">
                <a:latin typeface="Geneva"/>
                <a:cs typeface="Geneva"/>
              </a:rPr>
              <a:t>the</a:t>
            </a:r>
            <a:r>
              <a:rPr lang="es-ES" sz="1600" dirty="0" smtClean="0">
                <a:latin typeface="Geneva"/>
                <a:cs typeface="Geneva"/>
              </a:rPr>
              <a:t> </a:t>
            </a:r>
            <a:r>
              <a:rPr lang="es-ES" sz="1600" dirty="0" smtClean="0">
                <a:solidFill>
                  <a:srgbClr val="FF0066"/>
                </a:solidFill>
                <a:latin typeface="Geneva"/>
                <a:cs typeface="Geneva"/>
              </a:rPr>
              <a:t>quantum</a:t>
            </a:r>
            <a:r>
              <a:rPr lang="es-ES" sz="1600" dirty="0" smtClean="0">
                <a:latin typeface="Geneva"/>
                <a:cs typeface="Geneva"/>
              </a:rPr>
              <a:t> </a:t>
            </a:r>
            <a:r>
              <a:rPr lang="es-ES" sz="1600" dirty="0" err="1" smtClean="0">
                <a:latin typeface="Geneva"/>
                <a:cs typeface="Geneva"/>
              </a:rPr>
              <a:t>kicked</a:t>
            </a:r>
            <a:r>
              <a:rPr lang="es-ES" sz="1600" dirty="0" smtClean="0">
                <a:latin typeface="Geneva"/>
                <a:cs typeface="Geneva"/>
              </a:rPr>
              <a:t> rotor</a:t>
            </a:r>
          </a:p>
          <a:p>
            <a:endParaRPr lang="es-ES" sz="1600" dirty="0">
              <a:latin typeface="Geneva"/>
              <a:cs typeface="Geneva"/>
            </a:endParaRPr>
          </a:p>
          <a:p>
            <a:r>
              <a:rPr lang="es-ES" sz="1600" dirty="0">
                <a:latin typeface="Geneva"/>
                <a:cs typeface="Geneva"/>
              </a:rPr>
              <a:t>Trace </a:t>
            </a:r>
            <a:r>
              <a:rPr lang="es-ES" sz="1600" dirty="0" smtClean="0">
                <a:latin typeface="Geneva"/>
                <a:cs typeface="Geneva"/>
              </a:rPr>
              <a:t>3:</a:t>
            </a:r>
            <a:endParaRPr lang="es-ES" sz="1600" dirty="0">
              <a:latin typeface="Geneva"/>
              <a:cs typeface="Geneva"/>
            </a:endParaRPr>
          </a:p>
          <a:p>
            <a:endParaRPr lang="es-ES" sz="1600" dirty="0">
              <a:latin typeface="Geneva"/>
              <a:cs typeface="Geneva"/>
            </a:endParaRPr>
          </a:p>
          <a:p>
            <a:r>
              <a:rPr lang="es-ES" sz="1600" dirty="0" smtClean="0">
                <a:latin typeface="Geneva"/>
                <a:cs typeface="Geneva"/>
              </a:rPr>
              <a:t>Recovery of </a:t>
            </a:r>
            <a:r>
              <a:rPr lang="es-ES" sz="1600" dirty="0" err="1" smtClean="0">
                <a:latin typeface="Geneva"/>
                <a:cs typeface="Geneva"/>
              </a:rPr>
              <a:t>chaotic</a:t>
            </a:r>
            <a:r>
              <a:rPr lang="es-ES" sz="1600" dirty="0" smtClean="0">
                <a:latin typeface="Geneva"/>
                <a:cs typeface="Geneva"/>
              </a:rPr>
              <a:t> </a:t>
            </a:r>
            <a:r>
              <a:rPr lang="es-ES" sz="1600" dirty="0" err="1" smtClean="0">
                <a:latin typeface="Geneva"/>
                <a:cs typeface="Geneva"/>
              </a:rPr>
              <a:t>energy</a:t>
            </a:r>
            <a:r>
              <a:rPr lang="es-ES" sz="1600" dirty="0" smtClean="0">
                <a:latin typeface="Geneva"/>
                <a:cs typeface="Geneva"/>
              </a:rPr>
              <a:t> </a:t>
            </a:r>
            <a:r>
              <a:rPr lang="es-ES" sz="1600" dirty="0" err="1" smtClean="0">
                <a:latin typeface="Geneva"/>
                <a:cs typeface="Geneva"/>
              </a:rPr>
              <a:t>growth</a:t>
            </a:r>
            <a:r>
              <a:rPr lang="es-ES" sz="1600" dirty="0" smtClean="0">
                <a:latin typeface="Geneva"/>
                <a:cs typeface="Geneva"/>
              </a:rPr>
              <a:t> in </a:t>
            </a:r>
            <a:r>
              <a:rPr lang="es-ES" sz="1600" dirty="0" err="1">
                <a:latin typeface="Geneva"/>
                <a:cs typeface="Geneva"/>
              </a:rPr>
              <a:t>the</a:t>
            </a:r>
            <a:r>
              <a:rPr lang="es-ES" sz="1600" dirty="0">
                <a:latin typeface="Geneva"/>
                <a:cs typeface="Geneva"/>
              </a:rPr>
              <a:t> </a:t>
            </a:r>
            <a:r>
              <a:rPr lang="es-ES" sz="1600" dirty="0" err="1" smtClean="0">
                <a:solidFill>
                  <a:srgbClr val="0000FF"/>
                </a:solidFill>
                <a:latin typeface="Geneva"/>
                <a:cs typeface="Geneva"/>
              </a:rPr>
              <a:t>observed quantum</a:t>
            </a:r>
            <a:r>
              <a:rPr lang="es-ES" sz="1600" dirty="0" smtClean="0">
                <a:latin typeface="Geneva"/>
                <a:cs typeface="Geneva"/>
              </a:rPr>
              <a:t> </a:t>
            </a:r>
            <a:r>
              <a:rPr lang="es-ES" sz="1600" dirty="0" err="1">
                <a:latin typeface="Geneva"/>
                <a:cs typeface="Geneva"/>
              </a:rPr>
              <a:t>kicked</a:t>
            </a:r>
            <a:r>
              <a:rPr lang="es-ES" sz="1600" dirty="0">
                <a:latin typeface="Geneva"/>
                <a:cs typeface="Geneva"/>
              </a:rPr>
              <a:t> </a:t>
            </a:r>
            <a:r>
              <a:rPr lang="es-ES" sz="1600" dirty="0" smtClean="0">
                <a:latin typeface="Geneva"/>
                <a:cs typeface="Geneva"/>
              </a:rPr>
              <a:t>rotor </a:t>
            </a:r>
            <a:endParaRPr lang="es-ES" sz="1600" dirty="0">
              <a:latin typeface="Geneva"/>
              <a:cs typeface="Geneva"/>
            </a:endParaRPr>
          </a:p>
          <a:p>
            <a:endParaRPr lang="es-ES" sz="1600" dirty="0">
              <a:latin typeface="Geneva"/>
              <a:cs typeface="Geneva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236296" y="2144470"/>
            <a:ext cx="172819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236296" y="3368606"/>
            <a:ext cx="172819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486800" y="4808766"/>
            <a:ext cx="0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312623" y="5807586"/>
            <a:ext cx="42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i="1" dirty="0">
                <a:latin typeface="Geneva"/>
                <a:cs typeface="Geneva"/>
              </a:rPr>
              <a:t>t</a:t>
            </a:r>
            <a:r>
              <a:rPr lang="es-ES" sz="1800" dirty="0" smtClean="0">
                <a:latin typeface="Geneva"/>
                <a:cs typeface="Geneva"/>
              </a:rPr>
              <a:t>*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004048" y="2648526"/>
            <a:ext cx="43204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1941" y="5865230"/>
            <a:ext cx="220179" cy="32425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46800" rtlCol="0" anchor="t" anchorCtr="0">
            <a:spAutoFit/>
          </a:bodyPr>
          <a:lstStyle/>
          <a:p>
            <a:r>
              <a:rPr lang="es-ES" sz="1800" i="1" dirty="0" smtClean="0">
                <a:latin typeface="Geneva"/>
                <a:cs typeface="Geneva"/>
              </a:rPr>
              <a:t>t</a:t>
            </a: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440000" y="2072462"/>
            <a:ext cx="216000" cy="37444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9999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403648" y="5096798"/>
            <a:ext cx="4788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66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619672" y="2576518"/>
            <a:ext cx="1524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A706E"/>
                </a:solidFill>
                <a:latin typeface="Geneva"/>
                <a:cs typeface="Geneva"/>
              </a:rPr>
              <a:t>1: classical</a:t>
            </a:r>
            <a:endParaRPr lang="en-US" sz="2000" dirty="0">
              <a:solidFill>
                <a:srgbClr val="1A706E"/>
              </a:solidFill>
              <a:latin typeface="Geneva"/>
              <a:cs typeface="Genev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8970" y="4448726"/>
            <a:ext cx="1607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40566"/>
                </a:solidFill>
                <a:latin typeface="Geneva"/>
                <a:cs typeface="Geneva"/>
              </a:rPr>
              <a:t>2: quantum</a:t>
            </a:r>
            <a:endParaRPr lang="en-US" sz="2000" dirty="0">
              <a:solidFill>
                <a:srgbClr val="F40566"/>
              </a:solidFill>
              <a:latin typeface="Geneva"/>
              <a:cs typeface="Geneva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93939" y="3690283"/>
            <a:ext cx="6114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</a:t>
            </a:r>
            <a:r>
              <a:rPr lang="en-US" sz="2000" dirty="0" smtClean="0"/>
              <a:t>(</a:t>
            </a:r>
            <a:r>
              <a:rPr lang="en-US" sz="2000" i="1" dirty="0" smtClean="0"/>
              <a:t>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31840" y="3440614"/>
            <a:ext cx="2216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Geneva"/>
                <a:cs typeface="Geneva"/>
              </a:rPr>
              <a:t>3: quantum with</a:t>
            </a:r>
          </a:p>
          <a:p>
            <a:r>
              <a:rPr lang="en-US" sz="2000" dirty="0">
                <a:solidFill>
                  <a:srgbClr val="000090"/>
                </a:solidFill>
                <a:latin typeface="Geneva"/>
                <a:cs typeface="Geneva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Geneva"/>
                <a:cs typeface="Geneva"/>
              </a:rPr>
              <a:t>   measurement</a:t>
            </a:r>
            <a:endParaRPr lang="en-US" sz="2000" dirty="0">
              <a:solidFill>
                <a:srgbClr val="000090"/>
              </a:solidFill>
              <a:latin typeface="Geneva"/>
              <a:cs typeface="Geneva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440000" y="4088686"/>
            <a:ext cx="4752000" cy="100811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00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236296" y="4808766"/>
            <a:ext cx="172819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79512" y="16933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1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Classical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bloom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death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of deterministic chaos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1.1</a:t>
            </a:r>
            <a:r>
              <a:rPr lang="es-ES" sz="2000" dirty="0">
                <a:latin typeface="Geneva" pitchFamily="8" charset="0"/>
              </a:rPr>
              <a:t>	Quantum chaos and </a:t>
            </a:r>
            <a:r>
              <a:rPr lang="es-ES" sz="2000" dirty="0" err="1">
                <a:latin typeface="Geneva" pitchFamily="8" charset="0"/>
              </a:rPr>
              <a:t>decoherence (a 1990 result)</a:t>
            </a:r>
            <a:endParaRPr lang="es-ES" sz="2000" dirty="0">
              <a:latin typeface="Geneva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4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447192"/>
            <a:ext cx="2257200" cy="208808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00" y="3916800"/>
            <a:ext cx="2322000" cy="2119784"/>
          </a:xfrm>
          <a:prstGeom prst="rect">
            <a:avLst/>
          </a:prstGeom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79512" y="1052736"/>
            <a:ext cx="89644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1800" dirty="0" err="1">
                <a:latin typeface="Geneva" pitchFamily="8" charset="0"/>
              </a:rPr>
              <a:t>A p</a:t>
            </a:r>
            <a:r>
              <a:rPr lang="es-ES" sz="1800" dirty="0" err="1" smtClean="0">
                <a:latin typeface="Geneva" pitchFamily="8" charset="0"/>
              </a:rPr>
              <a:t>arallel case: decoherence in a harmonic oscillator + finite bath*</a:t>
            </a:r>
            <a:endParaRPr lang="es-ES" sz="1800" dirty="0" smtClean="0">
              <a:latin typeface="Geneva" pitchFamily="8" charset="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3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Numerical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/ experimental test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3.2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latin typeface="Geneva" pitchFamily="8" charset="0"/>
              </a:rPr>
              <a:t>Finite heat bath approach</a:t>
            </a:r>
            <a:endParaRPr lang="es-ES" sz="2000" dirty="0" smtClean="0">
              <a:latin typeface="Geneva" pitchFamily="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412776"/>
            <a:ext cx="3307434" cy="21602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3915055"/>
            <a:ext cx="3024336" cy="2178241"/>
          </a:xfrm>
          <a:prstGeom prst="rect">
            <a:avLst/>
          </a:prstGeom>
        </p:spPr>
      </p:pic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179512" y="3501008"/>
            <a:ext cx="89644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1433513" eaLnBrk="1" hangingPunct="1">
              <a:lnSpc>
                <a:spcPct val="80000"/>
              </a:lnSpc>
              <a:buNone/>
              <a:tabLst>
                <a:tab pos="719138" algn="l"/>
                <a:tab pos="5029200" algn="l"/>
              </a:tabLst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1400" dirty="0" err="1">
                <a:latin typeface="Geneva" pitchFamily="8" charset="0"/>
              </a:rPr>
              <a:t>time-dependent dissipation rate	purity</a:t>
            </a:r>
            <a:endParaRPr lang="es-ES" sz="1400" dirty="0" smtClean="0">
              <a:latin typeface="Geneva" pitchFamily="8" charset="0"/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179512" y="5877272"/>
            <a:ext cx="89644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1433513" eaLnBrk="1" hangingPunct="1">
              <a:lnSpc>
                <a:spcPct val="80000"/>
              </a:lnSpc>
              <a:buNone/>
              <a:tabLst>
                <a:tab pos="719138" algn="l"/>
                <a:tab pos="5029200" algn="l"/>
              </a:tabLst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1400" dirty="0" err="1">
                <a:latin typeface="Geneva" pitchFamily="8" charset="0"/>
              </a:rPr>
              <a:t>energy decay	non-Markovianity</a:t>
            </a:r>
            <a:endParaRPr lang="es-ES" sz="1400" dirty="0" smtClean="0">
              <a:latin typeface="Geneva" pitchFamily="8" charset="0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79512" y="6309320"/>
            <a:ext cx="89644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1433513" eaLnBrk="1" hangingPunct="1">
              <a:lnSpc>
                <a:spcPct val="80000"/>
              </a:lnSpc>
              <a:buNone/>
              <a:tabLst>
                <a:tab pos="719138" algn="l"/>
              </a:tabLst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1400" dirty="0">
                <a:latin typeface="Geneva" pitchFamily="8" charset="0"/>
              </a:rPr>
              <a:t>*M. Galiceanu, M. W. Beims, W. T. Strunz: “Quantum energy and coherence exchange</a:t>
            </a:r>
          </a:p>
          <a:p>
            <a:pPr marL="0" indent="0" defTabSz="1433513" eaLnBrk="1" hangingPunct="1">
              <a:lnSpc>
                <a:spcPct val="80000"/>
              </a:lnSpc>
              <a:buNone/>
              <a:tabLst>
                <a:tab pos="719138" algn="l"/>
              </a:tabLst>
            </a:pPr>
            <a:r>
              <a:rPr lang="es-ES" sz="1400" dirty="0">
                <a:latin typeface="Geneva" pitchFamily="8" charset="0"/>
              </a:rPr>
              <a:t>	with discrete baths”, Physica A 415, 294 (2014). </a:t>
            </a:r>
            <a:endParaRPr lang="es-ES" sz="1400" dirty="0" smtClean="0">
              <a:latin typeface="Geneva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5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3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Numerical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/ experimental test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3.3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 smtClean="0">
                <a:latin typeface="Geneva" pitchFamily="8" charset="0"/>
              </a:rPr>
              <a:t>Protocol</a:t>
            </a:r>
            <a:endParaRPr lang="es-ES" sz="2000" dirty="0" smtClean="0">
              <a:latin typeface="Geneva" pitchFamily="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0040" y="1268760"/>
            <a:ext cx="8783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457200" indent="-457200" eaLnBrk="1" hangingPunct="1">
              <a:buFont typeface="Wingdings" charset="2"/>
              <a:buAutoNum type="arabicPlain"/>
              <a:tabLst>
                <a:tab pos="355600" algn="l"/>
              </a:tabLst>
            </a:pPr>
            <a:r>
              <a:rPr lang="es-ES" sz="2000" dirty="0" smtClean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smtClean="0">
                <a:latin typeface="Geneva" pitchFamily="8" charset="0"/>
              </a:rPr>
              <a:t>Prepare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object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system</a:t>
            </a:r>
            <a:r>
              <a:rPr lang="es-ES" sz="1800" dirty="0" smtClean="0">
                <a:latin typeface="Geneva" pitchFamily="8" charset="0"/>
              </a:rPr>
              <a:t> in </a:t>
            </a:r>
            <a:r>
              <a:rPr lang="es-ES" sz="1800" dirty="0">
                <a:latin typeface="Geneva" pitchFamily="8" charset="0"/>
              </a:rPr>
              <a:t>a neutral</a:t>
            </a:r>
            <a:r>
              <a:rPr lang="es-ES" sz="1800" dirty="0" smtClean="0">
                <a:latin typeface="Geneva" pitchFamily="8" charset="0"/>
              </a:rPr>
              <a:t> (Schrödinger </a:t>
            </a:r>
            <a:r>
              <a:rPr lang="es-ES" sz="1800" dirty="0" err="1" smtClean="0">
                <a:latin typeface="Geneva" pitchFamily="8" charset="0"/>
              </a:rPr>
              <a:t>cat</a:t>
            </a:r>
            <a:r>
              <a:rPr lang="es-ES" sz="1800" dirty="0" smtClean="0">
                <a:latin typeface="Geneva" pitchFamily="8" charset="0"/>
              </a:rPr>
              <a:t>)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err="1">
                <a:latin typeface="Geneva" pitchFamily="8" charset="0"/>
              </a:rPr>
              <a:t>state</a:t>
            </a:r>
            <a:endParaRPr lang="es-ES" sz="1800" dirty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538163" algn="l"/>
              </a:tabLst>
            </a:pPr>
            <a:r>
              <a:rPr lang="es-ES" sz="1800" dirty="0" err="1" smtClean="0">
                <a:latin typeface="Geneva" pitchFamily="8" charset="0"/>
              </a:rPr>
              <a:t>	with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respect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to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observable </a:t>
            </a:r>
            <a:r>
              <a:rPr lang="es-ES" sz="1800" dirty="0" err="1" smtClean="0">
                <a:latin typeface="Geneva" pitchFamily="8" charset="0"/>
              </a:rPr>
              <a:t>to</a:t>
            </a:r>
            <a:r>
              <a:rPr lang="es-ES" sz="1800" dirty="0" smtClean="0">
                <a:latin typeface="Geneva" pitchFamily="8" charset="0"/>
              </a:rPr>
              <a:t> be </a:t>
            </a:r>
            <a:r>
              <a:rPr lang="es-ES" sz="1800" dirty="0" err="1" smtClean="0">
                <a:latin typeface="Geneva" pitchFamily="8" charset="0"/>
              </a:rPr>
              <a:t>measured</a:t>
            </a:r>
            <a:endParaRPr lang="es-ES" sz="1800" dirty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541338" algn="l"/>
              </a:tabLst>
            </a:pPr>
            <a:r>
              <a:rPr lang="es-ES" sz="1800" dirty="0" smtClean="0">
                <a:latin typeface="Geneva" pitchFamily="8" charset="0"/>
              </a:rPr>
              <a:t>	(</a:t>
            </a:r>
            <a:r>
              <a:rPr lang="es-ES" sz="1800" dirty="0" err="1" smtClean="0">
                <a:latin typeface="Geneva" pitchFamily="8" charset="0"/>
              </a:rPr>
              <a:t>for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example</a:t>
            </a:r>
            <a:r>
              <a:rPr lang="es-ES" sz="1800" dirty="0" smtClean="0">
                <a:latin typeface="Geneva" pitchFamily="8" charset="0"/>
              </a:rPr>
              <a:t>, in </a:t>
            </a:r>
            <a:r>
              <a:rPr lang="es-ES" sz="1800" dirty="0" err="1" smtClean="0">
                <a:latin typeface="Geneva" pitchFamily="8" charset="0"/>
              </a:rPr>
              <a:t>an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eigenstate</a:t>
            </a:r>
            <a:r>
              <a:rPr lang="es-ES" sz="1800" dirty="0" smtClean="0">
                <a:latin typeface="Geneva" pitchFamily="8" charset="0"/>
              </a:rPr>
              <a:t> of     </a:t>
            </a:r>
            <a:r>
              <a:rPr lang="es-ES" sz="1800" dirty="0" err="1" smtClean="0">
                <a:latin typeface="Geneva" pitchFamily="8" charset="0"/>
              </a:rPr>
              <a:t>or     </a:t>
            </a:r>
            <a:r>
              <a:rPr lang="es-ES" sz="1800" dirty="0" smtClean="0">
                <a:latin typeface="Geneva" pitchFamily="8" charset="0"/>
              </a:rPr>
              <a:t>, </a:t>
            </a:r>
            <a:r>
              <a:rPr lang="es-ES" sz="1800" dirty="0" err="1" smtClean="0">
                <a:latin typeface="Geneva" pitchFamily="8" charset="0"/>
              </a:rPr>
              <a:t>if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i="1" dirty="0" err="1">
                <a:latin typeface="Geneva" pitchFamily="8" charset="0"/>
              </a:rPr>
              <a:t>    </a:t>
            </a:r>
            <a:r>
              <a:rPr lang="es-ES" sz="1800" dirty="0" err="1" smtClean="0">
                <a:latin typeface="Geneva" pitchFamily="8" charset="0"/>
              </a:rPr>
              <a:t>will</a:t>
            </a:r>
            <a:r>
              <a:rPr lang="es-ES" sz="1800" dirty="0" smtClean="0">
                <a:latin typeface="Geneva" pitchFamily="8" charset="0"/>
              </a:rPr>
              <a:t> be </a:t>
            </a:r>
            <a:r>
              <a:rPr lang="es-ES" sz="1800" dirty="0" err="1" smtClean="0">
                <a:latin typeface="Geneva" pitchFamily="8" charset="0"/>
              </a:rPr>
              <a:t>measured</a:t>
            </a:r>
            <a:r>
              <a:rPr lang="es-ES" sz="1800" dirty="0" smtClean="0">
                <a:latin typeface="Geneva" pitchFamily="8" charset="0"/>
              </a:rPr>
              <a:t>).</a:t>
            </a:r>
          </a:p>
          <a:p>
            <a:pPr eaLnBrk="1" hangingPunct="1">
              <a:buFont typeface="Wingdings" charset="2"/>
              <a:buAutoNum type="arabicPlain"/>
              <a:tabLst>
                <a:tab pos="355600" algn="l"/>
              </a:tabLst>
            </a:pPr>
            <a:endParaRPr lang="es-ES" sz="1800" dirty="0">
              <a:latin typeface="Geneva" pitchFamily="8" charset="0"/>
            </a:endParaRPr>
          </a:p>
          <a:p>
            <a:pPr marL="457200" indent="-457200" eaLnBrk="1" hangingPunct="1">
              <a:buFont typeface="Wingdings" charset="2"/>
              <a:buAutoNum type="arabicPlain" startAt="2"/>
              <a:tabLst>
                <a:tab pos="355600" algn="l"/>
              </a:tabLst>
            </a:pPr>
            <a:r>
              <a:rPr lang="es-ES" sz="20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Perform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measurements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with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a meter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that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comprises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a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large </a:t>
            </a:r>
            <a:r>
              <a:rPr lang="es-ES" sz="1800" dirty="0" err="1">
                <a:solidFill>
                  <a:srgbClr val="FF0066"/>
                </a:solidFill>
                <a:latin typeface="Geneva" pitchFamily="8" charset="0"/>
              </a:rPr>
              <a:t>but finite</a:t>
            </a:r>
            <a:r>
              <a:rPr lang="es-ES" sz="1800" dirty="0">
                <a:solidFill>
                  <a:srgbClr val="000000"/>
                </a:solidFill>
                <a:latin typeface="Geneva" pitchFamily="8" charset="0"/>
              </a:rPr>
              <a:t> </a:t>
            </a:r>
          </a:p>
          <a:p>
            <a:pPr marL="0" indent="0" eaLnBrk="1" hangingPunct="1">
              <a:buNone/>
              <a:tabLst>
                <a:tab pos="539750" algn="l"/>
              </a:tabLst>
            </a:pP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	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number </a:t>
            </a:r>
            <a:r>
              <a:rPr lang="es-ES" sz="1800" i="1" dirty="0" err="1" smtClean="0">
                <a:solidFill>
                  <a:srgbClr val="000000"/>
                </a:solidFill>
                <a:latin typeface="Geneva" pitchFamily="8" charset="0"/>
              </a:rPr>
              <a:t>N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of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degrees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of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freedom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(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bath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modes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)</a:t>
            </a:r>
          </a:p>
          <a:p>
            <a:pPr marL="0" indent="0" eaLnBrk="1" hangingPunct="1">
              <a:buNone/>
            </a:pPr>
            <a:endParaRPr lang="es-ES" sz="2000" dirty="0" smtClean="0">
              <a:latin typeface="Geneva" pitchFamily="8" charset="0"/>
            </a:endParaRPr>
          </a:p>
          <a:p>
            <a:pPr marL="457200" indent="-457200" eaLnBrk="1" hangingPunct="1">
              <a:lnSpc>
                <a:spcPts val="2400"/>
              </a:lnSpc>
              <a:buFont typeface="Wingdings" charset="2"/>
              <a:buAutoNum type="arabicPlain" startAt="3"/>
              <a:tabLst>
                <a:tab pos="355600" algn="l"/>
              </a:tabLst>
            </a:pPr>
            <a:r>
              <a:rPr lang="es-ES" sz="2000" dirty="0" smtClean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Register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the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evolution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and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the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outcome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of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the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measurements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as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they</a:t>
            </a:r>
            <a:endParaRPr lang="es-ES" sz="1800" dirty="0" smtClean="0">
              <a:solidFill>
                <a:srgbClr val="000000"/>
              </a:solidFill>
              <a:latin typeface="Geneva" pitchFamily="8" charset="0"/>
            </a:endParaRPr>
          </a:p>
          <a:p>
            <a:pPr marL="0" indent="0" eaLnBrk="1" hangingPunct="1">
              <a:lnSpc>
                <a:spcPts val="2400"/>
              </a:lnSpc>
              <a:buNone/>
              <a:tabLst>
                <a:tab pos="541338" algn="l"/>
              </a:tabLst>
            </a:pP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	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vary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with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latin typeface="Geneva" pitchFamily="8" charset="0"/>
              </a:rPr>
              <a:t>growing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 </a:t>
            </a:r>
            <a:r>
              <a:rPr lang="es-ES" sz="1800" i="1" dirty="0" smtClean="0">
                <a:solidFill>
                  <a:srgbClr val="000000"/>
                </a:solidFill>
                <a:latin typeface="Geneva" pitchFamily="8" charset="0"/>
              </a:rPr>
              <a:t>N</a:t>
            </a:r>
            <a:r>
              <a:rPr lang="es-ES" sz="1800" dirty="0" smtClean="0">
                <a:solidFill>
                  <a:srgbClr val="000000"/>
                </a:solidFill>
                <a:latin typeface="Geneva" pitchFamily="8" charset="0"/>
              </a:rPr>
              <a:t>,</a:t>
            </a:r>
          </a:p>
          <a:p>
            <a:pPr marL="0" indent="0" eaLnBrk="1" hangingPunct="1">
              <a:lnSpc>
                <a:spcPts val="2400"/>
              </a:lnSpc>
              <a:spcBef>
                <a:spcPts val="2100"/>
              </a:spcBef>
              <a:buNone/>
              <a:tabLst>
                <a:tab pos="541338" algn="l"/>
              </a:tabLst>
            </a:pPr>
            <a:r>
              <a:rPr lang="es-ES" sz="1800" dirty="0">
                <a:latin typeface="Geneva" pitchFamily="8" charset="0"/>
              </a:rPr>
              <a:t>	</a:t>
            </a:r>
            <a:r>
              <a:rPr lang="es-ES" sz="1800" dirty="0" smtClean="0">
                <a:latin typeface="Geneva" pitchFamily="8" charset="0"/>
              </a:rPr>
              <a:t>observe </a:t>
            </a:r>
            <a:r>
              <a:rPr lang="es-ES" sz="1800" dirty="0" err="1" smtClean="0">
                <a:latin typeface="Geneva" pitchFamily="8" charset="0"/>
              </a:rPr>
              <a:t>how</a:t>
            </a:r>
            <a:r>
              <a:rPr lang="es-ES" sz="1800" dirty="0">
                <a:latin typeface="Geneva" pitchFamily="8" charset="0"/>
              </a:rPr>
              <a:t>, as </a:t>
            </a:r>
            <a:r>
              <a:rPr lang="es-ES" sz="1800" i="1" dirty="0">
                <a:latin typeface="Geneva" pitchFamily="8" charset="0"/>
              </a:rPr>
              <a:t>N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n-US" sz="1800">
                <a:sym typeface="Symbol"/>
              </a:rPr>
              <a:t></a:t>
            </a:r>
            <a:r>
              <a:rPr lang="es-ES" sz="1800" dirty="0">
                <a:latin typeface="Geneva" pitchFamily="8" charset="0"/>
              </a:rPr>
              <a:t> ∞</a:t>
            </a:r>
            <a:r>
              <a:rPr lang="es-ES" sz="1800" dirty="0" smtClean="0">
                <a:latin typeface="Geneva" pitchFamily="8" charset="0"/>
              </a:rPr>
              <a:t>, a </a:t>
            </a:r>
            <a:r>
              <a:rPr lang="es-ES" sz="1800" dirty="0" err="1" smtClean="0">
                <a:latin typeface="Geneva" pitchFamily="8" charset="0"/>
              </a:rPr>
              <a:t>typical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few-body</a:t>
            </a:r>
            <a:r>
              <a:rPr lang="es-ES" sz="1800" dirty="0" smtClean="0">
                <a:latin typeface="Geneva" pitchFamily="8" charset="0"/>
              </a:rPr>
              <a:t> quantum </a:t>
            </a:r>
            <a:r>
              <a:rPr lang="es-ES" sz="1800" dirty="0" err="1" smtClean="0">
                <a:latin typeface="Geneva" pitchFamily="8" charset="0"/>
              </a:rPr>
              <a:t>dynamics</a:t>
            </a:r>
            <a:r>
              <a:rPr lang="es-ES" sz="1800" dirty="0" smtClean="0">
                <a:latin typeface="Geneva" pitchFamily="8" charset="0"/>
              </a:rPr>
              <a:t> (</a:t>
            </a:r>
            <a:r>
              <a:rPr lang="es-ES" sz="1800" dirty="0" err="1" smtClean="0">
                <a:latin typeface="Geneva" pitchFamily="8" charset="0"/>
              </a:rPr>
              <a:t>e.g</a:t>
            </a:r>
            <a:r>
              <a:rPr lang="es-ES" sz="1800" dirty="0" smtClean="0">
                <a:latin typeface="Geneva" pitchFamily="8" charset="0"/>
              </a:rPr>
              <a:t>.,</a:t>
            </a:r>
          </a:p>
          <a:p>
            <a:pPr marL="0" indent="0" eaLnBrk="1" hangingPunct="1">
              <a:lnSpc>
                <a:spcPts val="2400"/>
              </a:lnSpc>
              <a:spcBef>
                <a:spcPts val="0"/>
              </a:spcBef>
              <a:buNone/>
              <a:tabLst>
                <a:tab pos="541338" algn="l"/>
              </a:tabLst>
            </a:pPr>
            <a:r>
              <a:rPr lang="es-ES" sz="1800" dirty="0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collapses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smtClean="0">
                <a:latin typeface="Geneva" pitchFamily="8" charset="0"/>
              </a:rPr>
              <a:t>and </a:t>
            </a:r>
            <a:r>
              <a:rPr lang="es-ES" sz="1800" dirty="0" err="1" smtClean="0">
                <a:latin typeface="Geneva" pitchFamily="8" charset="0"/>
              </a:rPr>
              <a:t>revivals</a:t>
            </a:r>
            <a:r>
              <a:rPr lang="es-ES" sz="1800" dirty="0" smtClean="0">
                <a:latin typeface="Geneva" pitchFamily="8" charset="0"/>
              </a:rPr>
              <a:t>),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crosses over to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that</a:t>
            </a:r>
            <a:r>
              <a:rPr lang="es-ES" sz="1800" dirty="0" smtClean="0">
                <a:latin typeface="Geneva" pitchFamily="8" charset="0"/>
              </a:rPr>
              <a:t> of a </a:t>
            </a:r>
            <a:r>
              <a:rPr lang="es-ES" sz="1800" dirty="0" err="1">
                <a:latin typeface="Geneva" pitchFamily="8" charset="0"/>
              </a:rPr>
              <a:t>measurement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with</a:t>
            </a:r>
            <a:endParaRPr lang="es-ES" sz="1800" dirty="0">
              <a:latin typeface="Geneva" pitchFamily="8" charset="0"/>
            </a:endParaRPr>
          </a:p>
          <a:p>
            <a:pPr marL="0" indent="0" eaLnBrk="1" hangingPunct="1">
              <a:lnSpc>
                <a:spcPts val="2400"/>
              </a:lnSpc>
              <a:spcBef>
                <a:spcPts val="0"/>
              </a:spcBef>
              <a:buNone/>
              <a:tabLst>
                <a:tab pos="541338" algn="l"/>
              </a:tabLst>
            </a:pPr>
            <a:r>
              <a:rPr lang="es-ES" sz="1800" dirty="0" err="1" smtClean="0">
                <a:latin typeface="Geneva" pitchFamily="8" charset="0"/>
              </a:rPr>
              <a:t>	a definite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result that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depends on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initial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state</a:t>
            </a:r>
            <a:r>
              <a:rPr lang="es-ES" sz="1800" dirty="0" smtClean="0">
                <a:latin typeface="Geneva" pitchFamily="8" charset="0"/>
              </a:rPr>
              <a:t> of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meter.</a:t>
            </a:r>
            <a:endParaRPr lang="es-ES" sz="1800" dirty="0">
              <a:latin typeface="Geneva" pitchFamily="8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80010"/>
              </p:ext>
            </p:extLst>
          </p:nvPr>
        </p:nvGraphicFramePr>
        <p:xfrm>
          <a:off x="4628382" y="2325600"/>
          <a:ext cx="375666" cy="397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0" name="EcuaciÛn" r:id="rId3" imgW="215900" imgH="228600" progId="Equation.3">
                  <p:embed/>
                </p:oleObj>
              </mc:Choice>
              <mc:Fallback>
                <p:oleObj name="EcuaciÛn" r:id="rId3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8382" y="2325600"/>
                        <a:ext cx="375666" cy="397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031299"/>
              </p:ext>
            </p:extLst>
          </p:nvPr>
        </p:nvGraphicFramePr>
        <p:xfrm>
          <a:off x="5276850" y="2314575"/>
          <a:ext cx="374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1" name="EcuaciÛn" r:id="rId5" imgW="215900" imgH="241300" progId="Equation.3">
                  <p:embed/>
                </p:oleObj>
              </mc:Choice>
              <mc:Fallback>
                <p:oleObj name="EcuaciÛn" r:id="rId5" imgW="215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6850" y="2314575"/>
                        <a:ext cx="3746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279483"/>
              </p:ext>
            </p:extLst>
          </p:nvPr>
        </p:nvGraphicFramePr>
        <p:xfrm>
          <a:off x="5934075" y="2325688"/>
          <a:ext cx="355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2" name="EcuaciÛn" r:id="rId7" imgW="203200" imgH="228600" progId="Equation.3">
                  <p:embed/>
                </p:oleObj>
              </mc:Choice>
              <mc:Fallback>
                <p:oleObj name="EcuaciÛn" r:id="rId7" imgW="203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34075" y="2325688"/>
                        <a:ext cx="355600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45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graphicFrame>
        <p:nvGraphicFramePr>
          <p:cNvPr id="22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36425"/>
              </p:ext>
            </p:extLst>
          </p:nvPr>
        </p:nvGraphicFramePr>
        <p:xfrm>
          <a:off x="1176338" y="1300163"/>
          <a:ext cx="6761162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" name="EcuaciÛn" r:id="rId3" imgW="3962400" imgH="1625600" progId="Equation.3">
                  <p:embed/>
                </p:oleObj>
              </mc:Choice>
              <mc:Fallback>
                <p:oleObj name="EcuaciÛn" r:id="rId3" imgW="3962400" imgH="162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338" y="1300163"/>
                        <a:ext cx="6761162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79512" y="1052736"/>
            <a:ext cx="8964488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Hamiltonians (spin-boson model with </a:t>
            </a:r>
            <a:r>
              <a:rPr lang="es-ES" sz="1800" i="1" spc="300" dirty="0" err="1" smtClean="0">
                <a:latin typeface="Geneva" pitchFamily="8" charset="0"/>
              </a:rPr>
              <a:t>N</a:t>
            </a:r>
            <a:r>
              <a:rPr lang="es-ES" sz="1800" spc="300" dirty="0" err="1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boson modes)</a:t>
            </a:r>
            <a:endParaRPr lang="es-ES" sz="1800" dirty="0">
              <a:latin typeface="Geneva" pitchFamily="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79512" y="4024536"/>
            <a:ext cx="8964488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Initial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state</a:t>
            </a:r>
            <a:endParaRPr lang="es-ES" sz="1800" dirty="0">
              <a:latin typeface="Geneva" pitchFamily="8" charset="0"/>
            </a:endParaRPr>
          </a:p>
        </p:txBody>
      </p:sp>
      <p:graphicFrame>
        <p:nvGraphicFramePr>
          <p:cNvPr id="26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535859"/>
              </p:ext>
            </p:extLst>
          </p:nvPr>
        </p:nvGraphicFramePr>
        <p:xfrm>
          <a:off x="862013" y="4229100"/>
          <a:ext cx="812323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" name="EcuaciÛn" r:id="rId5" imgW="4991100" imgH="1549400" progId="Equation.3">
                  <p:embed/>
                </p:oleObj>
              </mc:Choice>
              <mc:Fallback>
                <p:oleObj name="EcuaciÛn" r:id="rId5" imgW="4991100" imgH="154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2013" y="4229100"/>
                        <a:ext cx="8123237" cy="251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3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Numerical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/ experimental test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3.4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latin typeface="Geneva" pitchFamily="8" charset="0"/>
              </a:rPr>
              <a:t>Quantum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model</a:t>
            </a:r>
            <a:endParaRPr lang="es-ES" sz="2000" dirty="0" smtClean="0">
              <a:latin typeface="Geneva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7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lochspher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6" y="332656"/>
            <a:ext cx="8545900" cy="6408000"/>
          </a:xfrm>
          <a:prstGeom prst="rect">
            <a:avLst/>
          </a:prstGeom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79512" y="1052736"/>
            <a:ext cx="89644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Expected initial</a:t>
            </a:r>
            <a:r>
              <a:rPr lang="es-ES" sz="1800" dirty="0" smtClean="0">
                <a:latin typeface="Geneva" pitchFamily="8" charset="0"/>
              </a:rPr>
              <a:t> time </a:t>
            </a:r>
            <a:r>
              <a:rPr lang="es-ES" sz="1800" dirty="0" err="1" smtClean="0">
                <a:latin typeface="Geneva" pitchFamily="8" charset="0"/>
              </a:rPr>
              <a:t>evolution</a:t>
            </a:r>
            <a:r>
              <a:rPr lang="es-ES" sz="1800" dirty="0" smtClean="0">
                <a:latin typeface="Geneva" pitchFamily="8" charset="0"/>
              </a:rPr>
              <a:t> of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state</a:t>
            </a:r>
            <a:r>
              <a:rPr lang="es-ES" sz="1800" dirty="0" smtClean="0">
                <a:latin typeface="Geneva" pitchFamily="8" charset="0"/>
              </a:rPr>
              <a:t> vector </a:t>
            </a:r>
            <a:r>
              <a:rPr lang="es-ES" sz="1800" dirty="0" err="1" smtClean="0">
                <a:latin typeface="Geneva" pitchFamily="8" charset="0"/>
              </a:rPr>
              <a:t>on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the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Bloch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sphere</a:t>
            </a:r>
            <a:endParaRPr lang="es-ES" sz="1800" dirty="0" smtClean="0">
              <a:latin typeface="Geneva" pitchFamily="8" charset="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3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Numerical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/ experimental test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3.4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latin typeface="Geneva" pitchFamily="8" charset="0"/>
              </a:rPr>
              <a:t>Quantum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model</a:t>
            </a:r>
            <a:endParaRPr lang="es-ES" sz="2000" dirty="0" smtClean="0">
              <a:latin typeface="Geneva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2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3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Numerical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/ experimental test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3.5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latin typeface="Geneva" pitchFamily="8" charset="0"/>
              </a:rPr>
              <a:t>Numerical results for </a:t>
            </a:r>
            <a:r>
              <a:rPr lang="es-ES" sz="2000" i="1" dirty="0" err="1">
                <a:latin typeface="Geneva" pitchFamily="8" charset="0"/>
              </a:rPr>
              <a:t>N</a:t>
            </a:r>
            <a:r>
              <a:rPr lang="es-ES" sz="2000" dirty="0" err="1">
                <a:latin typeface="Geneva" pitchFamily="8" charset="0"/>
              </a:rPr>
              <a:t> = 1</a:t>
            </a:r>
            <a:endParaRPr lang="es-ES" sz="2000" dirty="0" smtClean="0">
              <a:latin typeface="Geneva" pitchFamily="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9512" y="1052736"/>
            <a:ext cx="89644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1800" dirty="0" err="1" smtClean="0">
                <a:latin typeface="Geneva" pitchFamily="8" charset="0"/>
              </a:rPr>
              <a:t>T</a:t>
            </a:r>
            <a:r>
              <a:rPr lang="es-ES" sz="1800" dirty="0" smtClean="0">
                <a:latin typeface="Geneva" pitchFamily="8" charset="0"/>
              </a:rPr>
              <a:t>ime </a:t>
            </a:r>
            <a:r>
              <a:rPr lang="es-ES" sz="1800" dirty="0" err="1" smtClean="0">
                <a:latin typeface="Geneva" pitchFamily="8" charset="0"/>
              </a:rPr>
              <a:t>evolution</a:t>
            </a:r>
            <a:r>
              <a:rPr lang="es-ES" sz="1800" dirty="0" smtClean="0">
                <a:latin typeface="Geneva" pitchFamily="8" charset="0"/>
              </a:rPr>
              <a:t> of </a:t>
            </a:r>
            <a:r>
              <a:rPr lang="es-ES" sz="1800" dirty="0" err="1" smtClean="0">
                <a:latin typeface="Geneva" pitchFamily="8" charset="0"/>
              </a:rPr>
              <a:t>the reduced</a:t>
            </a:r>
            <a:r>
              <a:rPr lang="es-ES" sz="1800" dirty="0" smtClean="0">
                <a:latin typeface="Geneva" pitchFamily="8" charset="0"/>
              </a:rPr>
              <a:t> density matrix of the </a:t>
            </a:r>
            <a:r>
              <a:rPr lang="es-ES" sz="1800" dirty="0" err="1" smtClean="0">
                <a:latin typeface="Geneva" pitchFamily="8" charset="0"/>
              </a:rPr>
              <a:t>spin, represented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1800" dirty="0" err="1">
                <a:latin typeface="Geneva" pitchFamily="8" charset="0"/>
              </a:rPr>
              <a:t>	on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err="1">
                <a:latin typeface="Geneva" pitchFamily="8" charset="0"/>
              </a:rPr>
              <a:t>the </a:t>
            </a:r>
            <a:r>
              <a:rPr lang="es-ES" sz="1800" dirty="0" err="1">
                <a:latin typeface="Geneva" pitchFamily="8" charset="0"/>
              </a:rPr>
              <a:t>Bloch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err="1">
                <a:latin typeface="Geneva" pitchFamily="8" charset="0"/>
              </a:rPr>
              <a:t>sphere, </a:t>
            </a:r>
            <a:r>
              <a:rPr lang="es-ES" sz="1800" dirty="0" err="1">
                <a:latin typeface="Geneva" pitchFamily="8" charset="0"/>
              </a:rPr>
              <a:t>numerical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s-ES" sz="1800" dirty="0" err="1" smtClean="0">
                <a:latin typeface="Geneva" pitchFamily="8" charset="0"/>
              </a:rPr>
              <a:t>simulations</a:t>
            </a:r>
            <a:r>
              <a:rPr lang="es-ES" sz="1800" dirty="0" smtClean="0">
                <a:latin typeface="Geneva" pitchFamily="8" charset="0"/>
              </a:rPr>
              <a:t> </a:t>
            </a:r>
            <a:r>
              <a:rPr lang="es-ES" sz="1800" dirty="0" err="1">
                <a:latin typeface="Geneva" pitchFamily="8" charset="0"/>
              </a:rPr>
              <a:t>for</a:t>
            </a:r>
            <a:r>
              <a:rPr lang="es-ES" sz="1800" dirty="0">
                <a:latin typeface="Geneva" pitchFamily="8" charset="0"/>
              </a:rPr>
              <a:t> </a:t>
            </a:r>
            <a:r>
              <a:rPr lang="en-US" sz="2000" i="1" dirty="0" smtClean="0">
                <a:latin typeface="Symbol" charset="2"/>
                <a:ea typeface="Symbol" charset="2"/>
                <a:cs typeface="Symbol" charset="2"/>
                <a:sym typeface="Symbol" charset="2"/>
              </a:rPr>
              <a:t></a:t>
            </a:r>
            <a:r>
              <a:rPr lang="en-US" sz="2000" baseline="-25000" dirty="0" smtClean="0">
                <a:latin typeface="Geneva" charset="0"/>
                <a:ea typeface="Geneva" charset="0"/>
                <a:cs typeface="Geneva" charset="0"/>
                <a:sym typeface="Symbol" charset="2"/>
              </a:rPr>
              <a:t>0 </a:t>
            </a:r>
            <a:r>
              <a:rPr lang="en-US" sz="1800" dirty="0" smtClean="0">
                <a:latin typeface="Geneva" charset="0"/>
                <a:ea typeface="Geneva" charset="0"/>
                <a:cs typeface="Geneva" charset="0"/>
                <a:sym typeface="Symbol" charset="2"/>
              </a:rPr>
              <a:t>= 1.0, </a:t>
            </a:r>
            <a:r>
              <a:rPr lang="en-US" sz="2000" i="1" dirty="0" smtClean="0">
                <a:latin typeface="Helvetica"/>
                <a:ea typeface="Symbol" charset="2"/>
                <a:cs typeface="Helvetica"/>
                <a:sym typeface="Symbol" charset="2"/>
              </a:rPr>
              <a:t>N</a:t>
            </a:r>
            <a:r>
              <a:rPr lang="en-US" sz="2000" baseline="-25000" dirty="0" smtClean="0">
                <a:latin typeface="Geneva" charset="0"/>
                <a:ea typeface="Geneva" charset="0"/>
                <a:cs typeface="Geneva" charset="0"/>
                <a:sym typeface="Symbol" charset="2"/>
              </a:rPr>
              <a:t> </a:t>
            </a:r>
            <a:r>
              <a:rPr lang="en-US" sz="1800" dirty="0">
                <a:latin typeface="Geneva" charset="0"/>
                <a:ea typeface="Geneva" charset="0"/>
                <a:cs typeface="Geneva" charset="0"/>
                <a:sym typeface="Symbol" charset="2"/>
              </a:rPr>
              <a:t>= </a:t>
            </a:r>
            <a:r>
              <a:rPr lang="en-US" sz="1800" kern="100" dirty="0" smtClean="0">
                <a:latin typeface="Geneva" charset="0"/>
                <a:ea typeface="Geneva" charset="0"/>
                <a:cs typeface="Geneva" charset="0"/>
                <a:sym typeface="Symbol" charset="2"/>
              </a:rPr>
              <a:t>150</a:t>
            </a:r>
            <a:endParaRPr lang="es-ES" sz="1800" kern="100" dirty="0" smtClean="0">
              <a:latin typeface="Geneva" pitchFamily="8" charset="0"/>
            </a:endParaRPr>
          </a:p>
        </p:txBody>
      </p:sp>
      <p:pic>
        <p:nvPicPr>
          <p:cNvPr id="2" name="infor190421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960" y="2204864"/>
            <a:ext cx="3960000" cy="3960000"/>
          </a:xfrm>
          <a:prstGeom prst="rect">
            <a:avLst/>
          </a:prstGeom>
        </p:spPr>
      </p:pic>
      <p:pic>
        <p:nvPicPr>
          <p:cNvPr id="3" name="infor190421b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504" y="2204864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0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	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endParaRPr lang="es-ES" sz="2000" dirty="0">
              <a:solidFill>
                <a:srgbClr val="009999"/>
              </a:solidFill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endParaRPr lang="es-ES" sz="2000" dirty="0" smtClean="0">
              <a:solidFill>
                <a:srgbClr val="009999"/>
              </a:solidFill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endParaRPr lang="es-ES" sz="2000" dirty="0">
              <a:solidFill>
                <a:srgbClr val="009999"/>
              </a:solidFill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endParaRPr lang="es-ES" sz="1600" dirty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endParaRPr lang="es-ES" sz="2000" dirty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 </a:t>
            </a:r>
            <a:endParaRPr lang="es-ES" sz="2000" dirty="0">
              <a:latin typeface="Geneva" pitchFamily="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0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4</a:t>
            </a: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err="1" smtClean="0">
                <a:solidFill>
                  <a:srgbClr val="009999"/>
                </a:solidFill>
                <a:latin typeface="Geneva" pitchFamily="8" charset="0"/>
              </a:rPr>
              <a:t>Einstein ...</a:t>
            </a:r>
            <a:endParaRPr lang="es-ES" sz="2000" dirty="0">
              <a:solidFill>
                <a:srgbClr val="009999"/>
              </a:solidFill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endParaRPr lang="es-ES" sz="2000" dirty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sz="2000" dirty="0" smtClean="0">
              <a:latin typeface="Geneva" pitchFamily="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1656184"/>
            <a:ext cx="896448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	</a:t>
            </a:r>
            <a:r>
              <a:rPr lang="es-ES" sz="3600" dirty="0" smtClean="0">
                <a:latin typeface="Geneva" pitchFamily="8" charset="0"/>
              </a:rPr>
              <a:t>“</a:t>
            </a:r>
            <a:r>
              <a:rPr lang="es-ES" sz="3600" dirty="0" err="1" smtClean="0">
                <a:latin typeface="Geneva" pitchFamily="8" charset="0"/>
              </a:rPr>
              <a:t>God</a:t>
            </a:r>
            <a:r>
              <a:rPr lang="es-ES" sz="3600" dirty="0" smtClean="0">
                <a:latin typeface="Geneva" pitchFamily="8" charset="0"/>
              </a:rPr>
              <a:t> </a:t>
            </a:r>
            <a:r>
              <a:rPr lang="es-ES" sz="3600" dirty="0" err="1" smtClean="0">
                <a:latin typeface="Geneva" pitchFamily="8" charset="0"/>
              </a:rPr>
              <a:t>does</a:t>
            </a:r>
            <a:r>
              <a:rPr lang="es-ES" sz="3600" dirty="0" smtClean="0">
                <a:latin typeface="Geneva" pitchFamily="8" charset="0"/>
              </a:rPr>
              <a:t> </a:t>
            </a:r>
            <a:r>
              <a:rPr lang="es-ES" sz="3600" dirty="0" err="1" smtClean="0">
                <a:latin typeface="Geneva" pitchFamily="8" charset="0"/>
              </a:rPr>
              <a:t>not</a:t>
            </a:r>
            <a:r>
              <a:rPr lang="es-ES" sz="3600" dirty="0" smtClean="0">
                <a:latin typeface="Geneva" pitchFamily="8" charset="0"/>
              </a:rPr>
              <a:t> </a:t>
            </a:r>
            <a:r>
              <a:rPr lang="es-ES" sz="3600" dirty="0" err="1" smtClean="0">
                <a:latin typeface="Geneva" pitchFamily="8" charset="0"/>
              </a:rPr>
              <a:t>throw</a:t>
            </a:r>
            <a:r>
              <a:rPr lang="es-ES" sz="3600" dirty="0" smtClean="0">
                <a:latin typeface="Geneva" pitchFamily="8" charset="0"/>
              </a:rPr>
              <a:t> dice.”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endParaRPr lang="es-ES" sz="36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endParaRPr lang="es-ES" sz="3600" dirty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3600" dirty="0" smtClean="0">
                <a:latin typeface="Geneva" pitchFamily="8" charset="0"/>
              </a:rPr>
              <a:t>	Yes He </a:t>
            </a:r>
            <a:r>
              <a:rPr lang="es-ES" sz="3600" dirty="0" err="1" smtClean="0">
                <a:latin typeface="Geneva" pitchFamily="8" charset="0"/>
              </a:rPr>
              <a:t>does</a:t>
            </a:r>
            <a:r>
              <a:rPr lang="es-ES" sz="3600" dirty="0" smtClean="0">
                <a:latin typeface="Geneva" pitchFamily="8" charset="0"/>
              </a:rPr>
              <a:t>.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3600" dirty="0">
                <a:latin typeface="Geneva" pitchFamily="8" charset="0"/>
              </a:rPr>
              <a:t>	</a:t>
            </a:r>
            <a:r>
              <a:rPr lang="es-ES" sz="3600" dirty="0" err="1" smtClean="0">
                <a:latin typeface="Geneva" pitchFamily="8" charset="0"/>
              </a:rPr>
              <a:t>But</a:t>
            </a:r>
            <a:r>
              <a:rPr lang="es-ES" sz="3600" dirty="0" smtClean="0">
                <a:latin typeface="Geneva" pitchFamily="8" charset="0"/>
              </a:rPr>
              <a:t> </a:t>
            </a:r>
            <a:r>
              <a:rPr lang="es-ES" sz="3600" dirty="0" err="1" smtClean="0">
                <a:latin typeface="Geneva" pitchFamily="8" charset="0"/>
              </a:rPr>
              <a:t>they</a:t>
            </a:r>
            <a:r>
              <a:rPr lang="es-ES" sz="3600" dirty="0" smtClean="0">
                <a:latin typeface="Geneva" pitchFamily="8" charset="0"/>
              </a:rPr>
              <a:t> </a:t>
            </a:r>
            <a:r>
              <a:rPr lang="es-ES" sz="3600" dirty="0" err="1" smtClean="0">
                <a:latin typeface="Geneva" pitchFamily="8" charset="0"/>
              </a:rPr>
              <a:t>fall</a:t>
            </a:r>
            <a:r>
              <a:rPr lang="es-ES" sz="3600" dirty="0">
                <a:latin typeface="Geneva" pitchFamily="8" charset="0"/>
              </a:rPr>
              <a:t> </a:t>
            </a:r>
            <a:r>
              <a:rPr lang="es-ES" sz="3600" dirty="0" err="1" smtClean="0">
                <a:latin typeface="Geneva" pitchFamily="8" charset="0"/>
              </a:rPr>
              <a:t>deterministically</a:t>
            </a:r>
            <a:r>
              <a:rPr lang="es-ES" sz="3600" dirty="0" smtClean="0">
                <a:latin typeface="Geneva" pitchFamily="8" charset="0"/>
              </a:rPr>
              <a:t>.</a:t>
            </a:r>
            <a:endParaRPr lang="es-ES" sz="3600" dirty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sz="2000" dirty="0" smtClean="0">
              <a:latin typeface="Geneva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7" name="Rectángulo 6"/>
          <p:cNvSpPr/>
          <p:nvPr/>
        </p:nvSpPr>
        <p:spPr bwMode="auto">
          <a:xfrm>
            <a:off x="6565" y="0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4248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buFontTx/>
              <a:buNone/>
              <a:tabLst>
                <a:tab pos="355600" algn="l"/>
              </a:tabLst>
            </a:pPr>
            <a:r>
              <a:rPr lang="es-ES" sz="2000" dirty="0" smtClean="0">
                <a:latin typeface="Geneva" pitchFamily="8" charset="0"/>
              </a:rPr>
              <a:t>	 </a:t>
            </a:r>
            <a:r>
              <a:rPr lang="es-ES" sz="1600" dirty="0" err="1" smtClean="0">
                <a:latin typeface="Geneva" pitchFamily="8" charset="0"/>
              </a:rPr>
              <a:t>Divergences</a:t>
            </a:r>
            <a:r>
              <a:rPr lang="es-ES" sz="1600" dirty="0" smtClean="0">
                <a:latin typeface="Geneva" pitchFamily="8" charset="0"/>
              </a:rPr>
              <a:t> of </a:t>
            </a:r>
            <a:r>
              <a:rPr lang="es-ES" sz="1600" dirty="0" err="1" smtClean="0">
                <a:latin typeface="Geneva" pitchFamily="8" charset="0"/>
              </a:rPr>
              <a:t>information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content</a:t>
            </a:r>
            <a:r>
              <a:rPr lang="es-ES" sz="1600" dirty="0" smtClean="0">
                <a:latin typeface="Geneva" pitchFamily="8" charset="0"/>
              </a:rPr>
              <a:t> /</a:t>
            </a:r>
            <a:br>
              <a:rPr lang="es-ES" sz="1600" dirty="0" smtClean="0">
                <a:latin typeface="Geneva" pitchFamily="8" charset="0"/>
              </a:rPr>
            </a:br>
            <a:r>
              <a:rPr lang="es-ES" sz="1600" dirty="0" smtClean="0">
                <a:latin typeface="Geneva" pitchFamily="8" charset="0"/>
              </a:rPr>
              <a:t>	</a:t>
            </a:r>
            <a:r>
              <a:rPr lang="es-ES" sz="1600" dirty="0" err="1" smtClean="0">
                <a:latin typeface="Geneva" pitchFamily="8" charset="0"/>
              </a:rPr>
              <a:t>production</a:t>
            </a:r>
            <a:r>
              <a:rPr lang="es-ES" sz="1600" dirty="0" smtClean="0">
                <a:latin typeface="Geneva" pitchFamily="8" charset="0"/>
              </a:rPr>
              <a:t> in </a:t>
            </a:r>
            <a:r>
              <a:rPr lang="es-ES" sz="1600" dirty="0" err="1" smtClean="0">
                <a:latin typeface="Geneva" pitchFamily="8" charset="0"/>
              </a:rPr>
              <a:t>deterministic</a:t>
            </a:r>
            <a:r>
              <a:rPr lang="es-ES" sz="1600" dirty="0" smtClean="0">
                <a:latin typeface="Geneva" pitchFamily="8" charset="0"/>
              </a:rPr>
              <a:t> chaos …</a:t>
            </a:r>
          </a:p>
          <a:p>
            <a:pPr marL="274638" indent="-274638" eaLnBrk="1" hangingPunct="1">
              <a:buFontTx/>
              <a:buNone/>
            </a:pPr>
            <a:endParaRPr lang="es-ES" sz="1600" dirty="0" smtClean="0">
              <a:latin typeface="Geneva" pitchFamily="8" charset="0"/>
            </a:endParaRPr>
          </a:p>
          <a:p>
            <a:pPr marL="274638" indent="-274638" eaLnBrk="1" hangingPunct="1">
              <a:spcBef>
                <a:spcPts val="384"/>
              </a:spcBef>
              <a:spcAft>
                <a:spcPts val="800"/>
              </a:spcAft>
              <a:buFontTx/>
              <a:buNone/>
            </a:pPr>
            <a:r>
              <a:rPr lang="es-ES" sz="1600" dirty="0">
                <a:latin typeface="Geneva" pitchFamily="8" charset="0"/>
              </a:rPr>
              <a:t>	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Static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structures</a:t>
            </a:r>
            <a:r>
              <a:rPr lang="es-ES" sz="1600" dirty="0" smtClean="0">
                <a:latin typeface="Geneva" pitchFamily="8" charset="0"/>
              </a:rPr>
              <a:t>:</a:t>
            </a:r>
          </a:p>
          <a:p>
            <a:pPr marL="274638" indent="-274638" eaLnBrk="1" hangingPunct="1"/>
            <a:r>
              <a:rPr lang="es-ES" sz="1600" dirty="0" smtClean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Self</a:t>
            </a:r>
            <a:r>
              <a:rPr lang="es-ES" sz="1600" dirty="0" smtClean="0">
                <a:latin typeface="Geneva" pitchFamily="8" charset="0"/>
              </a:rPr>
              <a:t>-similar </a:t>
            </a:r>
            <a:r>
              <a:rPr lang="es-ES" sz="1600" dirty="0" err="1" smtClean="0">
                <a:latin typeface="Geneva" pitchFamily="8" charset="0"/>
              </a:rPr>
              <a:t>phase-space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patterns</a:t>
            </a:r>
            <a:endParaRPr lang="es-ES" sz="1600" dirty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1600" dirty="0" smtClean="0">
                <a:latin typeface="Geneva" pitchFamily="8" charset="0"/>
              </a:rPr>
              <a:t>	</a:t>
            </a:r>
            <a:r>
              <a:rPr lang="es-ES" sz="1600" dirty="0" err="1" smtClean="0">
                <a:latin typeface="Geneva" pitchFamily="8" charset="0"/>
              </a:rPr>
              <a:t>imply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unbounded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information</a:t>
            </a:r>
            <a:r>
              <a:rPr lang="es-ES" sz="1600" dirty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density</a:t>
            </a:r>
            <a:r>
              <a:rPr lang="es-ES" sz="1600" dirty="0" smtClean="0">
                <a:latin typeface="Geneva" pitchFamily="8" charset="0"/>
              </a:rPr>
              <a:t>.</a:t>
            </a:r>
          </a:p>
          <a:p>
            <a:pPr marL="274638" indent="-274638" eaLnBrk="1" hangingPunct="1">
              <a:buFontTx/>
              <a:buNone/>
            </a:pPr>
            <a:endParaRPr lang="es-ES" sz="1600" dirty="0">
              <a:latin typeface="Geneva" pitchFamily="8" charset="0"/>
            </a:endParaRPr>
          </a:p>
          <a:p>
            <a:pPr marL="274638" indent="-274638" eaLnBrk="1" hangingPunct="1">
              <a:spcAft>
                <a:spcPts val="800"/>
              </a:spcAft>
              <a:buFontTx/>
              <a:buNone/>
            </a:pPr>
            <a:r>
              <a:rPr lang="es-ES" sz="1600" dirty="0">
                <a:latin typeface="Geneva" pitchFamily="8" charset="0"/>
              </a:rPr>
              <a:t>	 </a:t>
            </a:r>
            <a:r>
              <a:rPr lang="es-ES" sz="1600" dirty="0" err="1" smtClean="0">
                <a:latin typeface="Geneva" pitchFamily="8" charset="0"/>
              </a:rPr>
              <a:t>Dynamical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scenario</a:t>
            </a:r>
            <a:r>
              <a:rPr lang="es-ES" sz="1600" dirty="0" smtClean="0">
                <a:latin typeface="Geneva" pitchFamily="8" charset="0"/>
              </a:rPr>
              <a:t>:</a:t>
            </a:r>
            <a:endParaRPr lang="es-ES" sz="1600" dirty="0">
              <a:latin typeface="Geneva" pitchFamily="8" charset="0"/>
            </a:endParaRPr>
          </a:p>
          <a:p>
            <a:pPr marL="274638" indent="-274638" eaLnBrk="1" hangingPunct="1"/>
            <a:r>
              <a:rPr lang="es-ES" sz="16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Chaotic</a:t>
            </a:r>
            <a:r>
              <a:rPr lang="es-ES" sz="1600" dirty="0" smtClean="0">
                <a:latin typeface="Geneva" pitchFamily="8" charset="0"/>
              </a:rPr>
              <a:t> time </a:t>
            </a:r>
            <a:r>
              <a:rPr lang="es-ES" sz="1600" dirty="0" err="1" smtClean="0">
                <a:latin typeface="Geneva" pitchFamily="8" charset="0"/>
              </a:rPr>
              <a:t>evolution</a:t>
            </a:r>
            <a:r>
              <a:rPr lang="es-ES" sz="1600" dirty="0" smtClean="0">
                <a:latin typeface="Geneva" pitchFamily="8" charset="0"/>
              </a:rPr>
              <a:t> permanently</a:t>
            </a:r>
            <a:endParaRPr lang="es-ES" sz="1600" dirty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1600" dirty="0" smtClean="0">
                <a:latin typeface="Geneva" pitchFamily="8" charset="0"/>
              </a:rPr>
              <a:t>	“</a:t>
            </a:r>
            <a:r>
              <a:rPr lang="es-ES" sz="1600" dirty="0" err="1" smtClean="0">
                <a:latin typeface="Geneva" pitchFamily="8" charset="0"/>
              </a:rPr>
              <a:t>produces”</a:t>
            </a:r>
            <a:r>
              <a:rPr lang="es-ES" sz="1600" dirty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entropy,</a:t>
            </a:r>
            <a:r>
              <a:rPr lang="es-ES" sz="1600" dirty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lifting it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from</a:t>
            </a:r>
            <a:endParaRPr lang="es-ES" sz="1600" dirty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1600" dirty="0" err="1" smtClean="0">
                <a:latin typeface="Geneva" pitchFamily="8" charset="0"/>
              </a:rPr>
              <a:t>	invisibly small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to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large</a:t>
            </a:r>
            <a:r>
              <a:rPr lang="es-ES" sz="1600" dirty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scales</a:t>
            </a:r>
            <a:r>
              <a:rPr lang="es-ES" sz="1600" dirty="0" smtClean="0">
                <a:latin typeface="Geneva" pitchFamily="8" charset="0"/>
              </a:rPr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88024" y="1556792"/>
            <a:ext cx="468052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1463" indent="-271463" eaLnBrk="1" hangingPunct="1">
              <a:buNone/>
            </a:pPr>
            <a:r>
              <a:rPr lang="es-ES" sz="1600" dirty="0" smtClean="0">
                <a:latin typeface="Geneva" pitchFamily="8" charset="0"/>
              </a:rPr>
              <a:t>	 … are </a:t>
            </a:r>
            <a:r>
              <a:rPr lang="es-ES" sz="1600" dirty="0" err="1" smtClean="0">
                <a:latin typeface="Geneva" pitchFamily="8" charset="0"/>
              </a:rPr>
              <a:t>regularized</a:t>
            </a:r>
            <a:r>
              <a:rPr lang="es-ES" sz="1600" dirty="0" smtClean="0">
                <a:latin typeface="Geneva" pitchFamily="8" charset="0"/>
              </a:rPr>
              <a:t> in unitary</a:t>
            </a:r>
          </a:p>
          <a:p>
            <a:pPr marL="271463" indent="-271463" eaLnBrk="1" hangingPunct="1">
              <a:buNone/>
            </a:pPr>
            <a:r>
              <a:rPr lang="es-ES" sz="1600" dirty="0">
                <a:latin typeface="Geneva" pitchFamily="8" charset="0"/>
              </a:rPr>
              <a:t>	 </a:t>
            </a:r>
            <a:r>
              <a:rPr lang="es-ES" sz="1600" dirty="0" smtClean="0">
                <a:latin typeface="Geneva" pitchFamily="8" charset="0"/>
              </a:rPr>
              <a:t>quantum </a:t>
            </a:r>
            <a:r>
              <a:rPr lang="es-ES" sz="1600" dirty="0" err="1" smtClean="0">
                <a:latin typeface="Geneva" pitchFamily="8" charset="0"/>
              </a:rPr>
              <a:t>mechanics</a:t>
            </a:r>
            <a:endParaRPr lang="es-ES" sz="1600" dirty="0" smtClean="0">
              <a:latin typeface="Geneva" pitchFamily="8" charset="0"/>
            </a:endParaRPr>
          </a:p>
          <a:p>
            <a:pPr marL="271463" indent="-271463" eaLnBrk="1" hangingPunct="1">
              <a:buNone/>
            </a:pPr>
            <a:endParaRPr lang="es-ES" sz="1600" dirty="0">
              <a:latin typeface="Geneva" pitchFamily="8" charset="0"/>
            </a:endParaRPr>
          </a:p>
          <a:p>
            <a:pPr marL="274638" indent="-274638" eaLnBrk="1" hangingPunct="1">
              <a:spcBef>
                <a:spcPts val="384"/>
              </a:spcBef>
              <a:spcAft>
                <a:spcPts val="800"/>
              </a:spcAft>
              <a:buFontTx/>
              <a:buNone/>
            </a:pPr>
            <a:r>
              <a:rPr lang="es-ES" sz="1600" dirty="0">
                <a:latin typeface="Geneva" pitchFamily="8" charset="0"/>
              </a:rPr>
              <a:t>	 </a:t>
            </a:r>
            <a:r>
              <a:rPr lang="es-ES" sz="1600" dirty="0" err="1">
                <a:latin typeface="Geneva" pitchFamily="8" charset="0"/>
              </a:rPr>
              <a:t>Static</a:t>
            </a:r>
            <a:r>
              <a:rPr lang="es-ES" sz="1600" dirty="0">
                <a:latin typeface="Geneva" pitchFamily="8" charset="0"/>
              </a:rPr>
              <a:t> </a:t>
            </a:r>
            <a:r>
              <a:rPr lang="es-ES" sz="1600" dirty="0" err="1">
                <a:latin typeface="Geneva" pitchFamily="8" charset="0"/>
              </a:rPr>
              <a:t>structures</a:t>
            </a:r>
            <a:r>
              <a:rPr lang="es-ES" sz="1600" dirty="0">
                <a:latin typeface="Geneva" pitchFamily="8" charset="0"/>
              </a:rPr>
              <a:t>:</a:t>
            </a:r>
          </a:p>
          <a:p>
            <a:pPr marL="274638" indent="-274638" eaLnBrk="1" hangingPunct="1"/>
            <a:r>
              <a:rPr lang="es-ES" sz="16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Quantum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uncertainty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limits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the</a:t>
            </a:r>
            <a:endParaRPr lang="es-ES" sz="1600" dirty="0" smtClean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1600" dirty="0">
                <a:latin typeface="Geneva" pitchFamily="8" charset="0"/>
              </a:rPr>
              <a:t>	</a:t>
            </a:r>
            <a:r>
              <a:rPr lang="es-ES" sz="1600" dirty="0" err="1" smtClean="0">
                <a:latin typeface="Geneva" pitchFamily="8" charset="0"/>
              </a:rPr>
              <a:t>resolution</a:t>
            </a:r>
            <a:r>
              <a:rPr lang="es-ES" sz="1600" dirty="0" smtClean="0">
                <a:latin typeface="Geneva" pitchFamily="8" charset="0"/>
              </a:rPr>
              <a:t> of </a:t>
            </a:r>
            <a:r>
              <a:rPr lang="es-ES" sz="1600" dirty="0" err="1" smtClean="0">
                <a:latin typeface="Geneva" pitchFamily="8" charset="0"/>
              </a:rPr>
              <a:t>phase-space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structures</a:t>
            </a:r>
            <a:r>
              <a:rPr lang="es-ES" sz="1600" dirty="0" smtClean="0">
                <a:latin typeface="Geneva" pitchFamily="8" charset="0"/>
              </a:rPr>
              <a:t>.</a:t>
            </a:r>
          </a:p>
          <a:p>
            <a:pPr marL="271463" indent="-271463" eaLnBrk="1" hangingPunct="1">
              <a:buNone/>
            </a:pPr>
            <a:endParaRPr lang="es-ES" sz="1600" dirty="0">
              <a:latin typeface="Geneva" pitchFamily="8" charset="0"/>
            </a:endParaRPr>
          </a:p>
          <a:p>
            <a:pPr marL="274638" indent="-274638" eaLnBrk="1" hangingPunct="1">
              <a:spcBef>
                <a:spcPts val="384"/>
              </a:spcBef>
              <a:spcAft>
                <a:spcPts val="800"/>
              </a:spcAft>
              <a:buFontTx/>
              <a:buNone/>
            </a:pPr>
            <a:r>
              <a:rPr lang="es-ES" sz="1600" dirty="0">
                <a:latin typeface="Geneva" pitchFamily="8" charset="0"/>
              </a:rPr>
              <a:t>	 </a:t>
            </a:r>
            <a:r>
              <a:rPr lang="es-ES" sz="1600" dirty="0" err="1">
                <a:latin typeface="Geneva" pitchFamily="8" charset="0"/>
              </a:rPr>
              <a:t>Dynamical</a:t>
            </a:r>
            <a:r>
              <a:rPr lang="es-ES" sz="1600" dirty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scenario</a:t>
            </a:r>
            <a:r>
              <a:rPr lang="es-ES" sz="1600" dirty="0" smtClean="0">
                <a:latin typeface="Geneva" pitchFamily="8" charset="0"/>
              </a:rPr>
              <a:t>:</a:t>
            </a:r>
            <a:endParaRPr lang="es-ES" sz="1600" dirty="0">
              <a:latin typeface="Geneva" pitchFamily="8" charset="0"/>
            </a:endParaRPr>
          </a:p>
          <a:p>
            <a:pPr marL="274638" indent="-274638" eaLnBrk="1" hangingPunct="1"/>
            <a:r>
              <a:rPr lang="es-ES" sz="1600" dirty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1600" dirty="0" smtClean="0">
                <a:latin typeface="Geneva" pitchFamily="8" charset="0"/>
              </a:rPr>
              <a:t>In </a:t>
            </a:r>
            <a:r>
              <a:rPr lang="es-ES" sz="1600" dirty="0" err="1" smtClean="0">
                <a:latin typeface="Geneva" pitchFamily="8" charset="0"/>
              </a:rPr>
              <a:t>systems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with</a:t>
            </a:r>
            <a:r>
              <a:rPr lang="es-ES" sz="1600" dirty="0" smtClean="0">
                <a:latin typeface="Geneva" pitchFamily="8" charset="0"/>
              </a:rPr>
              <a:t> a </a:t>
            </a:r>
            <a:r>
              <a:rPr lang="es-ES" sz="1600" dirty="0" err="1" smtClean="0">
                <a:latin typeface="Geneva" pitchFamily="8" charset="0"/>
              </a:rPr>
              <a:t>finite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number</a:t>
            </a:r>
            <a:r>
              <a:rPr lang="es-ES" sz="1600" dirty="0" smtClean="0">
                <a:latin typeface="Geneva" pitchFamily="8" charset="0"/>
              </a:rPr>
              <a:t> of</a:t>
            </a: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1600" dirty="0" smtClean="0">
                <a:latin typeface="Geneva" pitchFamily="8" charset="0"/>
              </a:rPr>
              <a:t>	</a:t>
            </a:r>
            <a:r>
              <a:rPr lang="es-ES" sz="1600" dirty="0" err="1" smtClean="0">
                <a:latin typeface="Geneva" pitchFamily="8" charset="0"/>
              </a:rPr>
              <a:t>freedoms</a:t>
            </a:r>
            <a:r>
              <a:rPr lang="es-ES" sz="1600" dirty="0" smtClean="0">
                <a:latin typeface="Geneva" pitchFamily="8" charset="0"/>
              </a:rPr>
              <a:t>, quantum time-</a:t>
            </a:r>
            <a:r>
              <a:rPr lang="es-ES" sz="1600" dirty="0" err="1" smtClean="0">
                <a:latin typeface="Geneva" pitchFamily="8" charset="0"/>
              </a:rPr>
              <a:t>evolution</a:t>
            </a:r>
            <a:endParaRPr lang="es-ES" sz="1600" dirty="0" smtClean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1600" dirty="0">
                <a:latin typeface="Geneva" pitchFamily="8" charset="0"/>
              </a:rPr>
              <a:t>	</a:t>
            </a:r>
            <a:r>
              <a:rPr lang="es-ES" sz="1600" dirty="0" err="1" smtClean="0">
                <a:latin typeface="Geneva" pitchFamily="8" charset="0"/>
              </a:rPr>
              <a:t>eventually</a:t>
            </a:r>
            <a:r>
              <a:rPr lang="es-ES" sz="1600" dirty="0" smtClean="0">
                <a:latin typeface="Geneva" pitchFamily="8" charset="0"/>
              </a:rPr>
              <a:t> </a:t>
            </a:r>
            <a:r>
              <a:rPr lang="es-ES" sz="1600" dirty="0" err="1" smtClean="0">
                <a:latin typeface="Geneva" pitchFamily="8" charset="0"/>
              </a:rPr>
              <a:t>becomes</a:t>
            </a:r>
            <a:r>
              <a:rPr lang="es-ES" sz="1600" dirty="0" smtClean="0">
                <a:latin typeface="Geneva" pitchFamily="8" charset="0"/>
              </a:rPr>
              <a:t> (</a:t>
            </a:r>
            <a:r>
              <a:rPr lang="es-ES" sz="1600" dirty="0" err="1" smtClean="0">
                <a:latin typeface="Geneva" pitchFamily="8" charset="0"/>
              </a:rPr>
              <a:t>quasi</a:t>
            </a:r>
            <a:r>
              <a:rPr lang="es-ES" sz="1600" dirty="0" smtClean="0">
                <a:latin typeface="Geneva" pitchFamily="8" charset="0"/>
              </a:rPr>
              <a:t>-)</a:t>
            </a:r>
            <a:r>
              <a:rPr lang="es-ES" sz="1600" dirty="0" err="1" smtClean="0">
                <a:latin typeface="Geneva" pitchFamily="8" charset="0"/>
              </a:rPr>
              <a:t>periodic</a:t>
            </a:r>
            <a:r>
              <a:rPr lang="es-ES" sz="1600" dirty="0" smtClean="0">
                <a:latin typeface="Geneva" pitchFamily="8" charset="0"/>
              </a:rPr>
              <a:t>.</a:t>
            </a:r>
            <a:endParaRPr lang="es-ES" sz="1600" dirty="0">
              <a:latin typeface="Geneva" pitchFamily="8" charset="0"/>
            </a:endParaRPr>
          </a:p>
          <a:p>
            <a:pPr marL="271463" indent="-271463" eaLnBrk="1" hangingPunct="1">
              <a:buNone/>
            </a:pPr>
            <a:endParaRPr lang="es-ES" sz="1600" dirty="0" smtClean="0">
              <a:latin typeface="Geneva" pitchFamily="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16933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1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Classical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bloom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death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of deterministic chaos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1.2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 smtClean="0">
                <a:latin typeface="Geneva" pitchFamily="8" charset="0"/>
              </a:rPr>
              <a:t>There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is</a:t>
            </a:r>
            <a:r>
              <a:rPr lang="es-ES" sz="2000" dirty="0" smtClean="0">
                <a:latin typeface="Geneva" pitchFamily="8" charset="0"/>
              </a:rPr>
              <a:t> no entropy production in </a:t>
            </a:r>
            <a:r>
              <a:rPr lang="es-ES" sz="2000" dirty="0" err="1" smtClean="0">
                <a:latin typeface="Geneva" pitchFamily="8" charset="0"/>
              </a:rPr>
              <a:t>closed</a:t>
            </a:r>
            <a:r>
              <a:rPr lang="es-ES" sz="2000" dirty="0" smtClean="0">
                <a:latin typeface="Geneva" pitchFamily="8" charset="0"/>
              </a:rPr>
              <a:t> quantum </a:t>
            </a:r>
            <a:r>
              <a:rPr lang="es-ES" sz="2000" dirty="0" err="1" smtClean="0">
                <a:latin typeface="Geneva" pitchFamily="8" charset="0"/>
              </a:rPr>
              <a:t>systems</a:t>
            </a:r>
            <a:endParaRPr lang="es-ES" sz="2000" dirty="0">
              <a:latin typeface="Geneva" pitchFamily="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750" y="5157192"/>
            <a:ext cx="86042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274638" indent="-274638" eaLnBrk="1" hangingPunct="1">
              <a:tabLst>
                <a:tab pos="355600" algn="l"/>
              </a:tabLst>
            </a:pPr>
            <a:r>
              <a:rPr lang="es-ES" sz="2400" dirty="0" smtClean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2000" dirty="0" smtClean="0">
                <a:latin typeface="Geneva" pitchFamily="8" charset="0"/>
              </a:rPr>
              <a:t>Fundamental bounds on the information content of isolated</a:t>
            </a: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 smtClean="0">
                <a:latin typeface="Geneva" pitchFamily="8" charset="0"/>
              </a:rPr>
              <a:t>quantum systems prevent permanent entropy production,</a:t>
            </a: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2000" baseline="-25000" dirty="0" err="1">
                <a:latin typeface="Geneva" pitchFamily="8" charset="0"/>
                <a:cs typeface="Geneva"/>
              </a:rPr>
              <a:t>	</a:t>
            </a:r>
            <a:r>
              <a:rPr lang="es-ES" sz="2000" dirty="0" err="1">
                <a:latin typeface="Geneva" pitchFamily="8" charset="0"/>
                <a:cs typeface="Geneva"/>
              </a:rPr>
              <a:t>characteristic of deterministic classical chaos</a:t>
            </a:r>
            <a:endParaRPr lang="es-ES" sz="2000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38523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803757"/>
            <a:ext cx="1224136" cy="1217531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 bwMode="auto">
          <a:xfrm>
            <a:off x="971600" y="162880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148064" y="162880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971600" y="450912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148064" y="450912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76375" y="1124744"/>
            <a:ext cx="110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macro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6375" y="4047455"/>
            <a:ext cx="100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micro</a:t>
            </a:r>
            <a:endParaRPr lang="en-US" dirty="0">
              <a:latin typeface="Geneva"/>
              <a:cs typeface="Geneva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4572000" y="4077072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4572000" y="3429000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4572000" y="2780928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572000" y="2132856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4572000" y="1484784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148064" y="2780928"/>
            <a:ext cx="205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Geneva"/>
                <a:cs typeface="Geneva"/>
              </a:rPr>
              <a:t>entropy flow</a:t>
            </a:r>
            <a:endParaRPr lang="en-US" dirty="0">
              <a:solidFill>
                <a:srgbClr val="0000FF"/>
              </a:solidFill>
              <a:latin typeface="Geneva"/>
              <a:cs typeface="Geneva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79512" y="16933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1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Classical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bloom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suppression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of chaos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1.3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latin typeface="Geneva" pitchFamily="8" charset="0"/>
              </a:rPr>
              <a:t>Breaking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the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splendid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isolation</a:t>
            </a:r>
            <a:endParaRPr lang="es-ES" sz="2000" dirty="0">
              <a:latin typeface="Geneva" pitchFamily="8" charset="0"/>
            </a:endParaRPr>
          </a:p>
        </p:txBody>
      </p:sp>
      <p:sp>
        <p:nvSpPr>
          <p:cNvPr id="21" name="TextBox 46"/>
          <p:cNvSpPr txBox="1"/>
          <p:nvPr/>
        </p:nvSpPr>
        <p:spPr>
          <a:xfrm>
            <a:off x="3275856" y="6351711"/>
            <a:ext cx="257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classical system</a:t>
            </a:r>
            <a:endParaRPr lang="en-US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82242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803757"/>
            <a:ext cx="1224136" cy="1217531"/>
          </a:xfrm>
          <a:prstGeom prst="rect">
            <a:avLst/>
          </a:prstGeom>
        </p:spPr>
      </p:pic>
      <p:sp>
        <p:nvSpPr>
          <p:cNvPr id="54" name="Chord 53"/>
          <p:cNvSpPr>
            <a:spLocks noChangeAspect="1"/>
          </p:cNvSpPr>
          <p:nvPr/>
        </p:nvSpPr>
        <p:spPr bwMode="auto">
          <a:xfrm>
            <a:off x="3635896" y="4509120"/>
            <a:ext cx="1872000" cy="1872000"/>
          </a:xfrm>
          <a:prstGeom prst="chord">
            <a:avLst>
              <a:gd name="adj1" fmla="val 18694317"/>
              <a:gd name="adj2" fmla="val 13665097"/>
            </a:avLst>
          </a:prstGeom>
          <a:solidFill>
            <a:srgbClr val="0000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35896" y="1400400"/>
            <a:ext cx="1872208" cy="5007248"/>
            <a:chOff x="3635896" y="1400400"/>
            <a:chExt cx="1872208" cy="5007248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4932040" y="1400400"/>
              <a:ext cx="0" cy="324036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" name="Arc 1"/>
            <p:cNvSpPr>
              <a:spLocks/>
            </p:cNvSpPr>
            <p:nvPr/>
          </p:nvSpPr>
          <p:spPr bwMode="auto">
            <a:xfrm>
              <a:off x="3635896" y="4535648"/>
              <a:ext cx="1872208" cy="1872000"/>
            </a:xfrm>
            <a:prstGeom prst="arc">
              <a:avLst>
                <a:gd name="adj1" fmla="val 17654898"/>
                <a:gd name="adj2" fmla="val 14769769"/>
              </a:avLst>
            </a:prstGeom>
            <a:noFill/>
            <a:ln w="508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" charset="-128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4211960" y="1400400"/>
              <a:ext cx="0" cy="324036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1" name="Straight Connector 40"/>
          <p:cNvCxnSpPr/>
          <p:nvPr/>
        </p:nvCxnSpPr>
        <p:spPr bwMode="auto">
          <a:xfrm>
            <a:off x="971600" y="162880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148064" y="162880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971600" y="450912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148064" y="450912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76375" y="1124744"/>
            <a:ext cx="110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macro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6375" y="4047455"/>
            <a:ext cx="100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micro</a:t>
            </a:r>
            <a:endParaRPr lang="en-US" dirty="0">
              <a:latin typeface="Geneva"/>
              <a:cs typeface="Geneva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4572000" y="4077072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4572000" y="3429000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4572000" y="2780928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572000" y="2132856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4572000" y="1484784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148064" y="2780928"/>
            <a:ext cx="205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Geneva"/>
                <a:cs typeface="Geneva"/>
              </a:rPr>
              <a:t>entropy flow</a:t>
            </a:r>
            <a:endParaRPr lang="en-US" dirty="0">
              <a:solidFill>
                <a:srgbClr val="0000FF"/>
              </a:solidFill>
              <a:latin typeface="Geneva"/>
              <a:cs typeface="Geneva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79512" y="16933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1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Classical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bloom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suppression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of chaos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1.3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latin typeface="Geneva" pitchFamily="8" charset="0"/>
              </a:rPr>
              <a:t>Breaking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the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splendid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isolation</a:t>
            </a:r>
            <a:endParaRPr lang="es-ES" sz="2000" dirty="0">
              <a:latin typeface="Geneva" pitchFamily="8" charset="0"/>
            </a:endParaRPr>
          </a:p>
        </p:txBody>
      </p:sp>
      <p:sp>
        <p:nvSpPr>
          <p:cNvPr id="23" name="TextBox 46"/>
          <p:cNvSpPr txBox="1"/>
          <p:nvPr/>
        </p:nvSpPr>
        <p:spPr>
          <a:xfrm>
            <a:off x="3203848" y="6351711"/>
            <a:ext cx="267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quantum system</a:t>
            </a:r>
            <a:endParaRPr lang="en-US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413470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35896" y="1400400"/>
            <a:ext cx="1872208" cy="5007248"/>
            <a:chOff x="3635896" y="1400400"/>
            <a:chExt cx="1872208" cy="5007248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4932040" y="1400400"/>
              <a:ext cx="0" cy="324036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" name="Arc 1"/>
            <p:cNvSpPr>
              <a:spLocks/>
            </p:cNvSpPr>
            <p:nvPr/>
          </p:nvSpPr>
          <p:spPr bwMode="auto">
            <a:xfrm>
              <a:off x="3635896" y="4535648"/>
              <a:ext cx="1872208" cy="1872000"/>
            </a:xfrm>
            <a:prstGeom prst="arc">
              <a:avLst>
                <a:gd name="adj1" fmla="val 17654898"/>
                <a:gd name="adj2" fmla="val 14769769"/>
              </a:avLst>
            </a:prstGeom>
            <a:noFill/>
            <a:ln w="508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" charset="-128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4211960" y="1400400"/>
              <a:ext cx="0" cy="324036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803757"/>
            <a:ext cx="1224136" cy="1217531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 bwMode="auto">
          <a:xfrm>
            <a:off x="971600" y="162880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148064" y="162880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971600" y="450912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148064" y="450912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76375" y="1124744"/>
            <a:ext cx="110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macro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6375" y="4047455"/>
            <a:ext cx="100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micro</a:t>
            </a:r>
            <a:endParaRPr lang="en-US" dirty="0">
              <a:latin typeface="Geneva"/>
              <a:cs typeface="Geneva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4572000" y="3429000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572000" y="2132856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4" name="Chord 53"/>
          <p:cNvSpPr>
            <a:spLocks noChangeAspect="1"/>
          </p:cNvSpPr>
          <p:nvPr/>
        </p:nvSpPr>
        <p:spPr bwMode="auto">
          <a:xfrm>
            <a:off x="3635896" y="4509120"/>
            <a:ext cx="1872000" cy="1872000"/>
          </a:xfrm>
          <a:prstGeom prst="chord">
            <a:avLst>
              <a:gd name="adj1" fmla="val 2789815"/>
              <a:gd name="adj2" fmla="val 8103573"/>
            </a:avLst>
          </a:prstGeom>
          <a:solidFill>
            <a:srgbClr val="0000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8064" y="2780928"/>
            <a:ext cx="205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Geneva"/>
                <a:cs typeface="Geneva"/>
              </a:rPr>
              <a:t>entropy flow</a:t>
            </a:r>
            <a:endParaRPr lang="en-US" dirty="0">
              <a:solidFill>
                <a:srgbClr val="0000FF"/>
              </a:solidFill>
              <a:latin typeface="Geneva"/>
              <a:cs typeface="Geneva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16933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1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Classical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bloom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suppression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of chaos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1.3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latin typeface="Geneva" pitchFamily="8" charset="0"/>
              </a:rPr>
              <a:t>Breaking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the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splendid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isolation</a:t>
            </a:r>
            <a:endParaRPr lang="es-ES" sz="2000" dirty="0">
              <a:latin typeface="Geneva" pitchFamily="8" charset="0"/>
            </a:endParaRPr>
          </a:p>
        </p:txBody>
      </p:sp>
      <p:sp>
        <p:nvSpPr>
          <p:cNvPr id="20" name="TextBox 46"/>
          <p:cNvSpPr txBox="1"/>
          <p:nvPr/>
        </p:nvSpPr>
        <p:spPr>
          <a:xfrm>
            <a:off x="3203848" y="6351711"/>
            <a:ext cx="267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quantum system</a:t>
            </a:r>
            <a:endParaRPr lang="en-US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59063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803757"/>
            <a:ext cx="1224136" cy="121753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35896" y="1400400"/>
            <a:ext cx="1872208" cy="5007248"/>
            <a:chOff x="3635896" y="1400400"/>
            <a:chExt cx="1872208" cy="5007248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4932040" y="1400400"/>
              <a:ext cx="0" cy="324036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" name="Arc 1"/>
            <p:cNvSpPr>
              <a:spLocks/>
            </p:cNvSpPr>
            <p:nvPr/>
          </p:nvSpPr>
          <p:spPr bwMode="auto">
            <a:xfrm>
              <a:off x="3635896" y="4535648"/>
              <a:ext cx="1872208" cy="1872000"/>
            </a:xfrm>
            <a:prstGeom prst="arc">
              <a:avLst>
                <a:gd name="adj1" fmla="val 17654898"/>
                <a:gd name="adj2" fmla="val 14769769"/>
              </a:avLst>
            </a:prstGeom>
            <a:noFill/>
            <a:ln w="508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" charset="-128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4211960" y="1400400"/>
              <a:ext cx="0" cy="324036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1" name="Straight Connector 40"/>
          <p:cNvCxnSpPr/>
          <p:nvPr/>
        </p:nvCxnSpPr>
        <p:spPr bwMode="auto">
          <a:xfrm>
            <a:off x="971600" y="162880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148064" y="162880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971600" y="450912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148064" y="450912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76375" y="1124744"/>
            <a:ext cx="110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macro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6375" y="4047455"/>
            <a:ext cx="100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micro</a:t>
            </a:r>
            <a:endParaRPr lang="en-US" dirty="0">
              <a:latin typeface="Geneva"/>
              <a:cs typeface="Geneva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4572000" y="3429000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572000" y="2132856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148064" y="2780928"/>
            <a:ext cx="205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Geneva"/>
                <a:cs typeface="Geneva"/>
              </a:rPr>
              <a:t>entropy flow</a:t>
            </a:r>
            <a:endParaRPr lang="en-US" dirty="0">
              <a:solidFill>
                <a:srgbClr val="0000FF"/>
              </a:solidFill>
              <a:latin typeface="Geneva"/>
              <a:cs typeface="Geneva"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3563888" y="5409232"/>
            <a:ext cx="108000" cy="1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7741" y="5199583"/>
            <a:ext cx="204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  <a:latin typeface="Geneva"/>
                <a:cs typeface="Geneva"/>
              </a:rPr>
              <a:t>environment</a:t>
            </a:r>
            <a:endParaRPr lang="en-US" dirty="0">
              <a:solidFill>
                <a:srgbClr val="009999"/>
              </a:solidFill>
              <a:latin typeface="Geneva"/>
              <a:cs typeface="Genev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5623" y="5157192"/>
            <a:ext cx="204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  <a:latin typeface="Geneva"/>
                <a:cs typeface="Geneva"/>
              </a:rPr>
              <a:t>environment</a:t>
            </a:r>
            <a:endParaRPr lang="en-US" dirty="0">
              <a:solidFill>
                <a:srgbClr val="009999"/>
              </a:solidFill>
              <a:latin typeface="Geneva"/>
              <a:cs typeface="Geneva"/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 bwMode="auto">
          <a:xfrm>
            <a:off x="5472112" y="5409232"/>
            <a:ext cx="108000" cy="1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 bwMode="auto">
          <a:xfrm rot="19980000">
            <a:off x="5346000" y="4978768"/>
            <a:ext cx="108000" cy="1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34" name="Rectangle 33"/>
          <p:cNvSpPr>
            <a:spLocks noChangeAspect="1"/>
          </p:cNvSpPr>
          <p:nvPr/>
        </p:nvSpPr>
        <p:spPr bwMode="auto">
          <a:xfrm rot="1620000" flipH="1">
            <a:off x="3672000" y="4967968"/>
            <a:ext cx="108000" cy="1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35" name="Rectangle 34"/>
          <p:cNvSpPr>
            <a:spLocks noChangeAspect="1"/>
          </p:cNvSpPr>
          <p:nvPr/>
        </p:nvSpPr>
        <p:spPr bwMode="auto">
          <a:xfrm rot="19980000" flipH="1" flipV="1">
            <a:off x="3672000" y="5885968"/>
            <a:ext cx="108000" cy="1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 bwMode="auto">
          <a:xfrm rot="1620000" flipV="1">
            <a:off x="5346000" y="5885968"/>
            <a:ext cx="108000" cy="1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79512" y="16933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1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Classical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bloom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suppression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of chaos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1.3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latin typeface="Geneva" pitchFamily="8" charset="0"/>
              </a:rPr>
              <a:t>Breaking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the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splendid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isolation</a:t>
            </a:r>
            <a:endParaRPr lang="es-ES" sz="2000" dirty="0">
              <a:latin typeface="Geneva" pitchFamily="8" charset="0"/>
            </a:endParaRPr>
          </a:p>
        </p:txBody>
      </p:sp>
      <p:sp>
        <p:nvSpPr>
          <p:cNvPr id="37" name="Chord 53"/>
          <p:cNvSpPr>
            <a:spLocks noChangeAspect="1"/>
          </p:cNvSpPr>
          <p:nvPr/>
        </p:nvSpPr>
        <p:spPr bwMode="auto">
          <a:xfrm>
            <a:off x="3635896" y="4509120"/>
            <a:ext cx="1872000" cy="1872000"/>
          </a:xfrm>
          <a:prstGeom prst="chord">
            <a:avLst>
              <a:gd name="adj1" fmla="val 2789815"/>
              <a:gd name="adj2" fmla="val 8103573"/>
            </a:avLst>
          </a:prstGeom>
          <a:solidFill>
            <a:srgbClr val="0000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26" name="TextBox 46"/>
          <p:cNvSpPr txBox="1"/>
          <p:nvPr/>
        </p:nvSpPr>
        <p:spPr>
          <a:xfrm>
            <a:off x="3203848" y="6351711"/>
            <a:ext cx="267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quantum system</a:t>
            </a:r>
            <a:endParaRPr lang="en-US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7011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803757"/>
            <a:ext cx="1224136" cy="1217531"/>
          </a:xfrm>
          <a:prstGeom prst="rect">
            <a:avLst/>
          </a:prstGeom>
        </p:spPr>
      </p:pic>
      <p:sp>
        <p:nvSpPr>
          <p:cNvPr id="31" name="Chord 30"/>
          <p:cNvSpPr>
            <a:spLocks noChangeAspect="1"/>
          </p:cNvSpPr>
          <p:nvPr/>
        </p:nvSpPr>
        <p:spPr bwMode="auto">
          <a:xfrm>
            <a:off x="3635896" y="4509120"/>
            <a:ext cx="1872000" cy="1872000"/>
          </a:xfrm>
          <a:prstGeom prst="chord">
            <a:avLst>
              <a:gd name="adj1" fmla="val 18694317"/>
              <a:gd name="adj2" fmla="val 13665097"/>
            </a:avLst>
          </a:prstGeom>
          <a:solidFill>
            <a:srgbClr val="0000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35896" y="1400400"/>
            <a:ext cx="1872208" cy="5007248"/>
            <a:chOff x="3635896" y="1400400"/>
            <a:chExt cx="1872208" cy="5007248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4932040" y="1400400"/>
              <a:ext cx="0" cy="324036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" name="Arc 1"/>
            <p:cNvSpPr>
              <a:spLocks/>
            </p:cNvSpPr>
            <p:nvPr/>
          </p:nvSpPr>
          <p:spPr bwMode="auto">
            <a:xfrm>
              <a:off x="3635896" y="4535648"/>
              <a:ext cx="1872208" cy="1872000"/>
            </a:xfrm>
            <a:prstGeom prst="arc">
              <a:avLst>
                <a:gd name="adj1" fmla="val 17654898"/>
                <a:gd name="adj2" fmla="val 14769769"/>
              </a:avLst>
            </a:prstGeom>
            <a:noFill/>
            <a:ln w="508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" charset="-128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4211960" y="1400400"/>
              <a:ext cx="0" cy="324036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1" name="Straight Connector 40"/>
          <p:cNvCxnSpPr/>
          <p:nvPr/>
        </p:nvCxnSpPr>
        <p:spPr bwMode="auto">
          <a:xfrm>
            <a:off x="971600" y="162880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148064" y="162880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971600" y="450912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148064" y="4509120"/>
            <a:ext cx="3024336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76375" y="1124744"/>
            <a:ext cx="110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macro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6375" y="4047455"/>
            <a:ext cx="100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micro</a:t>
            </a:r>
            <a:endParaRPr lang="en-US" dirty="0">
              <a:latin typeface="Geneva"/>
              <a:cs typeface="Geneva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4572000" y="4077072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4572000" y="3429000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4572000" y="2780928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572000" y="2132856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4572000" y="1484784"/>
            <a:ext cx="0" cy="43204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148064" y="2780928"/>
            <a:ext cx="205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Geneva"/>
                <a:cs typeface="Geneva"/>
              </a:rPr>
              <a:t>entropy flow</a:t>
            </a:r>
            <a:endParaRPr lang="en-US" dirty="0">
              <a:solidFill>
                <a:srgbClr val="0000FF"/>
              </a:solidFill>
              <a:latin typeface="Geneva"/>
              <a:cs typeface="Geneva"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3563888" y="5409232"/>
            <a:ext cx="108000" cy="1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7741" y="5199583"/>
            <a:ext cx="204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  <a:latin typeface="Geneva"/>
                <a:cs typeface="Geneva"/>
              </a:rPr>
              <a:t>environment</a:t>
            </a:r>
            <a:endParaRPr lang="en-US" dirty="0">
              <a:solidFill>
                <a:srgbClr val="009999"/>
              </a:solidFill>
              <a:latin typeface="Geneva"/>
              <a:cs typeface="Genev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5623" y="5157192"/>
            <a:ext cx="204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  <a:latin typeface="Geneva"/>
                <a:cs typeface="Geneva"/>
              </a:rPr>
              <a:t>environment</a:t>
            </a:r>
            <a:endParaRPr lang="en-US" dirty="0">
              <a:solidFill>
                <a:srgbClr val="009999"/>
              </a:solidFill>
              <a:latin typeface="Geneva"/>
              <a:cs typeface="Geneva"/>
            </a:endParaRP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 bwMode="auto">
          <a:xfrm rot="20040000" flipH="1" flipV="1">
            <a:off x="2856347" y="5208633"/>
            <a:ext cx="1008112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32" name="Rectangle 31"/>
          <p:cNvSpPr>
            <a:spLocks noChangeAspect="1"/>
          </p:cNvSpPr>
          <p:nvPr/>
        </p:nvSpPr>
        <p:spPr bwMode="auto">
          <a:xfrm>
            <a:off x="5472112" y="5409232"/>
            <a:ext cx="108000" cy="1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 bwMode="auto">
          <a:xfrm rot="1560000" flipV="1">
            <a:off x="5279540" y="5208632"/>
            <a:ext cx="1008112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33" name="Rectangle 32"/>
          <p:cNvSpPr>
            <a:spLocks noChangeAspect="1"/>
          </p:cNvSpPr>
          <p:nvPr/>
        </p:nvSpPr>
        <p:spPr bwMode="auto">
          <a:xfrm rot="19980000">
            <a:off x="5346000" y="4978768"/>
            <a:ext cx="108000" cy="1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cxnSp>
        <p:nvCxnSpPr>
          <p:cNvPr id="5" name="Straight Arrow Connector 4"/>
          <p:cNvCxnSpPr>
            <a:cxnSpLocks noChangeAspect="1"/>
          </p:cNvCxnSpPr>
          <p:nvPr/>
        </p:nvCxnSpPr>
        <p:spPr bwMode="auto">
          <a:xfrm flipV="1">
            <a:off x="5148064" y="4653136"/>
            <a:ext cx="1008112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34" name="Rectangle 33"/>
          <p:cNvSpPr>
            <a:spLocks noChangeAspect="1"/>
          </p:cNvSpPr>
          <p:nvPr/>
        </p:nvSpPr>
        <p:spPr bwMode="auto">
          <a:xfrm rot="1620000" flipH="1">
            <a:off x="3672000" y="4967968"/>
            <a:ext cx="108000" cy="1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cxnSp>
        <p:nvCxnSpPr>
          <p:cNvPr id="24" name="Straight Arrow Connector 23"/>
          <p:cNvCxnSpPr>
            <a:cxnSpLocks noChangeAspect="1"/>
          </p:cNvCxnSpPr>
          <p:nvPr/>
        </p:nvCxnSpPr>
        <p:spPr bwMode="auto">
          <a:xfrm flipH="1" flipV="1">
            <a:off x="2987824" y="4653136"/>
            <a:ext cx="1008112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35" name="Rectangle 34"/>
          <p:cNvSpPr>
            <a:spLocks noChangeAspect="1"/>
          </p:cNvSpPr>
          <p:nvPr/>
        </p:nvSpPr>
        <p:spPr bwMode="auto">
          <a:xfrm rot="19980000" flipH="1" flipV="1">
            <a:off x="3672000" y="5885968"/>
            <a:ext cx="108000" cy="1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cxnSp>
        <p:nvCxnSpPr>
          <p:cNvPr id="28" name="Straight Arrow Connector 27"/>
          <p:cNvCxnSpPr>
            <a:cxnSpLocks noChangeAspect="1"/>
          </p:cNvCxnSpPr>
          <p:nvPr/>
        </p:nvCxnSpPr>
        <p:spPr bwMode="auto">
          <a:xfrm flipH="1">
            <a:off x="2987824" y="5805264"/>
            <a:ext cx="1008112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36" name="Rectangle 35"/>
          <p:cNvSpPr>
            <a:spLocks noChangeAspect="1"/>
          </p:cNvSpPr>
          <p:nvPr/>
        </p:nvSpPr>
        <p:spPr bwMode="auto">
          <a:xfrm rot="1620000" flipV="1">
            <a:off x="5346000" y="5885968"/>
            <a:ext cx="108000" cy="1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cxnSp>
        <p:nvCxnSpPr>
          <p:cNvPr id="27" name="Straight Arrow Connector 26"/>
          <p:cNvCxnSpPr>
            <a:cxnSpLocks noChangeAspect="1"/>
          </p:cNvCxnSpPr>
          <p:nvPr/>
        </p:nvCxnSpPr>
        <p:spPr bwMode="auto">
          <a:xfrm>
            <a:off x="5148064" y="5805264"/>
            <a:ext cx="1008112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79512" y="16933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1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Classical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bloom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suppression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of chaos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1.3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latin typeface="Geneva" pitchFamily="8" charset="0"/>
              </a:rPr>
              <a:t>Breaking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the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splendid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isolation</a:t>
            </a:r>
            <a:endParaRPr lang="es-ES" sz="2000" dirty="0">
              <a:latin typeface="Geneva" pitchFamily="8" charset="0"/>
            </a:endParaRPr>
          </a:p>
        </p:txBody>
      </p:sp>
      <p:sp>
        <p:nvSpPr>
          <p:cNvPr id="37" name="TextBox 46"/>
          <p:cNvSpPr txBox="1"/>
          <p:nvPr/>
        </p:nvSpPr>
        <p:spPr>
          <a:xfrm>
            <a:off x="3203848" y="6351711"/>
            <a:ext cx="267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quantum system</a:t>
            </a:r>
            <a:endParaRPr lang="en-US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6888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1008112"/>
            <a:ext cx="860444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274638" indent="-274638" eaLnBrk="1" hangingPunct="1"/>
            <a:r>
              <a:rPr lang="es-ES" sz="2400" dirty="0" smtClean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T</a:t>
            </a:r>
            <a:r>
              <a:rPr lang="es-ES" sz="2000" dirty="0" err="1" smtClean="0">
                <a:latin typeface="Geneva" pitchFamily="8" charset="0"/>
              </a:rPr>
              <a:t>he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limits</a:t>
            </a:r>
            <a:r>
              <a:rPr lang="es-ES" sz="2000" dirty="0" smtClean="0">
                <a:latin typeface="Geneva" pitchFamily="8" charset="0"/>
              </a:rPr>
              <a:t> quantum </a:t>
            </a:r>
            <a:r>
              <a:rPr lang="es-ES" sz="2000" dirty="0" err="1" smtClean="0">
                <a:latin typeface="Geneva" pitchFamily="8" charset="0"/>
              </a:rPr>
              <a:t>mechanics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imposes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with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respect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to</a:t>
            </a:r>
            <a:endParaRPr lang="es-ES" sz="2000" dirty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2000" dirty="0" smtClean="0">
                <a:latin typeface="Geneva" pitchFamily="8" charset="0"/>
              </a:rPr>
              <a:t>	</a:t>
            </a:r>
            <a:r>
              <a:rPr lang="es-ES" sz="2000" dirty="0" err="1" smtClean="0">
                <a:latin typeface="Geneva" pitchFamily="8" charset="0"/>
              </a:rPr>
              <a:t>information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measures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apply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only</a:t>
            </a:r>
            <a:r>
              <a:rPr lang="es-ES" sz="2000" dirty="0" smtClean="0">
                <a:latin typeface="Geneva" pitchFamily="8" charset="0"/>
              </a:rPr>
              <a:t> in </a:t>
            </a:r>
            <a:r>
              <a:rPr lang="es-ES" sz="2000" dirty="0" err="1" smtClean="0">
                <a:latin typeface="Geneva" pitchFamily="8" charset="0"/>
              </a:rPr>
              <a:t>strictly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closed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systems</a:t>
            </a:r>
            <a:r>
              <a:rPr lang="es-ES" sz="2000" dirty="0" smtClean="0">
                <a:latin typeface="Geneva" pitchFamily="8" charset="0"/>
              </a:rPr>
              <a:t>.</a:t>
            </a:r>
          </a:p>
          <a:p>
            <a:pPr marL="400050" lvl="1" indent="0" eaLnBrk="1" hangingPunct="1">
              <a:buNone/>
            </a:pPr>
            <a:endParaRPr lang="es-ES" sz="2000" dirty="0" smtClean="0">
              <a:latin typeface="Geneva" pitchFamily="8" charset="0"/>
            </a:endParaRPr>
          </a:p>
          <a:p>
            <a:pPr marL="274638" indent="-274638" eaLnBrk="1" hangingPunct="1"/>
            <a:r>
              <a:rPr lang="es-ES" sz="2400" dirty="0" smtClean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2000" dirty="0" smtClean="0">
                <a:latin typeface="Geneva" pitchFamily="8" charset="0"/>
              </a:rPr>
              <a:t>No real </a:t>
            </a:r>
            <a:r>
              <a:rPr lang="es-ES" sz="2000" dirty="0" err="1" smtClean="0">
                <a:latin typeface="Geneva" pitchFamily="8" charset="0"/>
              </a:rPr>
              <a:t>system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is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perfectly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closed</a:t>
            </a:r>
            <a:r>
              <a:rPr lang="es-ES" sz="2000" dirty="0" smtClean="0">
                <a:latin typeface="Geneva" pitchFamily="8" charset="0"/>
              </a:rPr>
              <a:t> (</a:t>
            </a:r>
            <a:r>
              <a:rPr lang="es-ES" sz="2000" dirty="0" err="1" smtClean="0">
                <a:latin typeface="Geneva" pitchFamily="8" charset="0"/>
              </a:rPr>
              <a:t>or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else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we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could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not</a:t>
            </a:r>
            <a:endParaRPr lang="es-ES" sz="2000" dirty="0" smtClean="0">
              <a:latin typeface="Geneva" pitchFamily="8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smtClean="0">
                <a:latin typeface="Geneva" pitchFamily="8" charset="0"/>
              </a:rPr>
              <a:t>observe </a:t>
            </a:r>
            <a:r>
              <a:rPr lang="es-ES" sz="2000" dirty="0" err="1" smtClean="0">
                <a:latin typeface="Geneva" pitchFamily="8" charset="0"/>
              </a:rPr>
              <a:t>it</a:t>
            </a:r>
            <a:r>
              <a:rPr lang="es-ES" sz="2000" dirty="0" smtClean="0">
                <a:latin typeface="Geneva" pitchFamily="8" charset="0"/>
              </a:rPr>
              <a:t>).</a:t>
            </a:r>
          </a:p>
          <a:p>
            <a:pPr marL="0" indent="0" eaLnBrk="1" hangingPunct="1">
              <a:buNone/>
            </a:pPr>
            <a:endParaRPr lang="es-ES" sz="2000" dirty="0" smtClean="0">
              <a:latin typeface="Geneva" pitchFamily="8" charset="0"/>
            </a:endParaRPr>
          </a:p>
          <a:p>
            <a:pPr marL="274638" indent="-274638" eaLnBrk="1" hangingPunct="1"/>
            <a:r>
              <a:rPr lang="es-ES" sz="2400" dirty="0" smtClean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Any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coupling</a:t>
            </a:r>
            <a:r>
              <a:rPr lang="es-ES" sz="2000" dirty="0" smtClean="0">
                <a:latin typeface="Geneva" pitchFamily="8" charset="0"/>
              </a:rPr>
              <a:t>, </a:t>
            </a:r>
            <a:r>
              <a:rPr lang="es-ES" sz="2000" dirty="0" err="1" smtClean="0">
                <a:latin typeface="Geneva" pitchFamily="8" charset="0"/>
              </a:rPr>
              <a:t>however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weak</a:t>
            </a:r>
            <a:r>
              <a:rPr lang="es-ES" sz="2000" dirty="0" smtClean="0">
                <a:latin typeface="Geneva" pitchFamily="8" charset="0"/>
              </a:rPr>
              <a:t>, </a:t>
            </a:r>
            <a:r>
              <a:rPr lang="es-ES" sz="2000" dirty="0" err="1" smtClean="0">
                <a:latin typeface="Geneva" pitchFamily="8" charset="0"/>
              </a:rPr>
              <a:t>to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an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environment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with</a:t>
            </a:r>
            <a:r>
              <a:rPr lang="es-ES" sz="2000" dirty="0" smtClean="0">
                <a:latin typeface="Geneva" pitchFamily="8" charset="0"/>
              </a:rPr>
              <a:t> a</a:t>
            </a: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smtClean="0">
                <a:latin typeface="Geneva" pitchFamily="8" charset="0"/>
              </a:rPr>
              <a:t>(</a:t>
            </a:r>
            <a:r>
              <a:rPr lang="es-ES" sz="2000" dirty="0" err="1" smtClean="0">
                <a:latin typeface="Geneva" pitchFamily="8" charset="0"/>
              </a:rPr>
              <a:t>quasi</a:t>
            </a:r>
            <a:r>
              <a:rPr lang="es-ES" sz="2000" dirty="0" smtClean="0">
                <a:latin typeface="Geneva" pitchFamily="8" charset="0"/>
              </a:rPr>
              <a:t>-) </a:t>
            </a:r>
            <a:r>
              <a:rPr lang="es-ES" sz="2000" dirty="0" err="1" smtClean="0">
                <a:latin typeface="Geneva" pitchFamily="8" charset="0"/>
              </a:rPr>
              <a:t>continuous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spectrum</a:t>
            </a:r>
            <a:r>
              <a:rPr lang="es-ES" sz="2000" dirty="0" smtClean="0">
                <a:latin typeface="Geneva" pitchFamily="8" charset="0"/>
              </a:rPr>
              <a:t> opens </a:t>
            </a:r>
            <a:r>
              <a:rPr lang="es-ES" sz="2000" dirty="0" err="1" smtClean="0">
                <a:latin typeface="Geneva" pitchFamily="8" charset="0"/>
              </a:rPr>
              <a:t>access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to</a:t>
            </a:r>
            <a:r>
              <a:rPr lang="es-ES" sz="2000" dirty="0" smtClean="0"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an</a:t>
            </a:r>
            <a:r>
              <a:rPr lang="es-ES" sz="2000" dirty="0" smtClean="0">
                <a:latin typeface="Geneva" pitchFamily="8" charset="0"/>
              </a:rPr>
              <a:t> external</a:t>
            </a:r>
          </a:p>
          <a:p>
            <a:pPr marL="0" indent="0" eaLnBrk="1" hangingPunct="1">
              <a:buNone/>
              <a:tabLst>
                <a:tab pos="355600" algn="l"/>
              </a:tabLst>
            </a:pP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 smtClean="0">
                <a:latin typeface="Geneva" pitchFamily="8" charset="0"/>
              </a:rPr>
              <a:t>source</a:t>
            </a:r>
            <a:r>
              <a:rPr lang="es-ES" sz="2000" dirty="0" smtClean="0">
                <a:latin typeface="Geneva" pitchFamily="8" charset="0"/>
              </a:rPr>
              <a:t> of </a:t>
            </a:r>
            <a:r>
              <a:rPr lang="es-ES" sz="2000" dirty="0" err="1" smtClean="0">
                <a:latin typeface="Geneva" pitchFamily="8" charset="0"/>
              </a:rPr>
              <a:t>entropy</a:t>
            </a:r>
            <a:r>
              <a:rPr lang="es-ES" sz="2000" dirty="0" smtClean="0">
                <a:latin typeface="Geneva" pitchFamily="8" charset="0"/>
              </a:rPr>
              <a:t>.</a:t>
            </a:r>
          </a:p>
          <a:p>
            <a:pPr marL="271463" indent="-271463" eaLnBrk="1" hangingPunct="1">
              <a:buNone/>
            </a:pPr>
            <a:endParaRPr lang="es-ES" sz="2000" dirty="0" smtClean="0">
              <a:latin typeface="Geneva" pitchFamily="8" charset="0"/>
            </a:endParaRPr>
          </a:p>
          <a:p>
            <a:pPr marL="274638" indent="-274638" eaLnBrk="1" hangingPunct="1"/>
            <a:r>
              <a:rPr lang="es-ES" sz="2400" dirty="0" smtClean="0">
                <a:solidFill>
                  <a:schemeClr val="hlink"/>
                </a:solidFill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Paradigmatic</a:t>
            </a:r>
            <a:r>
              <a:rPr lang="es-ES" sz="2000" dirty="0" smtClean="0">
                <a:latin typeface="Geneva" pitchFamily="8" charset="0"/>
              </a:rPr>
              <a:t> cases are</a:t>
            </a:r>
          </a:p>
          <a:p>
            <a:pPr marL="274638" indent="-274638" eaLnBrk="1" hangingPunct="1"/>
            <a:r>
              <a:rPr lang="es-ES" sz="2400" dirty="0">
                <a:solidFill>
                  <a:srgbClr val="99ECEF"/>
                </a:solidFill>
                <a:latin typeface="Geneva" pitchFamily="8" charset="0"/>
              </a:rPr>
              <a:t> </a:t>
            </a:r>
            <a:r>
              <a:rPr lang="es-ES" sz="2000" dirty="0">
                <a:latin typeface="Geneva" pitchFamily="8" charset="0"/>
              </a:rPr>
              <a:t>decoherence (e.g., </a:t>
            </a:r>
            <a:r>
              <a:rPr lang="es-ES" sz="2000" dirty="0" err="1" smtClean="0">
                <a:latin typeface="Geneva" pitchFamily="8" charset="0"/>
              </a:rPr>
              <a:t>measurement</a:t>
            </a:r>
            <a:r>
              <a:rPr lang="es-ES" sz="2000" dirty="0" err="1" smtClean="0">
                <a:solidFill>
                  <a:srgbClr val="000000"/>
                </a:solidFill>
                <a:latin typeface="Geneva" pitchFamily="8" charset="0"/>
              </a:rPr>
              <a:t>)</a:t>
            </a:r>
            <a:r>
              <a:rPr lang="es-ES" sz="2000" dirty="0" smtClean="0">
                <a:latin typeface="Geneva" pitchFamily="8" charset="0"/>
              </a:rPr>
              <a:t> and</a:t>
            </a:r>
          </a:p>
          <a:p>
            <a:pPr marL="274638" indent="-274638" eaLnBrk="1" hangingPunct="1"/>
            <a:r>
              <a:rPr lang="es-ES" sz="2400" dirty="0">
                <a:solidFill>
                  <a:srgbClr val="99ECEF"/>
                </a:solidFill>
                <a:latin typeface="Geneva" pitchFamily="8" charset="0"/>
              </a:rPr>
              <a:t> </a:t>
            </a:r>
            <a:r>
              <a:rPr lang="es-ES" sz="2000" dirty="0" err="1" smtClean="0">
                <a:latin typeface="Geneva" pitchFamily="8" charset="0"/>
              </a:rPr>
              <a:t>dissipation (e.g., friction)</a:t>
            </a:r>
            <a:r>
              <a:rPr lang="es-ES" sz="2000" dirty="0" smtClean="0">
                <a:latin typeface="Geneva" pitchFamily="8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6933"/>
            <a:ext cx="89644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latin typeface="Geneva" pitchFamily="8" charset="0"/>
            </a:endParaRP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solidFill>
                  <a:srgbClr val="009999"/>
                </a:solidFill>
                <a:latin typeface="Geneva" pitchFamily="8" charset="0"/>
              </a:rPr>
              <a:t>1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Classical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bloom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and quantum </a:t>
            </a:r>
            <a:r>
              <a:rPr lang="es-ES" sz="2000" dirty="0" err="1">
                <a:solidFill>
                  <a:srgbClr val="009999"/>
                </a:solidFill>
                <a:latin typeface="Geneva" pitchFamily="8" charset="0"/>
              </a:rPr>
              <a:t>death</a:t>
            </a:r>
            <a:r>
              <a:rPr lang="es-ES" sz="2000" dirty="0">
                <a:solidFill>
                  <a:srgbClr val="009999"/>
                </a:solidFill>
                <a:latin typeface="Geneva" pitchFamily="8" charset="0"/>
              </a:rPr>
              <a:t> of deterministic chaos</a:t>
            </a:r>
          </a:p>
          <a:p>
            <a:pPr marL="0" indent="0" defTabSz="711200" eaLnBrk="1" hangingPunct="1">
              <a:lnSpc>
                <a:spcPct val="80000"/>
              </a:lnSpc>
              <a:buNone/>
            </a:pPr>
            <a:r>
              <a:rPr lang="es-ES" sz="2000" dirty="0" smtClean="0">
                <a:latin typeface="Geneva" pitchFamily="8" charset="0"/>
              </a:rPr>
              <a:t>1.3</a:t>
            </a:r>
            <a:r>
              <a:rPr lang="es-ES" sz="2000" dirty="0">
                <a:latin typeface="Geneva" pitchFamily="8" charset="0"/>
              </a:rPr>
              <a:t>	</a:t>
            </a:r>
            <a:r>
              <a:rPr lang="es-ES" sz="2000" dirty="0" err="1">
                <a:latin typeface="Geneva" pitchFamily="8" charset="0"/>
              </a:rPr>
              <a:t>Breaking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the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splendid</a:t>
            </a:r>
            <a:r>
              <a:rPr lang="es-ES" sz="2000" dirty="0">
                <a:latin typeface="Geneva" pitchFamily="8" charset="0"/>
              </a:rPr>
              <a:t> </a:t>
            </a:r>
            <a:r>
              <a:rPr lang="es-ES" sz="2000" dirty="0" err="1">
                <a:latin typeface="Geneva" pitchFamily="8" charset="0"/>
              </a:rPr>
              <a:t>isolation</a:t>
            </a:r>
            <a:endParaRPr lang="es-ES" sz="2000" dirty="0">
              <a:latin typeface="Geneva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2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12396</TotalTime>
  <Words>276</Words>
  <Application>Microsoft Macintosh PowerPoint</Application>
  <PresentationFormat>Presentación en pantalla (4:3)</PresentationFormat>
  <Paragraphs>290</Paragraphs>
  <Slides>25</Slides>
  <Notes>1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Leere Präsentation</vt:lpstr>
      <vt:lpstr>EcuaciÛn</vt:lpstr>
      <vt:lpstr>Microsoft Editor de ecuaciones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Joachim Dittrich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Joachim Dittrich</dc:creator>
  <cp:lastModifiedBy>Thomas Dittrich</cp:lastModifiedBy>
  <cp:revision>643</cp:revision>
  <dcterms:created xsi:type="dcterms:W3CDTF">2008-01-13T11:58:45Z</dcterms:created>
  <dcterms:modified xsi:type="dcterms:W3CDTF">2021-04-20T09:13:54Z</dcterms:modified>
</cp:coreProperties>
</file>