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4" r:id="rId4"/>
    <p:sldId id="275" r:id="rId5"/>
    <p:sldId id="257" r:id="rId6"/>
    <p:sldId id="272" r:id="rId7"/>
    <p:sldId id="258" r:id="rId8"/>
    <p:sldId id="259" r:id="rId9"/>
    <p:sldId id="270" r:id="rId10"/>
    <p:sldId id="262" r:id="rId11"/>
    <p:sldId id="263" r:id="rId12"/>
    <p:sldId id="261" r:id="rId13"/>
    <p:sldId id="273" r:id="rId14"/>
    <p:sldId id="266" r:id="rId15"/>
    <p:sldId id="277" r:id="rId16"/>
    <p:sldId id="267" r:id="rId17"/>
    <p:sldId id="269" r:id="rId18"/>
    <p:sldId id="268" r:id="rId19"/>
    <p:sldId id="271" r:id="rId20"/>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63" d="100"/>
          <a:sy n="63" d="100"/>
        </p:scale>
        <p:origin x="76" y="836"/>
      </p:cViewPr>
      <p:guideLst/>
    </p:cSldViewPr>
  </p:slideViewPr>
  <p:notesTextViewPr>
    <p:cViewPr>
      <p:scale>
        <a:sx n="1" d="1"/>
        <a:sy n="1" d="1"/>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ikennedy\AppData\Local\Microsoft\Windows\INetCache\Content.Outlook\8A309OP1\Carnot%20cyc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Table1!$I$3:$I$5</c:f>
              <c:strCache>
                <c:ptCount val="3"/>
                <c:pt idx="0">
                  <c:v>­ Gibbs  energy</c:v>
                </c:pt>
                <c:pt idx="1">
                  <c:v>Total = ST</c:v>
                </c:pt>
                <c:pt idx="2">
                  <c:v>Energy</c:v>
                </c:pt>
              </c:strCache>
            </c:strRef>
          </c:cat>
          <c:val>
            <c:numRef>
              <c:f>Table1!$J$3:$J$5</c:f>
              <c:numCache>
                <c:formatCode>General</c:formatCode>
                <c:ptCount val="3"/>
                <c:pt idx="0">
                  <c:v>13.287672000000001</c:v>
                </c:pt>
                <c:pt idx="1">
                  <c:v>15.496672999999999</c:v>
                </c:pt>
                <c:pt idx="2">
                  <c:v>1.3253760000000001</c:v>
                </c:pt>
              </c:numCache>
            </c:numRef>
          </c:val>
          <c:extLst>
            <c:ext xmlns:c16="http://schemas.microsoft.com/office/drawing/2014/chart" uri="{C3380CC4-5D6E-409C-BE32-E72D297353CC}">
              <c16:uniqueId val="{00000000-FAF6-44F7-AB74-AA36CC94ABF1}"/>
            </c:ext>
          </c:extLst>
        </c:ser>
        <c:ser>
          <c:idx val="1"/>
          <c:order val="1"/>
          <c:spPr>
            <a:solidFill>
              <a:schemeClr val="accent2"/>
            </a:solidFill>
            <a:ln>
              <a:noFill/>
            </a:ln>
            <a:effectLst/>
            <a:sp3d/>
          </c:spPr>
          <c:invertIfNegative val="0"/>
          <c:cat>
            <c:strRef>
              <c:f>Table1!$I$3:$I$5</c:f>
              <c:strCache>
                <c:ptCount val="3"/>
                <c:pt idx="0">
                  <c:v>­ Gibbs  energy</c:v>
                </c:pt>
                <c:pt idx="1">
                  <c:v>Total = ST</c:v>
                </c:pt>
                <c:pt idx="2">
                  <c:v>Energy</c:v>
                </c:pt>
              </c:strCache>
            </c:strRef>
          </c:cat>
          <c:val>
            <c:numRef>
              <c:f>Table1!$K$3:$K$5</c:f>
              <c:numCache>
                <c:formatCode>General</c:formatCode>
                <c:ptCount val="3"/>
                <c:pt idx="0">
                  <c:v>14.171272</c:v>
                </c:pt>
                <c:pt idx="1">
                  <c:v>16.380269999999999</c:v>
                </c:pt>
                <c:pt idx="2">
                  <c:v>1.3253760000000001</c:v>
                </c:pt>
              </c:numCache>
            </c:numRef>
          </c:val>
          <c:extLst>
            <c:ext xmlns:c16="http://schemas.microsoft.com/office/drawing/2014/chart" uri="{C3380CC4-5D6E-409C-BE32-E72D297353CC}">
              <c16:uniqueId val="{00000001-FAF6-44F7-AB74-AA36CC94ABF1}"/>
            </c:ext>
          </c:extLst>
        </c:ser>
        <c:ser>
          <c:idx val="2"/>
          <c:order val="2"/>
          <c:spPr>
            <a:solidFill>
              <a:schemeClr val="accent3"/>
            </a:solidFill>
            <a:ln>
              <a:noFill/>
            </a:ln>
            <a:effectLst/>
            <a:sp3d/>
          </c:spPr>
          <c:invertIfNegative val="0"/>
          <c:cat>
            <c:strRef>
              <c:f>Table1!$I$3:$I$5</c:f>
              <c:strCache>
                <c:ptCount val="3"/>
                <c:pt idx="0">
                  <c:v>­ Gibbs  energy</c:v>
                </c:pt>
                <c:pt idx="1">
                  <c:v>Total = ST</c:v>
                </c:pt>
                <c:pt idx="2">
                  <c:v>Energy</c:v>
                </c:pt>
              </c:strCache>
            </c:strRef>
          </c:cat>
          <c:val>
            <c:numRef>
              <c:f>Table1!$L$3:$L$5</c:f>
              <c:numCache>
                <c:formatCode>General</c:formatCode>
                <c:ptCount val="3"/>
                <c:pt idx="0">
                  <c:v>6.3770730000000002</c:v>
                </c:pt>
                <c:pt idx="1">
                  <c:v>7.3712229999999996</c:v>
                </c:pt>
                <c:pt idx="2">
                  <c:v>0.59641999999999995</c:v>
                </c:pt>
              </c:numCache>
            </c:numRef>
          </c:val>
          <c:extLst>
            <c:ext xmlns:c16="http://schemas.microsoft.com/office/drawing/2014/chart" uri="{C3380CC4-5D6E-409C-BE32-E72D297353CC}">
              <c16:uniqueId val="{00000002-FAF6-44F7-AB74-AA36CC94ABF1}"/>
            </c:ext>
          </c:extLst>
        </c:ser>
        <c:ser>
          <c:idx val="3"/>
          <c:order val="3"/>
          <c:spPr>
            <a:solidFill>
              <a:schemeClr val="accent4"/>
            </a:solidFill>
            <a:ln>
              <a:noFill/>
            </a:ln>
            <a:effectLst/>
            <a:sp3d/>
          </c:spPr>
          <c:invertIfNegative val="0"/>
          <c:cat>
            <c:strRef>
              <c:f>Table1!$I$3:$I$5</c:f>
              <c:strCache>
                <c:ptCount val="3"/>
                <c:pt idx="0">
                  <c:v>­ Gibbs  energy</c:v>
                </c:pt>
                <c:pt idx="1">
                  <c:v>Total = ST</c:v>
                </c:pt>
                <c:pt idx="2">
                  <c:v>Energy</c:v>
                </c:pt>
              </c:strCache>
            </c:strRef>
          </c:cat>
          <c:val>
            <c:numRef>
              <c:f>Table1!$M$3:$M$5</c:f>
              <c:numCache>
                <c:formatCode>General</c:formatCode>
                <c:ptCount val="3"/>
                <c:pt idx="0">
                  <c:v>5.9794520000000002</c:v>
                </c:pt>
                <c:pt idx="1">
                  <c:v>6.973503</c:v>
                </c:pt>
                <c:pt idx="2">
                  <c:v>0.59641999999999995</c:v>
                </c:pt>
              </c:numCache>
            </c:numRef>
          </c:val>
          <c:extLst>
            <c:ext xmlns:c16="http://schemas.microsoft.com/office/drawing/2014/chart" uri="{C3380CC4-5D6E-409C-BE32-E72D297353CC}">
              <c16:uniqueId val="{00000003-FAF6-44F7-AB74-AA36CC94ABF1}"/>
            </c:ext>
          </c:extLst>
        </c:ser>
        <c:dLbls>
          <c:showLegendKey val="0"/>
          <c:showVal val="0"/>
          <c:showCatName val="0"/>
          <c:showSerName val="0"/>
          <c:showPercent val="0"/>
          <c:showBubbleSize val="0"/>
        </c:dLbls>
        <c:gapWidth val="219"/>
        <c:shape val="box"/>
        <c:axId val="-1700988944"/>
        <c:axId val="-1700991120"/>
        <c:axId val="0"/>
      </c:bar3DChart>
      <c:catAx>
        <c:axId val="-1700988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Stage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991120"/>
        <c:crosses val="autoZero"/>
        <c:auto val="1"/>
        <c:lblAlgn val="ctr"/>
        <c:lblOffset val="100"/>
        <c:noMultiLvlLbl val="0"/>
      </c:catAx>
      <c:valAx>
        <c:axId val="-170099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Energy (ergs x 10</a:t>
                </a:r>
                <a:r>
                  <a:rPr lang="en-AU" baseline="30000"/>
                  <a:t>-13</a:t>
                </a:r>
                <a:r>
                  <a:rPr lang="en-AU"/>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988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26839-5022-4E01-B9E1-7FB8760C8F7E}"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C6871AF3-13F5-434E-9870-817A7165BC04}">
      <dgm:prSet custT="1"/>
      <dgm:spPr/>
      <dgm:t>
        <a:bodyPr/>
        <a:lstStyle/>
        <a:p>
          <a:r>
            <a:rPr lang="en-US" sz="1700" dirty="0"/>
            <a:t>Least action is nature’s statistical means for economy of energy resources    </a:t>
          </a:r>
          <a:r>
            <a:rPr lang="en-US" sz="1700" i="1" dirty="0"/>
            <a:t>S</a:t>
          </a:r>
          <a:r>
            <a:rPr lang="en-US" sz="1700" dirty="0"/>
            <a:t> = </a:t>
          </a:r>
          <a:r>
            <a:rPr lang="en-US" sz="2400" dirty="0"/>
            <a:t>ʃ</a:t>
          </a:r>
          <a:r>
            <a:rPr lang="en-US" sz="1800" dirty="0"/>
            <a:t>(</a:t>
          </a:r>
          <a:r>
            <a:rPr lang="en-US" sz="1800" i="1" dirty="0"/>
            <a:t>T</a:t>
          </a:r>
          <a:r>
            <a:rPr lang="en-US" sz="1800" dirty="0"/>
            <a:t> – </a:t>
          </a:r>
          <a:r>
            <a:rPr lang="en-US" sz="1800" i="1" dirty="0"/>
            <a:t>V</a:t>
          </a:r>
          <a:r>
            <a:rPr lang="en-US" sz="1800" dirty="0"/>
            <a:t>)</a:t>
          </a:r>
          <a:r>
            <a:rPr lang="en-US" sz="1800" i="1" dirty="0"/>
            <a:t>dt  - </a:t>
          </a:r>
          <a:r>
            <a:rPr lang="en-US" sz="1800" i="0" dirty="0"/>
            <a:t>integrating the </a:t>
          </a:r>
          <a:r>
            <a:rPr lang="en-US" sz="1800" i="0" dirty="0" err="1"/>
            <a:t>Lagrangian</a:t>
          </a:r>
          <a:r>
            <a:rPr lang="en-US" sz="1800" i="0" dirty="0"/>
            <a:t> w/r time</a:t>
          </a:r>
          <a:endParaRPr lang="en-US" sz="2400" i="1" dirty="0"/>
        </a:p>
      </dgm:t>
    </dgm:pt>
    <dgm:pt modelId="{D3EB09A7-E71A-43DB-A2F2-BE6CF33BC3FE}" type="parTrans" cxnId="{F0EC3AE2-FA0D-41C1-8AA6-B809194908B8}">
      <dgm:prSet/>
      <dgm:spPr/>
      <dgm:t>
        <a:bodyPr/>
        <a:lstStyle/>
        <a:p>
          <a:endParaRPr lang="en-US"/>
        </a:p>
      </dgm:t>
    </dgm:pt>
    <dgm:pt modelId="{2C4F6FB2-95E6-4BAC-B2BF-4629622CAD66}" type="sibTrans" cxnId="{F0EC3AE2-FA0D-41C1-8AA6-B809194908B8}">
      <dgm:prSet/>
      <dgm:spPr/>
      <dgm:t>
        <a:bodyPr/>
        <a:lstStyle/>
        <a:p>
          <a:endParaRPr lang="en-US"/>
        </a:p>
      </dgm:t>
    </dgm:pt>
    <dgm:pt modelId="{3CC7F9EE-6821-45B5-B4CE-A5F07BA5B7BB}">
      <dgm:prSet/>
      <dgm:spPr/>
      <dgm:t>
        <a:bodyPr/>
        <a:lstStyle/>
        <a:p>
          <a:r>
            <a:rPr lang="en-US" dirty="0"/>
            <a:t>Partition functions of statistical mechanics can be interpreted as ratios of action compared to Planck’s quantum of action ћ</a:t>
          </a:r>
        </a:p>
      </dgm:t>
    </dgm:pt>
    <dgm:pt modelId="{3EECF56D-13D5-493D-936C-A6C68C7CDDFB}" type="parTrans" cxnId="{FAF57E71-4D1B-4C05-8869-C434E8144B38}">
      <dgm:prSet/>
      <dgm:spPr/>
      <dgm:t>
        <a:bodyPr/>
        <a:lstStyle/>
        <a:p>
          <a:endParaRPr lang="en-US"/>
        </a:p>
      </dgm:t>
    </dgm:pt>
    <dgm:pt modelId="{D0FBD61F-FFA6-431E-87E5-792C9FA00A6D}" type="sibTrans" cxnId="{FAF57E71-4D1B-4C05-8869-C434E8144B38}">
      <dgm:prSet/>
      <dgm:spPr/>
      <dgm:t>
        <a:bodyPr/>
        <a:lstStyle/>
        <a:p>
          <a:endParaRPr lang="en-US"/>
        </a:p>
      </dgm:t>
    </dgm:pt>
    <dgm:pt modelId="{B4207302-CDFE-416E-8147-8D646E7FF43C}">
      <dgm:prSet/>
      <dgm:spPr/>
      <dgm:t>
        <a:bodyPr/>
        <a:lstStyle/>
        <a:p>
          <a:r>
            <a:rPr lang="en-US" dirty="0"/>
            <a:t>In revising the Carnot cycle, can we discover anything new from the idea of action to apply to the greatest issue of our time – climate change</a:t>
          </a:r>
          <a:br>
            <a:rPr lang="en-US" dirty="0"/>
          </a:br>
          <a:endParaRPr lang="en-US" dirty="0"/>
        </a:p>
      </dgm:t>
    </dgm:pt>
    <dgm:pt modelId="{0684D098-E6D3-48A3-B87C-9CEBAE4863EE}" type="parTrans" cxnId="{8163DDA0-55F9-4F38-99F6-1AF687DD8E3D}">
      <dgm:prSet/>
      <dgm:spPr/>
      <dgm:t>
        <a:bodyPr/>
        <a:lstStyle/>
        <a:p>
          <a:endParaRPr lang="en-US"/>
        </a:p>
      </dgm:t>
    </dgm:pt>
    <dgm:pt modelId="{375E0D13-992E-4BFE-A551-A45211C8543E}" type="sibTrans" cxnId="{8163DDA0-55F9-4F38-99F6-1AF687DD8E3D}">
      <dgm:prSet/>
      <dgm:spPr/>
      <dgm:t>
        <a:bodyPr/>
        <a:lstStyle/>
        <a:p>
          <a:endParaRPr lang="en-US"/>
        </a:p>
      </dgm:t>
    </dgm:pt>
    <dgm:pt modelId="{530BDBB5-665D-4BF0-B2A6-2C316FBE8CFD}" type="pres">
      <dgm:prSet presAssocID="{81626839-5022-4E01-B9E1-7FB8760C8F7E}" presName="linear" presStyleCnt="0">
        <dgm:presLayoutVars>
          <dgm:animLvl val="lvl"/>
          <dgm:resizeHandles val="exact"/>
        </dgm:presLayoutVars>
      </dgm:prSet>
      <dgm:spPr/>
    </dgm:pt>
    <dgm:pt modelId="{5A7B1BC0-9F3F-4A15-A863-FA085D92F3DC}" type="pres">
      <dgm:prSet presAssocID="{C6871AF3-13F5-434E-9870-817A7165BC04}" presName="parentText" presStyleLbl="node1" presStyleIdx="0" presStyleCnt="3" custLinFactY="-948" custLinFactNeighborX="474" custLinFactNeighborY="-100000">
        <dgm:presLayoutVars>
          <dgm:chMax val="0"/>
          <dgm:bulletEnabled val="1"/>
        </dgm:presLayoutVars>
      </dgm:prSet>
      <dgm:spPr/>
    </dgm:pt>
    <dgm:pt modelId="{BE7CDD68-C4B4-49D5-B8EE-3D68309127DD}" type="pres">
      <dgm:prSet presAssocID="{2C4F6FB2-95E6-4BAC-B2BF-4629622CAD66}" presName="spacer" presStyleCnt="0"/>
      <dgm:spPr/>
    </dgm:pt>
    <dgm:pt modelId="{A9D1A960-AF64-45A7-83CE-B7E771AAF9B6}" type="pres">
      <dgm:prSet presAssocID="{3CC7F9EE-6821-45B5-B4CE-A5F07BA5B7BB}" presName="parentText" presStyleLbl="node1" presStyleIdx="1" presStyleCnt="3">
        <dgm:presLayoutVars>
          <dgm:chMax val="0"/>
          <dgm:bulletEnabled val="1"/>
        </dgm:presLayoutVars>
      </dgm:prSet>
      <dgm:spPr/>
    </dgm:pt>
    <dgm:pt modelId="{D9E54346-EF42-4379-89B8-2526D05D1543}" type="pres">
      <dgm:prSet presAssocID="{D0FBD61F-FFA6-431E-87E5-792C9FA00A6D}" presName="spacer" presStyleCnt="0"/>
      <dgm:spPr/>
    </dgm:pt>
    <dgm:pt modelId="{8D7C5651-A612-437D-ABC4-97FE77F1085D}" type="pres">
      <dgm:prSet presAssocID="{B4207302-CDFE-416E-8147-8D646E7FF43C}" presName="parentText" presStyleLbl="node1" presStyleIdx="2" presStyleCnt="3">
        <dgm:presLayoutVars>
          <dgm:chMax val="0"/>
          <dgm:bulletEnabled val="1"/>
        </dgm:presLayoutVars>
      </dgm:prSet>
      <dgm:spPr/>
    </dgm:pt>
  </dgm:ptLst>
  <dgm:cxnLst>
    <dgm:cxn modelId="{34D32C2A-590B-4FC6-99E2-6DF74856CE42}" type="presOf" srcId="{B4207302-CDFE-416E-8147-8D646E7FF43C}" destId="{8D7C5651-A612-437D-ABC4-97FE77F1085D}" srcOrd="0" destOrd="0" presId="urn:microsoft.com/office/officeart/2005/8/layout/vList2"/>
    <dgm:cxn modelId="{C81A302D-FB35-45BB-B24D-F0361997741A}" type="presOf" srcId="{81626839-5022-4E01-B9E1-7FB8760C8F7E}" destId="{530BDBB5-665D-4BF0-B2A6-2C316FBE8CFD}" srcOrd="0" destOrd="0" presId="urn:microsoft.com/office/officeart/2005/8/layout/vList2"/>
    <dgm:cxn modelId="{5B956066-ABFC-42EB-86EE-977EAE6BB54C}" type="presOf" srcId="{C6871AF3-13F5-434E-9870-817A7165BC04}" destId="{5A7B1BC0-9F3F-4A15-A863-FA085D92F3DC}" srcOrd="0" destOrd="0" presId="urn:microsoft.com/office/officeart/2005/8/layout/vList2"/>
    <dgm:cxn modelId="{FAF57E71-4D1B-4C05-8869-C434E8144B38}" srcId="{81626839-5022-4E01-B9E1-7FB8760C8F7E}" destId="{3CC7F9EE-6821-45B5-B4CE-A5F07BA5B7BB}" srcOrd="1" destOrd="0" parTransId="{3EECF56D-13D5-493D-936C-A6C68C7CDDFB}" sibTransId="{D0FBD61F-FFA6-431E-87E5-792C9FA00A6D}"/>
    <dgm:cxn modelId="{4AACC985-2909-47FC-A805-D62448E30EF3}" type="presOf" srcId="{3CC7F9EE-6821-45B5-B4CE-A5F07BA5B7BB}" destId="{A9D1A960-AF64-45A7-83CE-B7E771AAF9B6}" srcOrd="0" destOrd="0" presId="urn:microsoft.com/office/officeart/2005/8/layout/vList2"/>
    <dgm:cxn modelId="{8163DDA0-55F9-4F38-99F6-1AF687DD8E3D}" srcId="{81626839-5022-4E01-B9E1-7FB8760C8F7E}" destId="{B4207302-CDFE-416E-8147-8D646E7FF43C}" srcOrd="2" destOrd="0" parTransId="{0684D098-E6D3-48A3-B87C-9CEBAE4863EE}" sibTransId="{375E0D13-992E-4BFE-A551-A45211C8543E}"/>
    <dgm:cxn modelId="{F0EC3AE2-FA0D-41C1-8AA6-B809194908B8}" srcId="{81626839-5022-4E01-B9E1-7FB8760C8F7E}" destId="{C6871AF3-13F5-434E-9870-817A7165BC04}" srcOrd="0" destOrd="0" parTransId="{D3EB09A7-E71A-43DB-A2F2-BE6CF33BC3FE}" sibTransId="{2C4F6FB2-95E6-4BAC-B2BF-4629622CAD66}"/>
    <dgm:cxn modelId="{4337104D-A3D1-4BA6-9999-24111008615A}" type="presParOf" srcId="{530BDBB5-665D-4BF0-B2A6-2C316FBE8CFD}" destId="{5A7B1BC0-9F3F-4A15-A863-FA085D92F3DC}" srcOrd="0" destOrd="0" presId="urn:microsoft.com/office/officeart/2005/8/layout/vList2"/>
    <dgm:cxn modelId="{6F97974A-D75E-4715-9F00-DC5FE9F4C0E6}" type="presParOf" srcId="{530BDBB5-665D-4BF0-B2A6-2C316FBE8CFD}" destId="{BE7CDD68-C4B4-49D5-B8EE-3D68309127DD}" srcOrd="1" destOrd="0" presId="urn:microsoft.com/office/officeart/2005/8/layout/vList2"/>
    <dgm:cxn modelId="{6D84D7B4-93AE-4072-A488-A3760A2FA5B5}" type="presParOf" srcId="{530BDBB5-665D-4BF0-B2A6-2C316FBE8CFD}" destId="{A9D1A960-AF64-45A7-83CE-B7E771AAF9B6}" srcOrd="2" destOrd="0" presId="urn:microsoft.com/office/officeart/2005/8/layout/vList2"/>
    <dgm:cxn modelId="{7CD21DFE-811C-4819-9ABF-E430E967162A}" type="presParOf" srcId="{530BDBB5-665D-4BF0-B2A6-2C316FBE8CFD}" destId="{D9E54346-EF42-4379-89B8-2526D05D1543}" srcOrd="3" destOrd="0" presId="urn:microsoft.com/office/officeart/2005/8/layout/vList2"/>
    <dgm:cxn modelId="{19271D1B-7376-4B0A-A220-38A62F621414}" type="presParOf" srcId="{530BDBB5-665D-4BF0-B2A6-2C316FBE8CFD}" destId="{8D7C5651-A612-437D-ABC4-97FE77F1085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DFB86-25E0-44B1-8822-D52F69A7AF9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9AFE8E4-933C-4496-AC5A-82200EE5F077}">
      <dgm:prSet/>
      <dgm:spPr/>
      <dgm:t>
        <a:bodyPr/>
        <a:lstStyle/>
        <a:p>
          <a:r>
            <a:rPr lang="en-AU" i="1" dirty="0"/>
            <a:t>p</a:t>
          </a:r>
          <a:r>
            <a:rPr lang="en-AU" baseline="30000" dirty="0"/>
            <a:t> </a:t>
          </a:r>
          <a:r>
            <a:rPr lang="en-AU" dirty="0"/>
            <a:t> = </a:t>
          </a:r>
          <a:r>
            <a:rPr lang="en-AU" i="1" dirty="0" err="1"/>
            <a:t>kT</a:t>
          </a:r>
          <a:r>
            <a:rPr lang="en-AU" i="1" dirty="0"/>
            <a:t>/a</a:t>
          </a:r>
          <a:r>
            <a:rPr lang="en-AU" baseline="30000" dirty="0"/>
            <a:t>3 </a:t>
          </a:r>
          <a:r>
            <a:rPr lang="en-AU" dirty="0"/>
            <a:t>= </a:t>
          </a:r>
          <a:r>
            <a:rPr lang="en-AU" dirty="0" err="1"/>
            <a:t>N</a:t>
          </a:r>
          <a:r>
            <a:rPr lang="en-AU" i="1" dirty="0" err="1"/>
            <a:t>kT</a:t>
          </a:r>
          <a:r>
            <a:rPr lang="en-AU" i="1" dirty="0"/>
            <a:t>;  a = </a:t>
          </a:r>
          <a:r>
            <a:rPr lang="en-AU" dirty="0"/>
            <a:t>2</a:t>
          </a:r>
          <a:r>
            <a:rPr lang="en-AU" i="1" dirty="0"/>
            <a:t>r</a:t>
          </a:r>
          <a:endParaRPr lang="en-US" dirty="0"/>
        </a:p>
      </dgm:t>
    </dgm:pt>
    <dgm:pt modelId="{85BE5EAD-D263-4530-9B90-46256F604261}" type="parTrans" cxnId="{DCAEA835-08AE-4E8D-9A9A-9735833415F5}">
      <dgm:prSet/>
      <dgm:spPr/>
      <dgm:t>
        <a:bodyPr/>
        <a:lstStyle/>
        <a:p>
          <a:endParaRPr lang="en-US"/>
        </a:p>
      </dgm:t>
    </dgm:pt>
    <dgm:pt modelId="{9118533C-664E-4166-82C9-0CF216670059}" type="sibTrans" cxnId="{DCAEA835-08AE-4E8D-9A9A-9735833415F5}">
      <dgm:prSet/>
      <dgm:spPr/>
      <dgm:t>
        <a:bodyPr/>
        <a:lstStyle/>
        <a:p>
          <a:endParaRPr lang="en-US"/>
        </a:p>
      </dgm:t>
    </dgm:pt>
    <dgm:pt modelId="{9664DF5F-11FB-4A0E-9845-936EB813579E}">
      <dgm:prSet/>
      <dgm:spPr/>
      <dgm:t>
        <a:bodyPr/>
        <a:lstStyle/>
        <a:p>
          <a:r>
            <a:rPr lang="en-AU" i="1" dirty="0"/>
            <a:t>pa</a:t>
          </a:r>
          <a:r>
            <a:rPr lang="en-AU" baseline="30000" dirty="0"/>
            <a:t>3 </a:t>
          </a:r>
          <a:r>
            <a:rPr lang="en-AU" dirty="0"/>
            <a:t> = </a:t>
          </a:r>
          <a:r>
            <a:rPr lang="en-AU" i="1" dirty="0" err="1"/>
            <a:t>kT</a:t>
          </a:r>
          <a:r>
            <a:rPr lang="en-AU" i="1" dirty="0"/>
            <a:t> = mv</a:t>
          </a:r>
          <a:r>
            <a:rPr lang="en-AU" baseline="30000" dirty="0"/>
            <a:t>2</a:t>
          </a:r>
          <a:r>
            <a:rPr lang="en-AU" dirty="0"/>
            <a:t>/3 = </a:t>
          </a:r>
          <a:r>
            <a:rPr lang="en-AU" i="1" dirty="0"/>
            <a:t>mr</a:t>
          </a:r>
          <a:r>
            <a:rPr lang="en-AU" baseline="30000" dirty="0"/>
            <a:t>2</a:t>
          </a:r>
          <a:r>
            <a:rPr lang="el-GR" i="1" dirty="0"/>
            <a:t>ω</a:t>
          </a:r>
          <a:r>
            <a:rPr lang="en-AU" baseline="30000" dirty="0"/>
            <a:t>2</a:t>
          </a:r>
          <a:r>
            <a:rPr lang="en-AU" baseline="0" dirty="0"/>
            <a:t>/3</a:t>
          </a:r>
          <a:endParaRPr lang="en-US" dirty="0"/>
        </a:p>
      </dgm:t>
    </dgm:pt>
    <dgm:pt modelId="{521B8A0D-0EA6-4938-985F-3C4C15C30DB2}" type="parTrans" cxnId="{E856D8EF-282F-4323-94EA-43BBB24B4134}">
      <dgm:prSet/>
      <dgm:spPr/>
      <dgm:t>
        <a:bodyPr/>
        <a:lstStyle/>
        <a:p>
          <a:endParaRPr lang="en-US"/>
        </a:p>
      </dgm:t>
    </dgm:pt>
    <dgm:pt modelId="{F7A638F6-E326-457A-8383-A84790A26150}" type="sibTrans" cxnId="{E856D8EF-282F-4323-94EA-43BBB24B4134}">
      <dgm:prSet/>
      <dgm:spPr/>
      <dgm:t>
        <a:bodyPr/>
        <a:lstStyle/>
        <a:p>
          <a:endParaRPr lang="en-US"/>
        </a:p>
      </dgm:t>
    </dgm:pt>
    <dgm:pt modelId="{04847C28-DB8C-46A5-8747-8294ADFEF5B1}">
      <dgm:prSet/>
      <dgm:spPr/>
      <dgm:t>
        <a:bodyPr/>
        <a:lstStyle/>
        <a:p>
          <a:r>
            <a:rPr lang="en-AU"/>
            <a:t>@ = </a:t>
          </a:r>
          <a:r>
            <a:rPr lang="en-AU" i="1"/>
            <a:t>mr</a:t>
          </a:r>
          <a:r>
            <a:rPr lang="en-AU" baseline="30000"/>
            <a:t>2</a:t>
          </a:r>
          <a:r>
            <a:rPr lang="el-GR" i="1"/>
            <a:t>ω</a:t>
          </a:r>
          <a:r>
            <a:rPr lang="en-AU" i="1"/>
            <a:t>   </a:t>
          </a:r>
          <a:endParaRPr lang="en-US"/>
        </a:p>
      </dgm:t>
    </dgm:pt>
    <dgm:pt modelId="{EC4F039A-40A5-47F8-872D-6D5E8EEE749B}" type="parTrans" cxnId="{13D2337B-F386-418C-9BCC-79A5102D3D88}">
      <dgm:prSet/>
      <dgm:spPr/>
      <dgm:t>
        <a:bodyPr/>
        <a:lstStyle/>
        <a:p>
          <a:endParaRPr lang="en-US"/>
        </a:p>
      </dgm:t>
    </dgm:pt>
    <dgm:pt modelId="{F6C5C1D1-7648-42C2-8A7A-7CE885BD35F5}" type="sibTrans" cxnId="{13D2337B-F386-418C-9BCC-79A5102D3D88}">
      <dgm:prSet/>
      <dgm:spPr/>
      <dgm:t>
        <a:bodyPr/>
        <a:lstStyle/>
        <a:p>
          <a:endParaRPr lang="en-US"/>
        </a:p>
      </dgm:t>
    </dgm:pt>
    <dgm:pt modelId="{1D33650E-6D1C-459D-89A3-AE0CB5EAB265}">
      <dgm:prSet/>
      <dgm:spPr/>
      <dgm:t>
        <a:bodyPr/>
        <a:lstStyle/>
        <a:p>
          <a:r>
            <a:rPr lang="en-AU" i="1" dirty="0"/>
            <a:t>@ relative action </a:t>
          </a:r>
          <a:r>
            <a:rPr lang="en-AU" i="0" dirty="0"/>
            <a:t>(</a:t>
          </a:r>
          <a:r>
            <a:rPr lang="en-AU" i="1" dirty="0"/>
            <a:t>per radian</a:t>
          </a:r>
          <a:r>
            <a:rPr lang="en-AU" i="0" dirty="0"/>
            <a:t>)</a:t>
          </a:r>
          <a:endParaRPr lang="en-US" i="0" dirty="0"/>
        </a:p>
      </dgm:t>
    </dgm:pt>
    <dgm:pt modelId="{971B8331-A91A-4C1B-859B-08953838803D}" type="parTrans" cxnId="{C105BDD1-1139-49CC-85B9-DFF847993B05}">
      <dgm:prSet/>
      <dgm:spPr/>
      <dgm:t>
        <a:bodyPr/>
        <a:lstStyle/>
        <a:p>
          <a:endParaRPr lang="en-US"/>
        </a:p>
      </dgm:t>
    </dgm:pt>
    <dgm:pt modelId="{B6BC178B-1074-4E7E-99D6-9AD466C6FDC6}" type="sibTrans" cxnId="{C105BDD1-1139-49CC-85B9-DFF847993B05}">
      <dgm:prSet/>
      <dgm:spPr/>
      <dgm:t>
        <a:bodyPr/>
        <a:lstStyle/>
        <a:p>
          <a:endParaRPr lang="en-US"/>
        </a:p>
      </dgm:t>
    </dgm:pt>
    <dgm:pt modelId="{91E0C9D7-0E97-4D85-B956-80E8D93CEA69}" type="pres">
      <dgm:prSet presAssocID="{162DFB86-25E0-44B1-8822-D52F69A7AF94}" presName="linear" presStyleCnt="0">
        <dgm:presLayoutVars>
          <dgm:dir/>
          <dgm:animLvl val="lvl"/>
          <dgm:resizeHandles val="exact"/>
        </dgm:presLayoutVars>
      </dgm:prSet>
      <dgm:spPr/>
    </dgm:pt>
    <dgm:pt modelId="{BE0C3B9F-265F-4161-8424-88429CF8F184}" type="pres">
      <dgm:prSet presAssocID="{19AFE8E4-933C-4496-AC5A-82200EE5F077}" presName="parentLin" presStyleCnt="0"/>
      <dgm:spPr/>
    </dgm:pt>
    <dgm:pt modelId="{3F12C365-37B2-4B17-A94D-00C1D449AEB3}" type="pres">
      <dgm:prSet presAssocID="{19AFE8E4-933C-4496-AC5A-82200EE5F077}" presName="parentLeftMargin" presStyleLbl="node1" presStyleIdx="0" presStyleCnt="3"/>
      <dgm:spPr/>
    </dgm:pt>
    <dgm:pt modelId="{C455330F-6941-4A70-98FB-78017E6B81FE}" type="pres">
      <dgm:prSet presAssocID="{19AFE8E4-933C-4496-AC5A-82200EE5F077}" presName="parentText" presStyleLbl="node1" presStyleIdx="0" presStyleCnt="3">
        <dgm:presLayoutVars>
          <dgm:chMax val="0"/>
          <dgm:bulletEnabled val="1"/>
        </dgm:presLayoutVars>
      </dgm:prSet>
      <dgm:spPr/>
    </dgm:pt>
    <dgm:pt modelId="{BC4BB58B-DAA3-473C-B5C3-35F33365BAD0}" type="pres">
      <dgm:prSet presAssocID="{19AFE8E4-933C-4496-AC5A-82200EE5F077}" presName="negativeSpace" presStyleCnt="0"/>
      <dgm:spPr/>
    </dgm:pt>
    <dgm:pt modelId="{0B5674C8-27E9-4B7D-A735-81A86F8C2889}" type="pres">
      <dgm:prSet presAssocID="{19AFE8E4-933C-4496-AC5A-82200EE5F077}" presName="childText" presStyleLbl="conFgAcc1" presStyleIdx="0" presStyleCnt="3">
        <dgm:presLayoutVars>
          <dgm:bulletEnabled val="1"/>
        </dgm:presLayoutVars>
      </dgm:prSet>
      <dgm:spPr/>
    </dgm:pt>
    <dgm:pt modelId="{5A52FEB6-1EFB-44D2-AB11-057A71933700}" type="pres">
      <dgm:prSet presAssocID="{9118533C-664E-4166-82C9-0CF216670059}" presName="spaceBetweenRectangles" presStyleCnt="0"/>
      <dgm:spPr/>
    </dgm:pt>
    <dgm:pt modelId="{642C453E-B492-4C1B-AFE2-DD5A1FBB3957}" type="pres">
      <dgm:prSet presAssocID="{9664DF5F-11FB-4A0E-9845-936EB813579E}" presName="parentLin" presStyleCnt="0"/>
      <dgm:spPr/>
    </dgm:pt>
    <dgm:pt modelId="{6FF7297D-A6C3-46EA-B9B7-103F222E53A9}" type="pres">
      <dgm:prSet presAssocID="{9664DF5F-11FB-4A0E-9845-936EB813579E}" presName="parentLeftMargin" presStyleLbl="node1" presStyleIdx="0" presStyleCnt="3"/>
      <dgm:spPr/>
    </dgm:pt>
    <dgm:pt modelId="{76F78326-04B2-41F7-8794-874235BB3762}" type="pres">
      <dgm:prSet presAssocID="{9664DF5F-11FB-4A0E-9845-936EB813579E}" presName="parentText" presStyleLbl="node1" presStyleIdx="1" presStyleCnt="3">
        <dgm:presLayoutVars>
          <dgm:chMax val="0"/>
          <dgm:bulletEnabled val="1"/>
        </dgm:presLayoutVars>
      </dgm:prSet>
      <dgm:spPr/>
    </dgm:pt>
    <dgm:pt modelId="{7008148B-DEA0-440F-80BD-920175522703}" type="pres">
      <dgm:prSet presAssocID="{9664DF5F-11FB-4A0E-9845-936EB813579E}" presName="negativeSpace" presStyleCnt="0"/>
      <dgm:spPr/>
    </dgm:pt>
    <dgm:pt modelId="{3D4CFF52-B650-412A-82AD-3F84D277AF2B}" type="pres">
      <dgm:prSet presAssocID="{9664DF5F-11FB-4A0E-9845-936EB813579E}" presName="childText" presStyleLbl="conFgAcc1" presStyleIdx="1" presStyleCnt="3">
        <dgm:presLayoutVars>
          <dgm:bulletEnabled val="1"/>
        </dgm:presLayoutVars>
      </dgm:prSet>
      <dgm:spPr/>
    </dgm:pt>
    <dgm:pt modelId="{FFC15F58-D025-47B8-BC2C-2A3E3BE1AD9A}" type="pres">
      <dgm:prSet presAssocID="{F7A638F6-E326-457A-8383-A84790A26150}" presName="spaceBetweenRectangles" presStyleCnt="0"/>
      <dgm:spPr/>
    </dgm:pt>
    <dgm:pt modelId="{3DF4D2DD-D836-4FAE-95A5-A4CBA9D3D8D1}" type="pres">
      <dgm:prSet presAssocID="{04847C28-DB8C-46A5-8747-8294ADFEF5B1}" presName="parentLin" presStyleCnt="0"/>
      <dgm:spPr/>
    </dgm:pt>
    <dgm:pt modelId="{87311F33-F833-49C1-A45B-DE81B8E7B5BC}" type="pres">
      <dgm:prSet presAssocID="{04847C28-DB8C-46A5-8747-8294ADFEF5B1}" presName="parentLeftMargin" presStyleLbl="node1" presStyleIdx="1" presStyleCnt="3"/>
      <dgm:spPr/>
    </dgm:pt>
    <dgm:pt modelId="{7C7A705C-E462-402E-BE84-59F42F671668}" type="pres">
      <dgm:prSet presAssocID="{04847C28-DB8C-46A5-8747-8294ADFEF5B1}" presName="parentText" presStyleLbl="node1" presStyleIdx="2" presStyleCnt="3">
        <dgm:presLayoutVars>
          <dgm:chMax val="0"/>
          <dgm:bulletEnabled val="1"/>
        </dgm:presLayoutVars>
      </dgm:prSet>
      <dgm:spPr/>
    </dgm:pt>
    <dgm:pt modelId="{1ED307F0-D189-4AAD-9955-40F66B963FA1}" type="pres">
      <dgm:prSet presAssocID="{04847C28-DB8C-46A5-8747-8294ADFEF5B1}" presName="negativeSpace" presStyleCnt="0"/>
      <dgm:spPr/>
    </dgm:pt>
    <dgm:pt modelId="{0EE06756-463E-4016-B9DA-B31BD5F00ABD}" type="pres">
      <dgm:prSet presAssocID="{04847C28-DB8C-46A5-8747-8294ADFEF5B1}" presName="childText" presStyleLbl="conFgAcc1" presStyleIdx="2" presStyleCnt="3">
        <dgm:presLayoutVars>
          <dgm:bulletEnabled val="1"/>
        </dgm:presLayoutVars>
      </dgm:prSet>
      <dgm:spPr/>
    </dgm:pt>
  </dgm:ptLst>
  <dgm:cxnLst>
    <dgm:cxn modelId="{69483823-E0F3-4573-915D-F234A5F4C76F}" type="presOf" srcId="{04847C28-DB8C-46A5-8747-8294ADFEF5B1}" destId="{7C7A705C-E462-402E-BE84-59F42F671668}" srcOrd="1" destOrd="0" presId="urn:microsoft.com/office/officeart/2005/8/layout/list1"/>
    <dgm:cxn modelId="{DCAEA835-08AE-4E8D-9A9A-9735833415F5}" srcId="{162DFB86-25E0-44B1-8822-D52F69A7AF94}" destId="{19AFE8E4-933C-4496-AC5A-82200EE5F077}" srcOrd="0" destOrd="0" parTransId="{85BE5EAD-D263-4530-9B90-46256F604261}" sibTransId="{9118533C-664E-4166-82C9-0CF216670059}"/>
    <dgm:cxn modelId="{7C52ED74-F903-4A51-A859-E385734C3DAB}" type="presOf" srcId="{162DFB86-25E0-44B1-8822-D52F69A7AF94}" destId="{91E0C9D7-0E97-4D85-B956-80E8D93CEA69}" srcOrd="0" destOrd="0" presId="urn:microsoft.com/office/officeart/2005/8/layout/list1"/>
    <dgm:cxn modelId="{13D2337B-F386-418C-9BCC-79A5102D3D88}" srcId="{162DFB86-25E0-44B1-8822-D52F69A7AF94}" destId="{04847C28-DB8C-46A5-8747-8294ADFEF5B1}" srcOrd="2" destOrd="0" parTransId="{EC4F039A-40A5-47F8-872D-6D5E8EEE749B}" sibTransId="{F6C5C1D1-7648-42C2-8A7A-7CE885BD35F5}"/>
    <dgm:cxn modelId="{04C3B2BA-5EB7-4024-A774-E4A08078F5A4}" type="presOf" srcId="{19AFE8E4-933C-4496-AC5A-82200EE5F077}" destId="{3F12C365-37B2-4B17-A94D-00C1D449AEB3}" srcOrd="0" destOrd="0" presId="urn:microsoft.com/office/officeart/2005/8/layout/list1"/>
    <dgm:cxn modelId="{1CB59EC9-E47A-4E53-A7BF-689B1073E736}" type="presOf" srcId="{19AFE8E4-933C-4496-AC5A-82200EE5F077}" destId="{C455330F-6941-4A70-98FB-78017E6B81FE}" srcOrd="1" destOrd="0" presId="urn:microsoft.com/office/officeart/2005/8/layout/list1"/>
    <dgm:cxn modelId="{C105BDD1-1139-49CC-85B9-DFF847993B05}" srcId="{04847C28-DB8C-46A5-8747-8294ADFEF5B1}" destId="{1D33650E-6D1C-459D-89A3-AE0CB5EAB265}" srcOrd="0" destOrd="0" parTransId="{971B8331-A91A-4C1B-859B-08953838803D}" sibTransId="{B6BC178B-1074-4E7E-99D6-9AD466C6FDC6}"/>
    <dgm:cxn modelId="{F34734D4-6C5C-43A9-8432-351780F51E02}" type="presOf" srcId="{04847C28-DB8C-46A5-8747-8294ADFEF5B1}" destId="{87311F33-F833-49C1-A45B-DE81B8E7B5BC}" srcOrd="0" destOrd="0" presId="urn:microsoft.com/office/officeart/2005/8/layout/list1"/>
    <dgm:cxn modelId="{E856D8EF-282F-4323-94EA-43BBB24B4134}" srcId="{162DFB86-25E0-44B1-8822-D52F69A7AF94}" destId="{9664DF5F-11FB-4A0E-9845-936EB813579E}" srcOrd="1" destOrd="0" parTransId="{521B8A0D-0EA6-4938-985F-3C4C15C30DB2}" sibTransId="{F7A638F6-E326-457A-8383-A84790A26150}"/>
    <dgm:cxn modelId="{11136DFA-E04D-445B-A5E2-3D894E0F6974}" type="presOf" srcId="{9664DF5F-11FB-4A0E-9845-936EB813579E}" destId="{6FF7297D-A6C3-46EA-B9B7-103F222E53A9}" srcOrd="0" destOrd="0" presId="urn:microsoft.com/office/officeart/2005/8/layout/list1"/>
    <dgm:cxn modelId="{396698FC-E04D-4F58-865B-451860F5B3DD}" type="presOf" srcId="{1D33650E-6D1C-459D-89A3-AE0CB5EAB265}" destId="{0EE06756-463E-4016-B9DA-B31BD5F00ABD}" srcOrd="0" destOrd="0" presId="urn:microsoft.com/office/officeart/2005/8/layout/list1"/>
    <dgm:cxn modelId="{6B082FFD-8756-41B9-9D1C-840EE67C0078}" type="presOf" srcId="{9664DF5F-11FB-4A0E-9845-936EB813579E}" destId="{76F78326-04B2-41F7-8794-874235BB3762}" srcOrd="1" destOrd="0" presId="urn:microsoft.com/office/officeart/2005/8/layout/list1"/>
    <dgm:cxn modelId="{9A4C257E-1050-4BAE-8EE9-F8BE9FA0F3CA}" type="presParOf" srcId="{91E0C9D7-0E97-4D85-B956-80E8D93CEA69}" destId="{BE0C3B9F-265F-4161-8424-88429CF8F184}" srcOrd="0" destOrd="0" presId="urn:microsoft.com/office/officeart/2005/8/layout/list1"/>
    <dgm:cxn modelId="{4F6647FA-4759-4818-A06A-968547599590}" type="presParOf" srcId="{BE0C3B9F-265F-4161-8424-88429CF8F184}" destId="{3F12C365-37B2-4B17-A94D-00C1D449AEB3}" srcOrd="0" destOrd="0" presId="urn:microsoft.com/office/officeart/2005/8/layout/list1"/>
    <dgm:cxn modelId="{FAB6F387-374D-467A-9E45-B5C47B5EF4B9}" type="presParOf" srcId="{BE0C3B9F-265F-4161-8424-88429CF8F184}" destId="{C455330F-6941-4A70-98FB-78017E6B81FE}" srcOrd="1" destOrd="0" presId="urn:microsoft.com/office/officeart/2005/8/layout/list1"/>
    <dgm:cxn modelId="{062A9E98-2C27-4141-8E3E-0E897A8D6801}" type="presParOf" srcId="{91E0C9D7-0E97-4D85-B956-80E8D93CEA69}" destId="{BC4BB58B-DAA3-473C-B5C3-35F33365BAD0}" srcOrd="1" destOrd="0" presId="urn:microsoft.com/office/officeart/2005/8/layout/list1"/>
    <dgm:cxn modelId="{7C4009E3-886D-4518-909F-C15610A66E69}" type="presParOf" srcId="{91E0C9D7-0E97-4D85-B956-80E8D93CEA69}" destId="{0B5674C8-27E9-4B7D-A735-81A86F8C2889}" srcOrd="2" destOrd="0" presId="urn:microsoft.com/office/officeart/2005/8/layout/list1"/>
    <dgm:cxn modelId="{A6A60279-F831-485B-AFD6-050C9B00500D}" type="presParOf" srcId="{91E0C9D7-0E97-4D85-B956-80E8D93CEA69}" destId="{5A52FEB6-1EFB-44D2-AB11-057A71933700}" srcOrd="3" destOrd="0" presId="urn:microsoft.com/office/officeart/2005/8/layout/list1"/>
    <dgm:cxn modelId="{8940D838-02CB-4EB8-9F81-7C4D97597BF2}" type="presParOf" srcId="{91E0C9D7-0E97-4D85-B956-80E8D93CEA69}" destId="{642C453E-B492-4C1B-AFE2-DD5A1FBB3957}" srcOrd="4" destOrd="0" presId="urn:microsoft.com/office/officeart/2005/8/layout/list1"/>
    <dgm:cxn modelId="{FF405365-07D5-4692-AB5E-46D5004075D0}" type="presParOf" srcId="{642C453E-B492-4C1B-AFE2-DD5A1FBB3957}" destId="{6FF7297D-A6C3-46EA-B9B7-103F222E53A9}" srcOrd="0" destOrd="0" presId="urn:microsoft.com/office/officeart/2005/8/layout/list1"/>
    <dgm:cxn modelId="{AEE9A04E-0275-44F4-B0E4-D83578B322A3}" type="presParOf" srcId="{642C453E-B492-4C1B-AFE2-DD5A1FBB3957}" destId="{76F78326-04B2-41F7-8794-874235BB3762}" srcOrd="1" destOrd="0" presId="urn:microsoft.com/office/officeart/2005/8/layout/list1"/>
    <dgm:cxn modelId="{2DC5D612-92FE-4A65-B71D-09D6AED201A7}" type="presParOf" srcId="{91E0C9D7-0E97-4D85-B956-80E8D93CEA69}" destId="{7008148B-DEA0-440F-80BD-920175522703}" srcOrd="5" destOrd="0" presId="urn:microsoft.com/office/officeart/2005/8/layout/list1"/>
    <dgm:cxn modelId="{C312ADBC-3B35-4A4A-A507-B45AD202FBB9}" type="presParOf" srcId="{91E0C9D7-0E97-4D85-B956-80E8D93CEA69}" destId="{3D4CFF52-B650-412A-82AD-3F84D277AF2B}" srcOrd="6" destOrd="0" presId="urn:microsoft.com/office/officeart/2005/8/layout/list1"/>
    <dgm:cxn modelId="{A7C93647-F91A-4423-8C07-7B4FF34ECAF3}" type="presParOf" srcId="{91E0C9D7-0E97-4D85-B956-80E8D93CEA69}" destId="{FFC15F58-D025-47B8-BC2C-2A3E3BE1AD9A}" srcOrd="7" destOrd="0" presId="urn:microsoft.com/office/officeart/2005/8/layout/list1"/>
    <dgm:cxn modelId="{C4A1663D-C39E-406E-8447-8168AE6470A4}" type="presParOf" srcId="{91E0C9D7-0E97-4D85-B956-80E8D93CEA69}" destId="{3DF4D2DD-D836-4FAE-95A5-A4CBA9D3D8D1}" srcOrd="8" destOrd="0" presId="urn:microsoft.com/office/officeart/2005/8/layout/list1"/>
    <dgm:cxn modelId="{EA16AF4B-4107-4273-A262-A1AAB2DCCEA0}" type="presParOf" srcId="{3DF4D2DD-D836-4FAE-95A5-A4CBA9D3D8D1}" destId="{87311F33-F833-49C1-A45B-DE81B8E7B5BC}" srcOrd="0" destOrd="0" presId="urn:microsoft.com/office/officeart/2005/8/layout/list1"/>
    <dgm:cxn modelId="{273D8D80-2ED4-4E01-B83B-546F5D86F2B8}" type="presParOf" srcId="{3DF4D2DD-D836-4FAE-95A5-A4CBA9D3D8D1}" destId="{7C7A705C-E462-402E-BE84-59F42F671668}" srcOrd="1" destOrd="0" presId="urn:microsoft.com/office/officeart/2005/8/layout/list1"/>
    <dgm:cxn modelId="{7393EF51-C011-40FB-AED5-E3DB456B5112}" type="presParOf" srcId="{91E0C9D7-0E97-4D85-B956-80E8D93CEA69}" destId="{1ED307F0-D189-4AAD-9955-40F66B963FA1}" srcOrd="9" destOrd="0" presId="urn:microsoft.com/office/officeart/2005/8/layout/list1"/>
    <dgm:cxn modelId="{AF6577F0-7A55-4730-AB4F-D0A5555B9DAA}" type="presParOf" srcId="{91E0C9D7-0E97-4D85-B956-80E8D93CEA69}" destId="{0EE06756-463E-4016-B9DA-B31BD5F00AB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B1BC0-9F3F-4A15-A863-FA085D92F3DC}">
      <dsp:nvSpPr>
        <dsp:cNvPr id="0" name=""/>
        <dsp:cNvSpPr/>
      </dsp:nvSpPr>
      <dsp:spPr>
        <a:xfrm>
          <a:off x="0" y="362466"/>
          <a:ext cx="6620505" cy="94477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Least action is nature’s statistical means for economy of energy resources    </a:t>
          </a:r>
          <a:r>
            <a:rPr lang="en-US" sz="1700" i="1" kern="1200" dirty="0"/>
            <a:t>S</a:t>
          </a:r>
          <a:r>
            <a:rPr lang="en-US" sz="1700" kern="1200" dirty="0"/>
            <a:t> = </a:t>
          </a:r>
          <a:r>
            <a:rPr lang="en-US" sz="2400" kern="1200" dirty="0"/>
            <a:t>ʃ</a:t>
          </a:r>
          <a:r>
            <a:rPr lang="en-US" sz="1800" kern="1200" dirty="0"/>
            <a:t>(</a:t>
          </a:r>
          <a:r>
            <a:rPr lang="en-US" sz="1800" i="1" kern="1200" dirty="0"/>
            <a:t>T</a:t>
          </a:r>
          <a:r>
            <a:rPr lang="en-US" sz="1800" kern="1200" dirty="0"/>
            <a:t> – </a:t>
          </a:r>
          <a:r>
            <a:rPr lang="en-US" sz="1800" i="1" kern="1200" dirty="0"/>
            <a:t>V</a:t>
          </a:r>
          <a:r>
            <a:rPr lang="en-US" sz="1800" kern="1200" dirty="0"/>
            <a:t>)</a:t>
          </a:r>
          <a:r>
            <a:rPr lang="en-US" sz="1800" i="1" kern="1200" dirty="0"/>
            <a:t>dt  - </a:t>
          </a:r>
          <a:r>
            <a:rPr lang="en-US" sz="1800" i="0" kern="1200" dirty="0"/>
            <a:t>integrating the </a:t>
          </a:r>
          <a:r>
            <a:rPr lang="en-US" sz="1800" i="0" kern="1200" dirty="0" err="1"/>
            <a:t>Lagrangian</a:t>
          </a:r>
          <a:r>
            <a:rPr lang="en-US" sz="1800" i="0" kern="1200" dirty="0"/>
            <a:t> w/r time</a:t>
          </a:r>
          <a:endParaRPr lang="en-US" sz="2400" i="1" kern="1200" dirty="0"/>
        </a:p>
      </dsp:txBody>
      <dsp:txXfrm>
        <a:off x="46120" y="408586"/>
        <a:ext cx="6528265" cy="852535"/>
      </dsp:txXfrm>
    </dsp:sp>
    <dsp:sp modelId="{A9D1A960-AF64-45A7-83CE-B7E771AAF9B6}">
      <dsp:nvSpPr>
        <dsp:cNvPr id="0" name=""/>
        <dsp:cNvSpPr/>
      </dsp:nvSpPr>
      <dsp:spPr>
        <a:xfrm>
          <a:off x="0" y="1414117"/>
          <a:ext cx="6620505" cy="944775"/>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Partition functions of statistical mechanics can be interpreted as ratios of action compared to Planck’s quantum of action ћ</a:t>
          </a:r>
        </a:p>
      </dsp:txBody>
      <dsp:txXfrm>
        <a:off x="46120" y="1460237"/>
        <a:ext cx="6528265" cy="852535"/>
      </dsp:txXfrm>
    </dsp:sp>
    <dsp:sp modelId="{8D7C5651-A612-437D-ABC4-97FE77F1085D}">
      <dsp:nvSpPr>
        <dsp:cNvPr id="0" name=""/>
        <dsp:cNvSpPr/>
      </dsp:nvSpPr>
      <dsp:spPr>
        <a:xfrm>
          <a:off x="0" y="2407852"/>
          <a:ext cx="6620505" cy="94477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 revising the Carnot cycle, can we discover anything new from the idea of action to apply to the greatest issue of our time – climate change</a:t>
          </a:r>
          <a:br>
            <a:rPr lang="en-US" sz="1700" kern="1200" dirty="0"/>
          </a:br>
          <a:endParaRPr lang="en-US" sz="1700" kern="1200" dirty="0"/>
        </a:p>
      </dsp:txBody>
      <dsp:txXfrm>
        <a:off x="46120" y="2453972"/>
        <a:ext cx="6528265" cy="852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674C8-27E9-4B7D-A735-81A86F8C2889}">
      <dsp:nvSpPr>
        <dsp:cNvPr id="0" name=""/>
        <dsp:cNvSpPr/>
      </dsp:nvSpPr>
      <dsp:spPr>
        <a:xfrm>
          <a:off x="0" y="872310"/>
          <a:ext cx="7230038" cy="80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5330F-6941-4A70-98FB-78017E6B81FE}">
      <dsp:nvSpPr>
        <dsp:cNvPr id="0" name=""/>
        <dsp:cNvSpPr/>
      </dsp:nvSpPr>
      <dsp:spPr>
        <a:xfrm>
          <a:off x="361501" y="399990"/>
          <a:ext cx="5061026" cy="944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95" tIns="0" rIns="191295" bIns="0" numCol="1" spcCol="1270" anchor="ctr" anchorCtr="0">
          <a:noAutofit/>
        </a:bodyPr>
        <a:lstStyle/>
        <a:p>
          <a:pPr marL="0" lvl="0" indent="0" algn="l" defTabSz="1422400">
            <a:lnSpc>
              <a:spcPct val="90000"/>
            </a:lnSpc>
            <a:spcBef>
              <a:spcPct val="0"/>
            </a:spcBef>
            <a:spcAft>
              <a:spcPct val="35000"/>
            </a:spcAft>
            <a:buNone/>
          </a:pPr>
          <a:r>
            <a:rPr lang="en-AU" sz="3200" i="1" kern="1200" dirty="0"/>
            <a:t>p</a:t>
          </a:r>
          <a:r>
            <a:rPr lang="en-AU" sz="3200" kern="1200" baseline="30000" dirty="0"/>
            <a:t> </a:t>
          </a:r>
          <a:r>
            <a:rPr lang="en-AU" sz="3200" kern="1200" dirty="0"/>
            <a:t> = </a:t>
          </a:r>
          <a:r>
            <a:rPr lang="en-AU" sz="3200" i="1" kern="1200" dirty="0" err="1"/>
            <a:t>kT</a:t>
          </a:r>
          <a:r>
            <a:rPr lang="en-AU" sz="3200" i="1" kern="1200" dirty="0"/>
            <a:t>/a</a:t>
          </a:r>
          <a:r>
            <a:rPr lang="en-AU" sz="3200" kern="1200" baseline="30000" dirty="0"/>
            <a:t>3 </a:t>
          </a:r>
          <a:r>
            <a:rPr lang="en-AU" sz="3200" kern="1200" dirty="0"/>
            <a:t>= </a:t>
          </a:r>
          <a:r>
            <a:rPr lang="en-AU" sz="3200" kern="1200" dirty="0" err="1"/>
            <a:t>N</a:t>
          </a:r>
          <a:r>
            <a:rPr lang="en-AU" sz="3200" i="1" kern="1200" dirty="0" err="1"/>
            <a:t>kT</a:t>
          </a:r>
          <a:r>
            <a:rPr lang="en-AU" sz="3200" i="1" kern="1200" dirty="0"/>
            <a:t>;  a = </a:t>
          </a:r>
          <a:r>
            <a:rPr lang="en-AU" sz="3200" kern="1200" dirty="0"/>
            <a:t>2</a:t>
          </a:r>
          <a:r>
            <a:rPr lang="en-AU" sz="3200" i="1" kern="1200" dirty="0"/>
            <a:t>r</a:t>
          </a:r>
          <a:endParaRPr lang="en-US" sz="3200" kern="1200" dirty="0"/>
        </a:p>
      </dsp:txBody>
      <dsp:txXfrm>
        <a:off x="407615" y="446104"/>
        <a:ext cx="4968798" cy="852412"/>
      </dsp:txXfrm>
    </dsp:sp>
    <dsp:sp modelId="{3D4CFF52-B650-412A-82AD-3F84D277AF2B}">
      <dsp:nvSpPr>
        <dsp:cNvPr id="0" name=""/>
        <dsp:cNvSpPr/>
      </dsp:nvSpPr>
      <dsp:spPr>
        <a:xfrm>
          <a:off x="0" y="2323830"/>
          <a:ext cx="7230038" cy="806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F78326-04B2-41F7-8794-874235BB3762}">
      <dsp:nvSpPr>
        <dsp:cNvPr id="0" name=""/>
        <dsp:cNvSpPr/>
      </dsp:nvSpPr>
      <dsp:spPr>
        <a:xfrm>
          <a:off x="361501" y="1851510"/>
          <a:ext cx="5061026" cy="9446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95" tIns="0" rIns="191295" bIns="0" numCol="1" spcCol="1270" anchor="ctr" anchorCtr="0">
          <a:noAutofit/>
        </a:bodyPr>
        <a:lstStyle/>
        <a:p>
          <a:pPr marL="0" lvl="0" indent="0" algn="l" defTabSz="1422400">
            <a:lnSpc>
              <a:spcPct val="90000"/>
            </a:lnSpc>
            <a:spcBef>
              <a:spcPct val="0"/>
            </a:spcBef>
            <a:spcAft>
              <a:spcPct val="35000"/>
            </a:spcAft>
            <a:buNone/>
          </a:pPr>
          <a:r>
            <a:rPr lang="en-AU" sz="3200" i="1" kern="1200" dirty="0"/>
            <a:t>pa</a:t>
          </a:r>
          <a:r>
            <a:rPr lang="en-AU" sz="3200" kern="1200" baseline="30000" dirty="0"/>
            <a:t>3 </a:t>
          </a:r>
          <a:r>
            <a:rPr lang="en-AU" sz="3200" kern="1200" dirty="0"/>
            <a:t> = </a:t>
          </a:r>
          <a:r>
            <a:rPr lang="en-AU" sz="3200" i="1" kern="1200" dirty="0" err="1"/>
            <a:t>kT</a:t>
          </a:r>
          <a:r>
            <a:rPr lang="en-AU" sz="3200" i="1" kern="1200" dirty="0"/>
            <a:t> = mv</a:t>
          </a:r>
          <a:r>
            <a:rPr lang="en-AU" sz="3200" kern="1200" baseline="30000" dirty="0"/>
            <a:t>2</a:t>
          </a:r>
          <a:r>
            <a:rPr lang="en-AU" sz="3200" kern="1200" dirty="0"/>
            <a:t>/3 = </a:t>
          </a:r>
          <a:r>
            <a:rPr lang="en-AU" sz="3200" i="1" kern="1200" dirty="0"/>
            <a:t>mr</a:t>
          </a:r>
          <a:r>
            <a:rPr lang="en-AU" sz="3200" kern="1200" baseline="30000" dirty="0"/>
            <a:t>2</a:t>
          </a:r>
          <a:r>
            <a:rPr lang="el-GR" sz="3200" i="1" kern="1200" dirty="0"/>
            <a:t>ω</a:t>
          </a:r>
          <a:r>
            <a:rPr lang="en-AU" sz="3200" kern="1200" baseline="30000" dirty="0"/>
            <a:t>2</a:t>
          </a:r>
          <a:r>
            <a:rPr lang="en-AU" sz="3200" kern="1200" baseline="0" dirty="0"/>
            <a:t>/3</a:t>
          </a:r>
          <a:endParaRPr lang="en-US" sz="3200" kern="1200" dirty="0"/>
        </a:p>
      </dsp:txBody>
      <dsp:txXfrm>
        <a:off x="407615" y="1897624"/>
        <a:ext cx="4968798" cy="852412"/>
      </dsp:txXfrm>
    </dsp:sp>
    <dsp:sp modelId="{0EE06756-463E-4016-B9DA-B31BD5F00ABD}">
      <dsp:nvSpPr>
        <dsp:cNvPr id="0" name=""/>
        <dsp:cNvSpPr/>
      </dsp:nvSpPr>
      <dsp:spPr>
        <a:xfrm>
          <a:off x="0" y="3775350"/>
          <a:ext cx="7230038" cy="1360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131" tIns="666496" rIns="561131" bIns="227584" numCol="1" spcCol="1270" anchor="t" anchorCtr="0">
          <a:noAutofit/>
        </a:bodyPr>
        <a:lstStyle/>
        <a:p>
          <a:pPr marL="285750" lvl="1" indent="-285750" algn="l" defTabSz="1422400">
            <a:lnSpc>
              <a:spcPct val="90000"/>
            </a:lnSpc>
            <a:spcBef>
              <a:spcPct val="0"/>
            </a:spcBef>
            <a:spcAft>
              <a:spcPct val="15000"/>
            </a:spcAft>
            <a:buChar char="•"/>
          </a:pPr>
          <a:r>
            <a:rPr lang="en-AU" sz="3200" i="1" kern="1200" dirty="0"/>
            <a:t>@ relative action </a:t>
          </a:r>
          <a:r>
            <a:rPr lang="en-AU" sz="3200" i="0" kern="1200" dirty="0"/>
            <a:t>(</a:t>
          </a:r>
          <a:r>
            <a:rPr lang="en-AU" sz="3200" i="1" kern="1200" dirty="0"/>
            <a:t>per radian</a:t>
          </a:r>
          <a:r>
            <a:rPr lang="en-AU" sz="3200" i="0" kern="1200" dirty="0"/>
            <a:t>)</a:t>
          </a:r>
          <a:endParaRPr lang="en-US" sz="3200" i="0" kern="1200" dirty="0"/>
        </a:p>
      </dsp:txBody>
      <dsp:txXfrm>
        <a:off x="0" y="3775350"/>
        <a:ext cx="7230038" cy="1360800"/>
      </dsp:txXfrm>
    </dsp:sp>
    <dsp:sp modelId="{7C7A705C-E462-402E-BE84-59F42F671668}">
      <dsp:nvSpPr>
        <dsp:cNvPr id="0" name=""/>
        <dsp:cNvSpPr/>
      </dsp:nvSpPr>
      <dsp:spPr>
        <a:xfrm>
          <a:off x="361501" y="3303030"/>
          <a:ext cx="5061026" cy="9446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95" tIns="0" rIns="191295" bIns="0" numCol="1" spcCol="1270" anchor="ctr" anchorCtr="0">
          <a:noAutofit/>
        </a:bodyPr>
        <a:lstStyle/>
        <a:p>
          <a:pPr marL="0" lvl="0" indent="0" algn="l" defTabSz="1422400">
            <a:lnSpc>
              <a:spcPct val="90000"/>
            </a:lnSpc>
            <a:spcBef>
              <a:spcPct val="0"/>
            </a:spcBef>
            <a:spcAft>
              <a:spcPct val="35000"/>
            </a:spcAft>
            <a:buNone/>
          </a:pPr>
          <a:r>
            <a:rPr lang="en-AU" sz="3200" kern="1200"/>
            <a:t>@ = </a:t>
          </a:r>
          <a:r>
            <a:rPr lang="en-AU" sz="3200" i="1" kern="1200"/>
            <a:t>mr</a:t>
          </a:r>
          <a:r>
            <a:rPr lang="en-AU" sz="3200" kern="1200" baseline="30000"/>
            <a:t>2</a:t>
          </a:r>
          <a:r>
            <a:rPr lang="el-GR" sz="3200" i="1" kern="1200"/>
            <a:t>ω</a:t>
          </a:r>
          <a:r>
            <a:rPr lang="en-AU" sz="3200" i="1" kern="1200"/>
            <a:t>   </a:t>
          </a:r>
          <a:endParaRPr lang="en-US" sz="3200" kern="1200"/>
        </a:p>
      </dsp:txBody>
      <dsp:txXfrm>
        <a:off x="407615" y="3349144"/>
        <a:ext cx="4968798"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FE3735-F840-45A2-8646-B37F01109C69}"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270341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E3735-F840-45A2-8646-B37F01109C69}"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282710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E3735-F840-45A2-8646-B37F01109C69}"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330785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E3735-F840-45A2-8646-B37F01109C69}"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347384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E3735-F840-45A2-8646-B37F01109C69}"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250698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FE3735-F840-45A2-8646-B37F01109C69}" type="datetimeFigureOut">
              <a:rPr lang="en-AU" smtClean="0"/>
              <a:t>28/04/2021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160107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E3735-F840-45A2-8646-B37F01109C69}" type="datetimeFigureOut">
              <a:rPr lang="en-AU" smtClean="0"/>
              <a:t>28/04/2021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185836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FE3735-F840-45A2-8646-B37F01109C69}" type="datetimeFigureOut">
              <a:rPr lang="en-AU" smtClean="0"/>
              <a:t>28/04/2021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412998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E3735-F840-45A2-8646-B37F01109C69}" type="datetimeFigureOut">
              <a:rPr lang="en-AU" smtClean="0"/>
              <a:t>28/04/2021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284071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E3735-F840-45A2-8646-B37F01109C69}" type="datetimeFigureOut">
              <a:rPr lang="en-AU" smtClean="0"/>
              <a:t>28/04/2021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350211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E3735-F840-45A2-8646-B37F01109C69}" type="datetimeFigureOut">
              <a:rPr lang="en-AU" smtClean="0"/>
              <a:t>28/04/2021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996E6F-6467-48FB-B4E8-29976F4EAA84}" type="slidenum">
              <a:rPr lang="en-AU" smtClean="0"/>
              <a:t>‹#›</a:t>
            </a:fld>
            <a:endParaRPr lang="en-AU"/>
          </a:p>
        </p:txBody>
      </p:sp>
    </p:spTree>
    <p:extLst>
      <p:ext uri="{BB962C8B-B14F-4D97-AF65-F5344CB8AC3E}">
        <p14:creationId xmlns:p14="http://schemas.microsoft.com/office/powerpoint/2010/main" val="4195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3735-F840-45A2-8646-B37F01109C69}" type="datetimeFigureOut">
              <a:rPr lang="en-AU" smtClean="0"/>
              <a:t>28/04/2021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96E6F-6467-48FB-B4E8-29976F4EAA84}" type="slidenum">
              <a:rPr lang="en-AU" smtClean="0"/>
              <a:t>‹#›</a:t>
            </a:fld>
            <a:endParaRPr lang="en-AU"/>
          </a:p>
        </p:txBody>
      </p:sp>
    </p:spTree>
    <p:extLst>
      <p:ext uri="{BB962C8B-B14F-4D97-AF65-F5344CB8AC3E}">
        <p14:creationId xmlns:p14="http://schemas.microsoft.com/office/powerpoint/2010/main" val="405615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EDF7F7-6F8F-46DC-8D7C-C75AF6CFF51E}"/>
              </a:ext>
            </a:extLst>
          </p:cNvPr>
          <p:cNvSpPr>
            <a:spLocks noGrp="1"/>
          </p:cNvSpPr>
          <p:nvPr>
            <p:ph type="ctrTitle"/>
          </p:nvPr>
        </p:nvSpPr>
        <p:spPr>
          <a:xfrm>
            <a:off x="4151107" y="959775"/>
            <a:ext cx="7644627" cy="2751086"/>
          </a:xfrm>
        </p:spPr>
        <p:txBody>
          <a:bodyPr>
            <a:normAutofit/>
          </a:bodyPr>
          <a:lstStyle/>
          <a:p>
            <a:pPr algn="r"/>
            <a:r>
              <a:rPr lang="en-AU" sz="5100" dirty="0"/>
              <a:t>Action and entropy in heat engines: A modern revision of the Carnot cycle</a:t>
            </a:r>
          </a:p>
        </p:txBody>
      </p:sp>
      <p:sp>
        <p:nvSpPr>
          <p:cNvPr id="3" name="Subtitle 2">
            <a:extLst>
              <a:ext uri="{FF2B5EF4-FFF2-40B4-BE49-F238E27FC236}">
                <a16:creationId xmlns:a16="http://schemas.microsoft.com/office/drawing/2014/main" id="{404693DF-6D78-45C6-A4B8-206C188BA6DB}"/>
              </a:ext>
            </a:extLst>
          </p:cNvPr>
          <p:cNvSpPr>
            <a:spLocks noGrp="1"/>
          </p:cNvSpPr>
          <p:nvPr>
            <p:ph type="subTitle" idx="1"/>
          </p:nvPr>
        </p:nvSpPr>
        <p:spPr>
          <a:xfrm>
            <a:off x="4182310" y="3747744"/>
            <a:ext cx="7644627" cy="1329443"/>
          </a:xfrm>
        </p:spPr>
        <p:txBody>
          <a:bodyPr>
            <a:normAutofit/>
          </a:bodyPr>
          <a:lstStyle/>
          <a:p>
            <a:pPr algn="r"/>
            <a:r>
              <a:rPr lang="en-AU" sz="2200" dirty="0"/>
              <a:t>Ivan R Kennedy and Migdat Hodzic</a:t>
            </a:r>
          </a:p>
          <a:p>
            <a:pPr algn="r"/>
            <a:r>
              <a:rPr lang="en-AU" sz="2200" dirty="0"/>
              <a:t>University of Sydney, Sydney NSW Australia</a:t>
            </a:r>
          </a:p>
          <a:p>
            <a:pPr algn="r"/>
            <a:r>
              <a:rPr lang="en-AU" sz="2200" dirty="0"/>
              <a:t>American University in Bosnia and </a:t>
            </a:r>
            <a:r>
              <a:rPr lang="en-AU" sz="2200" dirty="0" err="1"/>
              <a:t>Herzogovina</a:t>
            </a:r>
            <a:r>
              <a:rPr lang="en-AU" sz="2200" dirty="0"/>
              <a:t>, Sarajevo</a:t>
            </a:r>
          </a:p>
        </p:txBody>
      </p:sp>
      <p:pic>
        <p:nvPicPr>
          <p:cNvPr id="5" name="Picture 4" descr="A person in a suit&#10;&#10;Description automatically generated with low confidence">
            <a:extLst>
              <a:ext uri="{FF2B5EF4-FFF2-40B4-BE49-F238E27FC236}">
                <a16:creationId xmlns:a16="http://schemas.microsoft.com/office/drawing/2014/main" id="{06E03306-F7CB-42FE-BCAB-DBE87B7F7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073" y="4209444"/>
            <a:ext cx="1572046" cy="2358070"/>
          </a:xfrm>
          <a:prstGeom prst="rect">
            <a:avLst/>
          </a:prstGeom>
        </p:spPr>
      </p:pic>
      <p:pic>
        <p:nvPicPr>
          <p:cNvPr id="6" name="Picture 5">
            <a:extLst>
              <a:ext uri="{FF2B5EF4-FFF2-40B4-BE49-F238E27FC236}">
                <a16:creationId xmlns:a16="http://schemas.microsoft.com/office/drawing/2014/main" id="{EDBA370D-EB0C-4E8F-A7F5-5C3EB52E2E92}"/>
              </a:ext>
            </a:extLst>
          </p:cNvPr>
          <p:cNvPicPr>
            <a:picLocks noChangeAspect="1"/>
          </p:cNvPicPr>
          <p:nvPr/>
        </p:nvPicPr>
        <p:blipFill>
          <a:blip r:embed="rId3"/>
          <a:stretch>
            <a:fillRect/>
          </a:stretch>
        </p:blipFill>
        <p:spPr>
          <a:xfrm>
            <a:off x="20758" y="5911516"/>
            <a:ext cx="1101858" cy="941356"/>
          </a:xfrm>
          <a:prstGeom prst="rect">
            <a:avLst/>
          </a:prstGeom>
        </p:spPr>
      </p:pic>
      <p:sp>
        <p:nvSpPr>
          <p:cNvPr id="7" name="TextBox 6">
            <a:extLst>
              <a:ext uri="{FF2B5EF4-FFF2-40B4-BE49-F238E27FC236}">
                <a16:creationId xmlns:a16="http://schemas.microsoft.com/office/drawing/2014/main" id="{02A69EAE-1371-4237-936E-ABB2E4983999}"/>
              </a:ext>
            </a:extLst>
          </p:cNvPr>
          <p:cNvSpPr txBox="1"/>
          <p:nvPr/>
        </p:nvSpPr>
        <p:spPr>
          <a:xfrm>
            <a:off x="513347" y="401053"/>
            <a:ext cx="1586588" cy="646331"/>
          </a:xfrm>
          <a:prstGeom prst="rect">
            <a:avLst/>
          </a:prstGeom>
          <a:noFill/>
        </p:spPr>
        <p:txBody>
          <a:bodyPr wrap="none" rtlCol="0">
            <a:spAutoFit/>
          </a:bodyPr>
          <a:lstStyle/>
          <a:p>
            <a:r>
              <a:rPr lang="en-AU" dirty="0"/>
              <a:t>Entropy 2021</a:t>
            </a:r>
          </a:p>
          <a:p>
            <a:r>
              <a:rPr lang="en-AU" dirty="0"/>
              <a:t>Porto, Portugal</a:t>
            </a:r>
          </a:p>
        </p:txBody>
      </p:sp>
      <p:sp>
        <p:nvSpPr>
          <p:cNvPr id="9" name="TextBox 8">
            <a:extLst>
              <a:ext uri="{FF2B5EF4-FFF2-40B4-BE49-F238E27FC236}">
                <a16:creationId xmlns:a16="http://schemas.microsoft.com/office/drawing/2014/main" id="{31EEC1CE-4F4B-4F3E-99E3-E80514CA0D25}"/>
              </a:ext>
            </a:extLst>
          </p:cNvPr>
          <p:cNvSpPr txBox="1"/>
          <p:nvPr/>
        </p:nvSpPr>
        <p:spPr>
          <a:xfrm>
            <a:off x="5367394" y="5473006"/>
            <a:ext cx="5274457" cy="923330"/>
          </a:xfrm>
          <a:prstGeom prst="rect">
            <a:avLst/>
          </a:prstGeom>
          <a:noFill/>
        </p:spPr>
        <p:txBody>
          <a:bodyPr wrap="none" rtlCol="0">
            <a:spAutoFit/>
          </a:bodyPr>
          <a:lstStyle/>
          <a:p>
            <a:r>
              <a:rPr lang="en-AU" altLang="en-US" sz="1800" dirty="0">
                <a:solidFill>
                  <a:schemeClr val="tx1"/>
                </a:solidFill>
              </a:rPr>
              <a:t>Kennedy et al 2019, </a:t>
            </a:r>
            <a:r>
              <a:rPr lang="en-AU" altLang="en-US" sz="1800" i="1" dirty="0">
                <a:solidFill>
                  <a:schemeClr val="tx1"/>
                </a:solidFill>
              </a:rPr>
              <a:t>Entropy  21,454</a:t>
            </a:r>
          </a:p>
          <a:p>
            <a:r>
              <a:rPr lang="en-AU" altLang="en-US" sz="1800" dirty="0">
                <a:solidFill>
                  <a:schemeClr val="tx1"/>
                </a:solidFill>
              </a:rPr>
              <a:t>A simple method to estimate entropy and free energy </a:t>
            </a:r>
            <a:br>
              <a:rPr lang="en-AU" altLang="en-US" sz="1800" dirty="0">
                <a:solidFill>
                  <a:schemeClr val="tx1"/>
                </a:solidFill>
              </a:rPr>
            </a:br>
            <a:r>
              <a:rPr lang="en-AU" altLang="en-US" sz="1800" dirty="0">
                <a:solidFill>
                  <a:schemeClr val="tx1"/>
                </a:solidFill>
              </a:rPr>
              <a:t>of atmospheric gases from their action</a:t>
            </a:r>
            <a:endParaRPr lang="en-AU" dirty="0"/>
          </a:p>
        </p:txBody>
      </p:sp>
    </p:spTree>
    <p:extLst>
      <p:ext uri="{BB962C8B-B14F-4D97-AF65-F5344CB8AC3E}">
        <p14:creationId xmlns:p14="http://schemas.microsoft.com/office/powerpoint/2010/main" val="9510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DC6FA-2A5F-4601-8DD0-F4C50501AAE1}"/>
              </a:ext>
            </a:extLst>
          </p:cNvPr>
          <p:cNvSpPr>
            <a:spLocks noGrp="1"/>
          </p:cNvSpPr>
          <p:nvPr>
            <p:ph type="title"/>
          </p:nvPr>
        </p:nvSpPr>
        <p:spPr>
          <a:xfrm>
            <a:off x="1028700" y="1967266"/>
            <a:ext cx="2628900" cy="2547257"/>
          </a:xfrm>
          <a:noFill/>
        </p:spPr>
        <p:txBody>
          <a:bodyPr anchor="ctr">
            <a:normAutofit/>
          </a:bodyPr>
          <a:lstStyle/>
          <a:p>
            <a:pPr algn="ctr"/>
            <a:r>
              <a:rPr lang="en-AU" sz="3300" dirty="0">
                <a:solidFill>
                  <a:srgbClr val="FFFFFF"/>
                </a:solidFill>
              </a:rPr>
              <a:t>Flow sheet for computation</a:t>
            </a:r>
            <a:br>
              <a:rPr lang="en-AU" sz="3300" dirty="0">
                <a:solidFill>
                  <a:srgbClr val="FFFFFF"/>
                </a:solidFill>
              </a:rPr>
            </a:br>
            <a:endParaRPr lang="en-AU" sz="3300" dirty="0">
              <a:solidFill>
                <a:srgbClr val="FFFFFF"/>
              </a:solidFill>
            </a:endParaRPr>
          </a:p>
        </p:txBody>
      </p:sp>
      <p:sp>
        <p:nvSpPr>
          <p:cNvPr id="4" name="TextBox 3">
            <a:extLst>
              <a:ext uri="{FF2B5EF4-FFF2-40B4-BE49-F238E27FC236}">
                <a16:creationId xmlns:a16="http://schemas.microsoft.com/office/drawing/2014/main" id="{5AB5A391-17FA-47C1-8F4E-0F376296D668}"/>
              </a:ext>
            </a:extLst>
          </p:cNvPr>
          <p:cNvSpPr txBox="1"/>
          <p:nvPr/>
        </p:nvSpPr>
        <p:spPr>
          <a:xfrm>
            <a:off x="371994" y="5602778"/>
            <a:ext cx="5688480" cy="369332"/>
          </a:xfrm>
          <a:prstGeom prst="rect">
            <a:avLst/>
          </a:prstGeom>
          <a:noFill/>
        </p:spPr>
        <p:txBody>
          <a:bodyPr wrap="none" rtlCol="0">
            <a:spAutoFit/>
          </a:bodyPr>
          <a:lstStyle/>
          <a:p>
            <a:r>
              <a:rPr lang="en-AU" dirty="0"/>
              <a:t>Program code available from ivan.kennedy@sydney.edu.au</a:t>
            </a:r>
          </a:p>
        </p:txBody>
      </p:sp>
      <p:pic>
        <p:nvPicPr>
          <p:cNvPr id="5" name="Picture 4">
            <a:extLst>
              <a:ext uri="{FF2B5EF4-FFF2-40B4-BE49-F238E27FC236}">
                <a16:creationId xmlns:a16="http://schemas.microsoft.com/office/drawing/2014/main" id="{A5108ED9-0DAA-447C-A89E-57D824D33697}"/>
              </a:ext>
            </a:extLst>
          </p:cNvPr>
          <p:cNvPicPr>
            <a:picLocks noChangeAspect="1"/>
          </p:cNvPicPr>
          <p:nvPr/>
        </p:nvPicPr>
        <p:blipFill>
          <a:blip r:embed="rId2"/>
          <a:stretch>
            <a:fillRect/>
          </a:stretch>
        </p:blipFill>
        <p:spPr>
          <a:xfrm>
            <a:off x="6286208" y="115614"/>
            <a:ext cx="5042922" cy="6858000"/>
          </a:xfrm>
          <a:prstGeom prst="rect">
            <a:avLst/>
          </a:prstGeom>
        </p:spPr>
      </p:pic>
    </p:spTree>
    <p:extLst>
      <p:ext uri="{BB962C8B-B14F-4D97-AF65-F5344CB8AC3E}">
        <p14:creationId xmlns:p14="http://schemas.microsoft.com/office/powerpoint/2010/main" val="24993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CAA0-C124-48FE-A47A-9EB4410D5B03}"/>
              </a:ext>
            </a:extLst>
          </p:cNvPr>
          <p:cNvSpPr>
            <a:spLocks noGrp="1"/>
          </p:cNvSpPr>
          <p:nvPr>
            <p:ph type="title"/>
          </p:nvPr>
        </p:nvSpPr>
        <p:spPr/>
        <p:txBody>
          <a:bodyPr/>
          <a:lstStyle/>
          <a:p>
            <a:r>
              <a:rPr lang="en-AU" b="1" dirty="0"/>
              <a:t>Carnot cycle stages</a:t>
            </a:r>
          </a:p>
        </p:txBody>
      </p:sp>
      <p:pic>
        <p:nvPicPr>
          <p:cNvPr id="12" name="Content Placeholder 11">
            <a:extLst>
              <a:ext uri="{FF2B5EF4-FFF2-40B4-BE49-F238E27FC236}">
                <a16:creationId xmlns:a16="http://schemas.microsoft.com/office/drawing/2014/main" id="{954D7932-1824-42D4-B8EF-3CAF9D48794B}"/>
              </a:ext>
            </a:extLst>
          </p:cNvPr>
          <p:cNvPicPr>
            <a:picLocks noGrp="1" noChangeAspect="1"/>
          </p:cNvPicPr>
          <p:nvPr>
            <p:ph sz="half" idx="2"/>
          </p:nvPr>
        </p:nvPicPr>
        <p:blipFill>
          <a:blip r:embed="rId2"/>
          <a:stretch>
            <a:fillRect/>
          </a:stretch>
        </p:blipFill>
        <p:spPr>
          <a:xfrm>
            <a:off x="6444814" y="2258557"/>
            <a:ext cx="4447976" cy="4252655"/>
          </a:xfrm>
          <a:prstGeom prst="rect">
            <a:avLst/>
          </a:prstGeom>
        </p:spPr>
      </p:pic>
      <p:sp>
        <p:nvSpPr>
          <p:cNvPr id="9" name="Content Placeholder 8">
            <a:extLst>
              <a:ext uri="{FF2B5EF4-FFF2-40B4-BE49-F238E27FC236}">
                <a16:creationId xmlns:a16="http://schemas.microsoft.com/office/drawing/2014/main" id="{559BC179-3904-4595-B216-FBCDDC8CD221}"/>
              </a:ext>
            </a:extLst>
          </p:cNvPr>
          <p:cNvSpPr>
            <a:spLocks noGrp="1"/>
          </p:cNvSpPr>
          <p:nvPr>
            <p:ph sz="half" idx="1"/>
          </p:nvPr>
        </p:nvSpPr>
        <p:spPr>
          <a:xfrm>
            <a:off x="838200" y="1825625"/>
            <a:ext cx="4737538" cy="4228334"/>
          </a:xfrm>
        </p:spPr>
        <p:txBody>
          <a:bodyPr/>
          <a:lstStyle/>
          <a:p>
            <a:pPr marL="0" indent="0">
              <a:buNone/>
            </a:pPr>
            <a:r>
              <a:rPr lang="en-AU" dirty="0"/>
              <a:t>ARGON  -</a:t>
            </a:r>
            <a:r>
              <a:rPr lang="en-AU" i="1" dirty="0"/>
              <a:t>G</a:t>
            </a:r>
            <a:r>
              <a:rPr lang="en-AU" dirty="0"/>
              <a:t>, </a:t>
            </a:r>
            <a:r>
              <a:rPr lang="en-AU" i="1" dirty="0"/>
              <a:t>ST</a:t>
            </a:r>
            <a:r>
              <a:rPr lang="en-AU" dirty="0"/>
              <a:t> and </a:t>
            </a:r>
            <a:r>
              <a:rPr lang="en-AU" i="1" dirty="0"/>
              <a:t>E</a:t>
            </a:r>
            <a:r>
              <a:rPr lang="en-AU" dirty="0"/>
              <a:t>  </a:t>
            </a:r>
          </a:p>
        </p:txBody>
      </p:sp>
      <p:graphicFrame>
        <p:nvGraphicFramePr>
          <p:cNvPr id="10" name="Chart 9">
            <a:extLst>
              <a:ext uri="{FF2B5EF4-FFF2-40B4-BE49-F238E27FC236}">
                <a16:creationId xmlns:a16="http://schemas.microsoft.com/office/drawing/2014/main" id="{D4310701-8243-47E0-8F4B-358B10FAEFB3}"/>
              </a:ext>
            </a:extLst>
          </p:cNvPr>
          <p:cNvGraphicFramePr>
            <a:graphicFrameLocks/>
          </p:cNvGraphicFramePr>
          <p:nvPr>
            <p:extLst>
              <p:ext uri="{D42A27DB-BD31-4B8C-83A1-F6EECF244321}">
                <p14:modId xmlns:p14="http://schemas.microsoft.com/office/powerpoint/2010/main" val="150252705"/>
              </p:ext>
            </p:extLst>
          </p:nvPr>
        </p:nvGraphicFramePr>
        <p:xfrm>
          <a:off x="838200" y="2347510"/>
          <a:ext cx="3973830" cy="39732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4719F98-A845-402A-AB77-0ED8EDEFA6EF}"/>
              </a:ext>
            </a:extLst>
          </p:cNvPr>
          <p:cNvSpPr txBox="1"/>
          <p:nvPr/>
        </p:nvSpPr>
        <p:spPr>
          <a:xfrm>
            <a:off x="6616264" y="1735338"/>
            <a:ext cx="1399614" cy="523220"/>
          </a:xfrm>
          <a:prstGeom prst="rect">
            <a:avLst/>
          </a:prstGeom>
          <a:noFill/>
        </p:spPr>
        <p:txBody>
          <a:bodyPr wrap="none" rtlCol="0">
            <a:spAutoFit/>
          </a:bodyPr>
          <a:lstStyle/>
          <a:p>
            <a:r>
              <a:rPr lang="en-AU" sz="2800" i="1" dirty="0"/>
              <a:t>T, p, V, S</a:t>
            </a:r>
          </a:p>
        </p:txBody>
      </p:sp>
    </p:spTree>
    <p:extLst>
      <p:ext uri="{BB962C8B-B14F-4D97-AF65-F5344CB8AC3E}">
        <p14:creationId xmlns:p14="http://schemas.microsoft.com/office/powerpoint/2010/main" val="22961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Graphic spid="10" grpId="0">
        <p:bldAsOne/>
      </p:bldGraphic>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AE1B-8B5B-4CE7-8E05-411F3B752215}"/>
              </a:ext>
            </a:extLst>
          </p:cNvPr>
          <p:cNvSpPr>
            <a:spLocks noGrp="1"/>
          </p:cNvSpPr>
          <p:nvPr>
            <p:ph type="title"/>
          </p:nvPr>
        </p:nvSpPr>
        <p:spPr/>
        <p:txBody>
          <a:bodyPr/>
          <a:lstStyle/>
          <a:p>
            <a:r>
              <a:rPr lang="en-AU" dirty="0"/>
              <a:t>N</a:t>
            </a:r>
            <a:r>
              <a:rPr lang="en-AU" baseline="-25000" dirty="0"/>
              <a:t>2 </a:t>
            </a:r>
            <a:r>
              <a:rPr lang="en-AU" dirty="0"/>
              <a:t>as working fluid</a:t>
            </a:r>
            <a:br>
              <a:rPr lang="en-AU" dirty="0"/>
            </a:br>
            <a:endParaRPr lang="en-AU" baseline="-25000" dirty="0"/>
          </a:p>
        </p:txBody>
      </p:sp>
      <p:pic>
        <p:nvPicPr>
          <p:cNvPr id="3" name="Picture 2">
            <a:extLst>
              <a:ext uri="{FF2B5EF4-FFF2-40B4-BE49-F238E27FC236}">
                <a16:creationId xmlns:a16="http://schemas.microsoft.com/office/drawing/2014/main" id="{A4D4330B-C98D-4409-BED2-27B400E8674B}"/>
              </a:ext>
            </a:extLst>
          </p:cNvPr>
          <p:cNvPicPr>
            <a:picLocks noChangeAspect="1"/>
          </p:cNvPicPr>
          <p:nvPr/>
        </p:nvPicPr>
        <p:blipFill>
          <a:blip r:embed="rId2"/>
          <a:stretch>
            <a:fillRect/>
          </a:stretch>
        </p:blipFill>
        <p:spPr>
          <a:xfrm>
            <a:off x="1506580" y="2046586"/>
            <a:ext cx="3675020" cy="4055195"/>
          </a:xfrm>
          <a:prstGeom prst="rect">
            <a:avLst/>
          </a:prstGeom>
        </p:spPr>
      </p:pic>
      <p:pic>
        <p:nvPicPr>
          <p:cNvPr id="5" name="Picture 4">
            <a:extLst>
              <a:ext uri="{FF2B5EF4-FFF2-40B4-BE49-F238E27FC236}">
                <a16:creationId xmlns:a16="http://schemas.microsoft.com/office/drawing/2014/main" id="{6ABE3C86-50FF-4A4C-8D68-22DA0126EF39}"/>
              </a:ext>
            </a:extLst>
          </p:cNvPr>
          <p:cNvPicPr>
            <a:picLocks noChangeAspect="1"/>
          </p:cNvPicPr>
          <p:nvPr/>
        </p:nvPicPr>
        <p:blipFill>
          <a:blip r:embed="rId3"/>
          <a:stretch>
            <a:fillRect/>
          </a:stretch>
        </p:blipFill>
        <p:spPr>
          <a:xfrm>
            <a:off x="6238632" y="1915033"/>
            <a:ext cx="4335028" cy="4186748"/>
          </a:xfrm>
          <a:prstGeom prst="rect">
            <a:avLst/>
          </a:prstGeom>
        </p:spPr>
      </p:pic>
    </p:spTree>
    <p:extLst>
      <p:ext uri="{BB962C8B-B14F-4D97-AF65-F5344CB8AC3E}">
        <p14:creationId xmlns:p14="http://schemas.microsoft.com/office/powerpoint/2010/main" val="7555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C826290-E639-48F2-A463-9908B1868D22}"/>
              </a:ext>
            </a:extLst>
          </p:cNvPr>
          <p:cNvSpPr txBox="1">
            <a:spLocks/>
          </p:cNvSpPr>
          <p:nvPr/>
        </p:nvSpPr>
        <p:spPr>
          <a:xfrm>
            <a:off x="838199" y="365125"/>
            <a:ext cx="9685713" cy="110803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dirty="0">
                <a:ln>
                  <a:noFill/>
                </a:ln>
                <a:solidFill>
                  <a:prstClr val="black"/>
                </a:solidFill>
                <a:effectLst/>
                <a:uLnTx/>
                <a:uFillTx/>
                <a:latin typeface="Calibri Light" panose="020F0302020204030204"/>
                <a:ea typeface="+mj-ea"/>
                <a:cs typeface="+mj-cs"/>
              </a:rPr>
              <a:t>-Gibbs energies or configurational entropic energy</a:t>
            </a:r>
          </a:p>
        </p:txBody>
      </p:sp>
      <p:graphicFrame>
        <p:nvGraphicFramePr>
          <p:cNvPr id="21" name="Table 5">
            <a:extLst>
              <a:ext uri="{FF2B5EF4-FFF2-40B4-BE49-F238E27FC236}">
                <a16:creationId xmlns:a16="http://schemas.microsoft.com/office/drawing/2014/main" id="{98ECB846-5A0D-4F0B-858B-09D4AB1736F8}"/>
              </a:ext>
            </a:extLst>
          </p:cNvPr>
          <p:cNvGraphicFramePr>
            <a:graphicFrameLocks/>
          </p:cNvGraphicFramePr>
          <p:nvPr>
            <p:extLst>
              <p:ext uri="{D42A27DB-BD31-4B8C-83A1-F6EECF244321}">
                <p14:modId xmlns:p14="http://schemas.microsoft.com/office/powerpoint/2010/main" val="3410886077"/>
              </p:ext>
            </p:extLst>
          </p:nvPr>
        </p:nvGraphicFramePr>
        <p:xfrm>
          <a:off x="277083" y="1768705"/>
          <a:ext cx="5818917" cy="2912380"/>
        </p:xfrm>
        <a:graphic>
          <a:graphicData uri="http://schemas.openxmlformats.org/drawingml/2006/table">
            <a:tbl>
              <a:tblPr firstRow="1" bandRow="1"/>
              <a:tblGrid>
                <a:gridCol w="1383931">
                  <a:extLst>
                    <a:ext uri="{9D8B030D-6E8A-4147-A177-3AD203B41FA5}">
                      <a16:colId xmlns:a16="http://schemas.microsoft.com/office/drawing/2014/main" val="1036323914"/>
                    </a:ext>
                  </a:extLst>
                </a:gridCol>
                <a:gridCol w="1138566">
                  <a:extLst>
                    <a:ext uri="{9D8B030D-6E8A-4147-A177-3AD203B41FA5}">
                      <a16:colId xmlns:a16="http://schemas.microsoft.com/office/drawing/2014/main" val="1218083774"/>
                    </a:ext>
                  </a:extLst>
                </a:gridCol>
                <a:gridCol w="1160253">
                  <a:extLst>
                    <a:ext uri="{9D8B030D-6E8A-4147-A177-3AD203B41FA5}">
                      <a16:colId xmlns:a16="http://schemas.microsoft.com/office/drawing/2014/main" val="1664083859"/>
                    </a:ext>
                  </a:extLst>
                </a:gridCol>
                <a:gridCol w="1051818">
                  <a:extLst>
                    <a:ext uri="{9D8B030D-6E8A-4147-A177-3AD203B41FA5}">
                      <a16:colId xmlns:a16="http://schemas.microsoft.com/office/drawing/2014/main" val="3508474080"/>
                    </a:ext>
                  </a:extLst>
                </a:gridCol>
                <a:gridCol w="1084349">
                  <a:extLst>
                    <a:ext uri="{9D8B030D-6E8A-4147-A177-3AD203B41FA5}">
                      <a16:colId xmlns:a16="http://schemas.microsoft.com/office/drawing/2014/main" val="3775618970"/>
                    </a:ext>
                  </a:extLst>
                </a:gridCol>
              </a:tblGrid>
              <a:tr h="4865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AU" sz="1200" dirty="0">
                        <a:latin typeface="+mj-lt"/>
                      </a:endParaRPr>
                    </a:p>
                    <a:p>
                      <a:r>
                        <a:rPr lang="en-AU" sz="1200" dirty="0">
                          <a:latin typeface="+mj-lt"/>
                        </a:rPr>
                        <a:t>ARGON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2=3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3=4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4=1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535450037"/>
                  </a:ext>
                </a:extLst>
              </a:tr>
              <a:tr h="4865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mj-lt"/>
                          <a:ea typeface="Times New Roman" panose="02020603050405020304" pitchFamily="18" charset="0"/>
                          <a:cs typeface="Times New Roman" panose="02020603050405020304" pitchFamily="18" charset="0"/>
                        </a:rPr>
                        <a:t>Action @</a:t>
                      </a:r>
                      <a:r>
                        <a:rPr lang="en-US" sz="1000" baseline="-25000" dirty="0">
                          <a:effectLst/>
                          <a:latin typeface="+mj-lt"/>
                          <a:ea typeface="Times New Roman" panose="02020603050405020304" pitchFamily="18" charset="0"/>
                          <a:cs typeface="Times New Roman" panose="02020603050405020304" pitchFamily="18" charset="0"/>
                        </a:rPr>
                        <a:t>t</a:t>
                      </a:r>
                      <a:r>
                        <a:rPr lang="en-US" sz="1000" dirty="0">
                          <a:effectLst/>
                          <a:latin typeface="+mj-lt"/>
                          <a:ea typeface="Times New Roman" panose="02020603050405020304" pitchFamily="18" charset="0"/>
                          <a:cs typeface="Times New Roman" panose="02020603050405020304" pitchFamily="18" charset="0"/>
                        </a:rPr>
                        <a:t> (</a:t>
                      </a:r>
                      <a:r>
                        <a:rPr lang="en-US" sz="1000" i="1" dirty="0" err="1">
                          <a:effectLst/>
                          <a:latin typeface="+mj-lt"/>
                          <a:ea typeface="Times New Roman" panose="02020603050405020304" pitchFamily="18" charset="0"/>
                          <a:cs typeface="Times New Roman" panose="02020603050405020304" pitchFamily="18" charset="0"/>
                        </a:rPr>
                        <a:t>Iω</a:t>
                      </a:r>
                      <a:r>
                        <a:rPr lang="en-US" sz="1000" dirty="0">
                          <a:effectLst/>
                          <a:latin typeface="+mj-lt"/>
                          <a:ea typeface="Times New Roman" panose="02020603050405020304" pitchFamily="18" charset="0"/>
                          <a:cs typeface="Times New Roman" panose="02020603050405020304" pitchFamily="18" charset="0"/>
                        </a:rPr>
                        <a:t>  </a:t>
                      </a:r>
                      <a:r>
                        <a:rPr lang="en-US" sz="1000" dirty="0" err="1">
                          <a:effectLst/>
                          <a:latin typeface="+mj-lt"/>
                          <a:ea typeface="Times New Roman" panose="02020603050405020304" pitchFamily="18" charset="0"/>
                          <a:cs typeface="Times New Roman" panose="02020603050405020304" pitchFamily="18" charset="0"/>
                        </a:rPr>
                        <a:t>erg.sec</a:t>
                      </a:r>
                      <a:r>
                        <a:rPr lang="en-US" sz="1000" dirty="0">
                          <a:effectLst/>
                          <a:latin typeface="+mj-lt"/>
                          <a:ea typeface="Times New Roman" panose="02020603050405020304" pitchFamily="18" charset="0"/>
                          <a:cs typeface="Times New Roman" panose="02020603050405020304" pitchFamily="18" charset="0"/>
                        </a:rPr>
                        <a:t>)</a:t>
                      </a:r>
                      <a:endParaRPr lang="en-AU" sz="10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latin typeface="+mj-lt"/>
                          <a:ea typeface="Times New Roman" panose="02020603050405020304" pitchFamily="18" charset="0"/>
                          <a:cs typeface="Times New Roman" panose="02020603050405020304" pitchFamily="18" charset="0"/>
                        </a:rPr>
                        <a:t>8.441202x10</a:t>
                      </a:r>
                      <a:r>
                        <a:rPr lang="en-US" sz="1000" baseline="30000">
                          <a:effectLst/>
                          <a:latin typeface="+mj-lt"/>
                          <a:ea typeface="Times New Roman" panose="02020603050405020304" pitchFamily="18" charset="0"/>
                          <a:cs typeface="Times New Roman" panose="02020603050405020304" pitchFamily="18" charset="0"/>
                        </a:rPr>
                        <a:t>-26</a:t>
                      </a:r>
                      <a:endParaRPr lang="en-AU" sz="100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mj-lt"/>
                          <a:ea typeface="Times New Roman" panose="02020603050405020304" pitchFamily="18" charset="0"/>
                          <a:cs typeface="Times New Roman" panose="02020603050405020304" pitchFamily="18" charset="0"/>
                        </a:rPr>
                        <a:t>1.178065x10</a:t>
                      </a:r>
                      <a:r>
                        <a:rPr lang="en-US" sz="1000" baseline="30000" dirty="0">
                          <a:effectLst/>
                          <a:latin typeface="+mj-lt"/>
                          <a:ea typeface="Times New Roman" panose="02020603050405020304" pitchFamily="18" charset="0"/>
                          <a:cs typeface="Times New Roman" panose="02020603050405020304" pitchFamily="18" charset="0"/>
                        </a:rPr>
                        <a:t>-25</a:t>
                      </a:r>
                      <a:endParaRPr lang="en-AU" sz="10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kern="1200" dirty="0">
                          <a:solidFill>
                            <a:schemeClr val="dk1"/>
                          </a:solidFill>
                          <a:effectLst/>
                          <a:latin typeface="Calibri" panose="020F0502020204030204"/>
                          <a:ea typeface="Times New Roman" panose="02020603050405020304" pitchFamily="18" charset="0"/>
                          <a:cs typeface="Times New Roman" panose="02020603050405020304" pitchFamily="18" charset="0"/>
                        </a:rPr>
                        <a:t>1.178065x10</a:t>
                      </a:r>
                      <a:r>
                        <a:rPr lang="en-US" sz="1000" kern="1200" baseline="30000" dirty="0">
                          <a:solidFill>
                            <a:schemeClr val="dk1"/>
                          </a:solidFill>
                          <a:effectLst/>
                          <a:latin typeface="Calibri" panose="020F0502020204030204"/>
                          <a:ea typeface="Times New Roman" panose="02020603050405020304" pitchFamily="18" charset="0"/>
                          <a:cs typeface="Times New Roman" panose="02020603050405020304" pitchFamily="18" charset="0"/>
                        </a:rPr>
                        <a:t>-25</a:t>
                      </a:r>
                      <a:endParaRPr lang="en-AU" sz="1000" kern="1200" dirty="0">
                        <a:solidFill>
                          <a:schemeClr val="dk1"/>
                        </a:solidFill>
                        <a:effectLst/>
                        <a:latin typeface="Calibri" panose="020F0502020204030204"/>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kern="1200" dirty="0">
                          <a:solidFill>
                            <a:schemeClr val="dk1"/>
                          </a:solidFill>
                          <a:effectLst/>
                          <a:latin typeface="Calibri" panose="020F0502020204030204"/>
                          <a:ea typeface="Times New Roman" panose="02020603050405020304" pitchFamily="18" charset="0"/>
                          <a:cs typeface="Times New Roman" panose="02020603050405020304" pitchFamily="18" charset="0"/>
                        </a:rPr>
                        <a:t>8.441202x10</a:t>
                      </a:r>
                      <a:r>
                        <a:rPr lang="en-US" sz="1000" kern="1200" baseline="30000" dirty="0">
                          <a:solidFill>
                            <a:schemeClr val="dk1"/>
                          </a:solidFill>
                          <a:effectLst/>
                          <a:latin typeface="Calibri" panose="020F0502020204030204"/>
                          <a:ea typeface="Times New Roman" panose="02020603050405020304" pitchFamily="18" charset="0"/>
                          <a:cs typeface="Times New Roman" panose="02020603050405020304" pitchFamily="18" charset="0"/>
                        </a:rPr>
                        <a:t>-25</a:t>
                      </a:r>
                      <a:endParaRPr lang="en-AU" sz="1000" kern="1200" dirty="0">
                        <a:solidFill>
                          <a:schemeClr val="dk1"/>
                        </a:solidFill>
                        <a:effectLst/>
                        <a:latin typeface="Calibri" panose="020F0502020204030204"/>
                        <a:ea typeface="Times New Roman" panose="02020603050405020304" pitchFamily="18" charset="0"/>
                        <a:cs typeface="Times New Roman" panose="02020603050405020304" pitchFamily="18" charset="0"/>
                      </a:endParaRPr>
                    </a:p>
                    <a:p>
                      <a:pPr>
                        <a:lnSpc>
                          <a:spcPct val="115000"/>
                        </a:lnSpc>
                      </a:pPr>
                      <a:endParaRPr lang="en-AU" sz="10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78828142"/>
                  </a:ext>
                </a:extLst>
              </a:tr>
              <a:tr h="3508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mj-lt"/>
                          <a:ea typeface="Times New Roman" panose="02020603050405020304" pitchFamily="18" charset="0"/>
                          <a:cs typeface="Times New Roman" panose="02020603050405020304" pitchFamily="18" charset="0"/>
                        </a:rPr>
                        <a:t>Quantum number</a:t>
                      </a:r>
                      <a:endParaRPr lang="en-AU" sz="10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latin typeface="+mj-lt"/>
                          <a:ea typeface="Times New Roman" panose="02020603050405020304" pitchFamily="18" charset="0"/>
                          <a:cs typeface="Times New Roman" panose="02020603050405020304" pitchFamily="18" charset="0"/>
                        </a:rPr>
                        <a:t>n =  80.042</a:t>
                      </a:r>
                      <a:endParaRPr lang="en-AU" sz="100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mj-lt"/>
                          <a:ea typeface="Times New Roman" panose="02020603050405020304" pitchFamily="18" charset="0"/>
                          <a:cs typeface="Times New Roman" panose="02020603050405020304" pitchFamily="18" charset="0"/>
                        </a:rPr>
                        <a:t>n =  111.708</a:t>
                      </a:r>
                      <a:endParaRPr lang="en-AU" sz="10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kern="1200" dirty="0">
                          <a:solidFill>
                            <a:schemeClr val="dk1"/>
                          </a:solidFill>
                          <a:effectLst/>
                          <a:latin typeface="Calibri" panose="020F0502020204030204"/>
                          <a:ea typeface="Times New Roman" panose="02020603050405020304" pitchFamily="18" charset="0"/>
                          <a:cs typeface="Times New Roman" panose="02020603050405020304" pitchFamily="18" charset="0"/>
                        </a:rPr>
                        <a:t>n = 111.708</a:t>
                      </a:r>
                      <a:endParaRPr lang="en-AU" sz="10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kern="1200" dirty="0">
                          <a:solidFill>
                            <a:schemeClr val="dk1"/>
                          </a:solidFill>
                          <a:effectLst/>
                          <a:latin typeface="Calibri" panose="020F0502020204030204"/>
                          <a:ea typeface="Times New Roman" panose="02020603050405020304" pitchFamily="18" charset="0"/>
                          <a:cs typeface="Times New Roman" panose="02020603050405020304" pitchFamily="18" charset="0"/>
                        </a:rPr>
                        <a:t>n =80.042</a:t>
                      </a:r>
                      <a:endParaRPr lang="en-AU" sz="10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987585012"/>
                  </a:ext>
                </a:extLst>
              </a:tr>
              <a:tr h="3508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AU" sz="1000" baseline="0" dirty="0">
                          <a:effectLst/>
                          <a:latin typeface="+mj-lt"/>
                          <a:ea typeface="Times New Roman" panose="02020603050405020304" pitchFamily="18" charset="0"/>
                          <a:cs typeface="Times New Roman" panose="02020603050405020304" pitchFamily="18" charset="0"/>
                        </a:rPr>
                        <a:t> </a:t>
                      </a:r>
                      <a:r>
                        <a:rPr lang="en-AU" sz="1100" baseline="0" dirty="0" err="1">
                          <a:effectLst/>
                          <a:latin typeface="+mj-lt"/>
                          <a:ea typeface="Times New Roman" panose="02020603050405020304" pitchFamily="18" charset="0"/>
                          <a:cs typeface="Times New Roman" panose="02020603050405020304" pitchFamily="18" charset="0"/>
                        </a:rPr>
                        <a:t>hv</a:t>
                      </a:r>
                      <a:endParaRPr lang="en-AU" sz="1100" baseline="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AU" sz="1100" dirty="0">
                          <a:effectLst/>
                          <a:latin typeface="+mj-lt"/>
                          <a:ea typeface="Times New Roman" panose="02020603050405020304" pitchFamily="18" charset="0"/>
                          <a:cs typeface="Times New Roman" panose="02020603050405020304" pitchFamily="18" charset="0"/>
                        </a:rPr>
                        <a:t>1.4154 x 10</a:t>
                      </a:r>
                      <a:r>
                        <a:rPr lang="en-AU" sz="1100" baseline="30000" dirty="0">
                          <a:effectLst/>
                          <a:latin typeface="+mj-lt"/>
                          <a:ea typeface="Times New Roman" panose="02020603050405020304" pitchFamily="18" charset="0"/>
                          <a:cs typeface="Times New Roman" panose="02020603050405020304" pitchFamily="18" charset="0"/>
                        </a:rPr>
                        <a:t>-14</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AU" sz="1100" dirty="0">
                          <a:effectLst/>
                          <a:latin typeface="+mj-lt"/>
                          <a:ea typeface="Times New Roman" panose="02020603050405020304" pitchFamily="18" charset="0"/>
                          <a:cs typeface="Times New Roman" panose="02020603050405020304" pitchFamily="18" charset="0"/>
                        </a:rPr>
                        <a:t>1.1191</a:t>
                      </a:r>
                      <a:r>
                        <a:rPr lang="en-AU" sz="1100" kern="1200" dirty="0">
                          <a:solidFill>
                            <a:schemeClr val="dk1"/>
                          </a:solidFill>
                          <a:effectLst/>
                          <a:latin typeface="Calibri" panose="020F0502020204030204"/>
                          <a:ea typeface="Times New Roman" panose="02020603050405020304" pitchFamily="18" charset="0"/>
                          <a:cs typeface="Times New Roman" panose="02020603050405020304" pitchFamily="18" charset="0"/>
                        </a:rPr>
                        <a:t>x 10</a:t>
                      </a:r>
                      <a:r>
                        <a:rPr lang="en-AU" sz="1100" kern="1200" baseline="30000" dirty="0">
                          <a:solidFill>
                            <a:schemeClr val="dk1"/>
                          </a:solidFill>
                          <a:effectLst/>
                          <a:latin typeface="Calibri" panose="020F0502020204030204"/>
                          <a:ea typeface="Times New Roman" panose="02020603050405020304" pitchFamily="18" charset="0"/>
                          <a:cs typeface="Times New Roman" panose="02020603050405020304" pitchFamily="18" charset="0"/>
                        </a:rPr>
                        <a:t>-14</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AU" sz="1100" dirty="0">
                          <a:effectLst/>
                          <a:latin typeface="+mj-lt"/>
                          <a:ea typeface="Times New Roman" panose="02020603050405020304" pitchFamily="18" charset="0"/>
                          <a:cs typeface="Times New Roman" panose="02020603050405020304" pitchFamily="18" charset="0"/>
                        </a:rPr>
                        <a:t>5.036 </a:t>
                      </a:r>
                      <a:r>
                        <a:rPr lang="en-AU" sz="1100" kern="1200" dirty="0">
                          <a:solidFill>
                            <a:schemeClr val="dk1"/>
                          </a:solidFill>
                          <a:effectLst/>
                          <a:latin typeface="Calibri" panose="020F0502020204030204"/>
                          <a:ea typeface="Times New Roman" panose="02020603050405020304" pitchFamily="18" charset="0"/>
                          <a:cs typeface="Times New Roman" panose="02020603050405020304" pitchFamily="18" charset="0"/>
                        </a:rPr>
                        <a:t>x 10</a:t>
                      </a:r>
                      <a:r>
                        <a:rPr lang="en-AU" sz="1100" kern="1200" baseline="30000" dirty="0">
                          <a:solidFill>
                            <a:schemeClr val="dk1"/>
                          </a:solidFill>
                          <a:effectLst/>
                          <a:latin typeface="Calibri" panose="020F0502020204030204"/>
                          <a:ea typeface="Times New Roman" panose="02020603050405020304" pitchFamily="18" charset="0"/>
                          <a:cs typeface="Times New Roman" panose="02020603050405020304" pitchFamily="18" charset="0"/>
                        </a:rPr>
                        <a:t>-15</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AU" sz="1100" dirty="0">
                          <a:effectLst/>
                          <a:latin typeface="+mj-lt"/>
                          <a:ea typeface="Times New Roman" panose="02020603050405020304" pitchFamily="18" charset="0"/>
                          <a:cs typeface="Times New Roman" panose="02020603050405020304" pitchFamily="18" charset="0"/>
                        </a:rPr>
                        <a:t>6.531 </a:t>
                      </a:r>
                      <a:r>
                        <a:rPr lang="en-AU" sz="1100" kern="1200" dirty="0">
                          <a:solidFill>
                            <a:schemeClr val="dk1"/>
                          </a:solidFill>
                          <a:effectLst/>
                          <a:latin typeface="Calibri" panose="020F0502020204030204"/>
                          <a:ea typeface="Times New Roman" panose="02020603050405020304" pitchFamily="18" charset="0"/>
                          <a:cs typeface="Times New Roman" panose="02020603050405020304" pitchFamily="18" charset="0"/>
                        </a:rPr>
                        <a:t>x 10</a:t>
                      </a:r>
                      <a:r>
                        <a:rPr lang="en-AU" sz="1100" kern="1200" baseline="30000" dirty="0">
                          <a:solidFill>
                            <a:schemeClr val="dk1"/>
                          </a:solidFill>
                          <a:effectLst/>
                          <a:latin typeface="Calibri" panose="020F0502020204030204"/>
                          <a:ea typeface="Times New Roman" panose="02020603050405020304" pitchFamily="18" charset="0"/>
                          <a:cs typeface="Times New Roman" panose="02020603050405020304" pitchFamily="18" charset="0"/>
                        </a:rPr>
                        <a:t>-15</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58584454"/>
                  </a:ext>
                </a:extLst>
              </a:tr>
              <a:tr h="3602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effectLst/>
                          <a:latin typeface="+mj-lt"/>
                          <a:ea typeface="Times New Roman" panose="02020603050405020304" pitchFamily="18" charset="0"/>
                          <a:cs typeface="Times New Roman" panose="02020603050405020304" pitchFamily="18" charset="0"/>
                        </a:rPr>
                        <a:t>-Gibbs  energy (</a:t>
                      </a:r>
                      <a:r>
                        <a:rPr lang="en-US" sz="1100" i="1" dirty="0">
                          <a:effectLst/>
                          <a:latin typeface="+mj-lt"/>
                          <a:ea typeface="Times New Roman" panose="02020603050405020304" pitchFamily="18" charset="0"/>
                          <a:cs typeface="Times New Roman" panose="02020603050405020304" pitchFamily="18" charset="0"/>
                        </a:rPr>
                        <a:t>-g</a:t>
                      </a:r>
                      <a:r>
                        <a:rPr lang="en-US" sz="1100" dirty="0">
                          <a:effectLst/>
                          <a:latin typeface="+mj-lt"/>
                          <a:ea typeface="Times New Roman" panose="02020603050405020304" pitchFamily="18" charset="0"/>
                          <a:cs typeface="Times New Roman" panose="02020603050405020304" pitchFamily="18" charset="0"/>
                        </a:rPr>
                        <a:t>)</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a:effectLst/>
                          <a:latin typeface="+mj-lt"/>
                          <a:ea typeface="Times New Roman" panose="02020603050405020304" pitchFamily="18" charset="0"/>
                          <a:cs typeface="Times New Roman" panose="02020603050405020304" pitchFamily="18" charset="0"/>
                        </a:rPr>
                        <a:t>11.617287 x10</a:t>
                      </a:r>
                      <a:r>
                        <a:rPr lang="en-US" sz="1100" baseline="30000">
                          <a:effectLst/>
                          <a:latin typeface="+mj-lt"/>
                          <a:ea typeface="Times New Roman" panose="02020603050405020304" pitchFamily="18" charset="0"/>
                          <a:cs typeface="Times New Roman" panose="02020603050405020304" pitchFamily="18" charset="0"/>
                        </a:rPr>
                        <a:t>-13</a:t>
                      </a:r>
                      <a:endParaRPr lang="en-AU" sz="110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effectLst/>
                          <a:latin typeface="+mj-lt"/>
                          <a:ea typeface="Times New Roman" panose="02020603050405020304" pitchFamily="18" charset="0"/>
                          <a:cs typeface="Times New Roman" panose="02020603050405020304" pitchFamily="18" charset="0"/>
                        </a:rPr>
                        <a:t>12.500888x10</a:t>
                      </a:r>
                      <a:r>
                        <a:rPr lang="en-US" sz="1100" baseline="30000" dirty="0">
                          <a:effectLst/>
                          <a:latin typeface="+mj-lt"/>
                          <a:ea typeface="Times New Roman" panose="02020603050405020304" pitchFamily="18" charset="0"/>
                          <a:cs typeface="Times New Roman" panose="02020603050405020304" pitchFamily="18" charset="0"/>
                        </a:rPr>
                        <a:t>-13</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effectLst/>
                          <a:latin typeface="+mj-lt"/>
                          <a:ea typeface="Times New Roman" panose="02020603050405020304" pitchFamily="18" charset="0"/>
                          <a:cs typeface="Times New Roman" panose="02020603050405020304" pitchFamily="18" charset="0"/>
                        </a:rPr>
                        <a:t>5.625399x10</a:t>
                      </a:r>
                      <a:r>
                        <a:rPr lang="en-US" sz="1100" baseline="30000" dirty="0">
                          <a:effectLst/>
                          <a:latin typeface="+mj-lt"/>
                          <a:ea typeface="Times New Roman" panose="02020603050405020304" pitchFamily="18" charset="0"/>
                          <a:cs typeface="Times New Roman" panose="02020603050405020304" pitchFamily="18" charset="0"/>
                        </a:rPr>
                        <a:t>-13</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effectLst/>
                          <a:latin typeface="+mj-lt"/>
                          <a:ea typeface="Times New Roman" panose="02020603050405020304" pitchFamily="18" charset="0"/>
                          <a:cs typeface="Times New Roman" panose="02020603050405020304" pitchFamily="18" charset="0"/>
                        </a:rPr>
                        <a:t>5.227779x10</a:t>
                      </a:r>
                      <a:r>
                        <a:rPr lang="en-US" sz="1100" baseline="30000" dirty="0">
                          <a:effectLst/>
                          <a:latin typeface="+mj-lt"/>
                          <a:ea typeface="Times New Roman" panose="02020603050405020304" pitchFamily="18" charset="0"/>
                          <a:cs typeface="Times New Roman" panose="02020603050405020304" pitchFamily="18" charset="0"/>
                        </a:rPr>
                        <a:t>-13</a:t>
                      </a: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897850268"/>
                  </a:ext>
                </a:extLst>
              </a:tr>
              <a:tr h="3170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err="1">
                          <a:solidFill>
                            <a:srgbClr val="FF0000"/>
                          </a:solidFill>
                          <a:effectLst/>
                          <a:latin typeface="+mj-lt"/>
                          <a:ea typeface="Times New Roman" panose="02020603050405020304" pitchFamily="18" charset="0"/>
                          <a:cs typeface="Times New Roman" panose="02020603050405020304" pitchFamily="18" charset="0"/>
                        </a:rPr>
                        <a:t>δGibbs</a:t>
                      </a:r>
                      <a:r>
                        <a:rPr lang="en-US" sz="1100" dirty="0">
                          <a:solidFill>
                            <a:srgbClr val="FF0000"/>
                          </a:solidFill>
                          <a:effectLst/>
                          <a:latin typeface="+mj-lt"/>
                          <a:ea typeface="Times New Roman" panose="02020603050405020304" pitchFamily="18" charset="0"/>
                          <a:cs typeface="Times New Roman" panose="02020603050405020304" pitchFamily="18" charset="0"/>
                        </a:rPr>
                        <a:t> energy (</a:t>
                      </a:r>
                      <a:r>
                        <a:rPr lang="en-US" sz="1100" dirty="0" err="1">
                          <a:solidFill>
                            <a:srgbClr val="FF0000"/>
                          </a:solidFill>
                          <a:effectLst/>
                          <a:latin typeface="+mj-lt"/>
                          <a:ea typeface="Times New Roman" panose="02020603050405020304" pitchFamily="18" charset="0"/>
                          <a:cs typeface="Times New Roman" panose="02020603050405020304" pitchFamily="18" charset="0"/>
                        </a:rPr>
                        <a:t>δ</a:t>
                      </a:r>
                      <a:r>
                        <a:rPr lang="en-US" sz="1100" i="1" dirty="0" err="1">
                          <a:solidFill>
                            <a:srgbClr val="FF0000"/>
                          </a:solidFill>
                          <a:effectLst/>
                          <a:latin typeface="+mj-lt"/>
                          <a:ea typeface="Times New Roman" panose="02020603050405020304" pitchFamily="18" charset="0"/>
                          <a:cs typeface="Times New Roman" panose="02020603050405020304" pitchFamily="18" charset="0"/>
                        </a:rPr>
                        <a:t>g</a:t>
                      </a:r>
                      <a:r>
                        <a:rPr lang="en-US" sz="1100" dirty="0">
                          <a:solidFill>
                            <a:srgbClr val="FF0000"/>
                          </a:solidFill>
                          <a:effectLst/>
                          <a:latin typeface="+mj-lt"/>
                          <a:ea typeface="Times New Roman" panose="02020603050405020304" pitchFamily="18" charset="0"/>
                          <a:cs typeface="Times New Roman" panose="02020603050405020304" pitchFamily="18" charset="0"/>
                        </a:rPr>
                        <a:t>)</a:t>
                      </a:r>
                      <a:endParaRPr lang="en-AU" sz="110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latin typeface="+mj-lt"/>
                          <a:ea typeface="Times New Roman" panose="02020603050405020304" pitchFamily="18" charset="0"/>
                          <a:cs typeface="Times New Roman" panose="02020603050405020304" pitchFamily="18" charset="0"/>
                        </a:rPr>
                        <a:t>-0.8837 x10</a:t>
                      </a:r>
                      <a:r>
                        <a:rPr lang="en-US" sz="1100" baseline="30000" dirty="0">
                          <a:solidFill>
                            <a:srgbClr val="FF0000"/>
                          </a:solidFill>
                          <a:effectLst/>
                          <a:latin typeface="+mj-lt"/>
                          <a:ea typeface="Times New Roman" panose="02020603050405020304" pitchFamily="18" charset="0"/>
                          <a:cs typeface="Times New Roman" panose="02020603050405020304" pitchFamily="18" charset="0"/>
                        </a:rPr>
                        <a:t>-13</a:t>
                      </a:r>
                      <a:r>
                        <a:rPr lang="en-US" sz="1100" baseline="0" dirty="0">
                          <a:solidFill>
                            <a:srgbClr val="FF0000"/>
                          </a:solidFill>
                          <a:effectLst/>
                          <a:latin typeface="+mj-lt"/>
                          <a:ea typeface="Times New Roman" panose="02020603050405020304" pitchFamily="18" charset="0"/>
                          <a:cs typeface="Times New Roman" panose="02020603050405020304" pitchFamily="18" charset="0"/>
                        </a:rPr>
                        <a:t>  </a:t>
                      </a:r>
                    </a:p>
                    <a:p>
                      <a:pPr>
                        <a:lnSpc>
                          <a:spcPct val="115000"/>
                        </a:lnSpc>
                      </a:pPr>
                      <a:r>
                        <a:rPr lang="en-US" sz="1200" b="1" baseline="0" dirty="0">
                          <a:solidFill>
                            <a:srgbClr val="FF0000"/>
                          </a:solidFill>
                          <a:effectLst/>
                          <a:latin typeface="+mj-lt"/>
                          <a:ea typeface="Times New Roman" panose="02020603050405020304" pitchFamily="18" charset="0"/>
                          <a:cs typeface="Times New Roman" panose="02020603050405020304" pitchFamily="18" charset="0"/>
                        </a:rPr>
                        <a:t>a</a:t>
                      </a:r>
                      <a:endParaRPr lang="en-AU" sz="1200" b="1"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latin typeface="+mj-lt"/>
                          <a:ea typeface="Times New Roman" panose="02020603050405020304" pitchFamily="18" charset="0"/>
                          <a:cs typeface="Times New Roman" panose="02020603050405020304" pitchFamily="18" charset="0"/>
                        </a:rPr>
                        <a:t>+6.875489 x10</a:t>
                      </a:r>
                      <a:r>
                        <a:rPr lang="en-US" sz="1100" baseline="30000" dirty="0">
                          <a:solidFill>
                            <a:srgbClr val="FF0000"/>
                          </a:solidFill>
                          <a:effectLst/>
                          <a:latin typeface="+mj-lt"/>
                          <a:ea typeface="Times New Roman" panose="02020603050405020304" pitchFamily="18" charset="0"/>
                          <a:cs typeface="Times New Roman" panose="02020603050405020304" pitchFamily="18" charset="0"/>
                        </a:rPr>
                        <a:t>-13</a:t>
                      </a:r>
                    </a:p>
                    <a:p>
                      <a:pPr>
                        <a:lnSpc>
                          <a:spcPct val="115000"/>
                        </a:lnSpc>
                      </a:pPr>
                      <a:r>
                        <a:rPr lang="en-US" sz="1200" b="1" baseline="0" dirty="0">
                          <a:solidFill>
                            <a:srgbClr val="FF0000"/>
                          </a:solidFill>
                          <a:effectLst/>
                          <a:latin typeface="+mj-lt"/>
                          <a:ea typeface="Times New Roman" panose="02020603050405020304" pitchFamily="18" charset="0"/>
                          <a:cs typeface="Times New Roman" panose="02020603050405020304" pitchFamily="18" charset="0"/>
                        </a:rPr>
                        <a:t>b’</a:t>
                      </a:r>
                      <a:endParaRPr lang="en-AU" sz="1200" b="1" baseline="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latin typeface="+mj-lt"/>
                          <a:ea typeface="Times New Roman" panose="02020603050405020304" pitchFamily="18" charset="0"/>
                          <a:cs typeface="Times New Roman" panose="02020603050405020304" pitchFamily="18" charset="0"/>
                        </a:rPr>
                        <a:t>+0.39762x10</a:t>
                      </a:r>
                      <a:r>
                        <a:rPr lang="en-US" sz="1100" baseline="30000" dirty="0">
                          <a:solidFill>
                            <a:srgbClr val="FF0000"/>
                          </a:solidFill>
                          <a:effectLst/>
                          <a:latin typeface="+mj-lt"/>
                          <a:ea typeface="Times New Roman" panose="02020603050405020304" pitchFamily="18" charset="0"/>
                          <a:cs typeface="Times New Roman" panose="02020603050405020304" pitchFamily="18" charset="0"/>
                        </a:rPr>
                        <a:t>-13</a:t>
                      </a:r>
                      <a:br>
                        <a:rPr lang="en-US" sz="1100" baseline="30000" dirty="0">
                          <a:solidFill>
                            <a:srgbClr val="FF0000"/>
                          </a:solidFill>
                          <a:effectLst/>
                          <a:latin typeface="+mj-lt"/>
                          <a:ea typeface="Times New Roman" panose="02020603050405020304" pitchFamily="18" charset="0"/>
                          <a:cs typeface="Times New Roman" panose="02020603050405020304" pitchFamily="18" charset="0"/>
                        </a:rPr>
                      </a:br>
                      <a:r>
                        <a:rPr lang="en-US" sz="1200" b="1" baseline="0" dirty="0">
                          <a:solidFill>
                            <a:srgbClr val="FF0000"/>
                          </a:solidFill>
                          <a:effectLst/>
                          <a:latin typeface="+mj-lt"/>
                          <a:ea typeface="Times New Roman" panose="02020603050405020304" pitchFamily="18" charset="0"/>
                          <a:cs typeface="Times New Roman" panose="02020603050405020304" pitchFamily="18" charset="0"/>
                        </a:rPr>
                        <a:t>a’</a:t>
                      </a:r>
                      <a:endParaRPr lang="en-AU" sz="1200" b="1"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latin typeface="+mj-lt"/>
                          <a:ea typeface="Times New Roman" panose="02020603050405020304" pitchFamily="18" charset="0"/>
                          <a:cs typeface="Times New Roman" panose="02020603050405020304" pitchFamily="18" charset="0"/>
                        </a:rPr>
                        <a:t>-6.389508 x10</a:t>
                      </a:r>
                      <a:r>
                        <a:rPr lang="en-US" sz="1100" baseline="30000" dirty="0">
                          <a:solidFill>
                            <a:srgbClr val="FF0000"/>
                          </a:solidFill>
                          <a:effectLst/>
                          <a:latin typeface="+mj-lt"/>
                          <a:ea typeface="Times New Roman" panose="02020603050405020304" pitchFamily="18" charset="0"/>
                          <a:cs typeface="Times New Roman" panose="02020603050405020304" pitchFamily="18" charset="0"/>
                        </a:rPr>
                        <a:t>-13</a:t>
                      </a:r>
                    </a:p>
                    <a:p>
                      <a:pPr>
                        <a:lnSpc>
                          <a:spcPct val="115000"/>
                        </a:lnSpc>
                      </a:pPr>
                      <a:r>
                        <a:rPr lang="en-US" sz="1200" b="1" baseline="0" dirty="0">
                          <a:solidFill>
                            <a:srgbClr val="FF0000"/>
                          </a:solidFill>
                          <a:effectLst/>
                          <a:latin typeface="+mj-lt"/>
                          <a:ea typeface="Times New Roman" panose="02020603050405020304" pitchFamily="18" charset="0"/>
                          <a:cs typeface="Times New Roman" panose="02020603050405020304" pitchFamily="18" charset="0"/>
                        </a:rPr>
                        <a:t>b</a:t>
                      </a:r>
                      <a:endParaRPr lang="en-AU" sz="1200" b="1" baseline="0" dirty="0">
                        <a:solidFill>
                          <a:srgbClr val="FF0000"/>
                        </a:solidFill>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618190723"/>
                  </a:ext>
                </a:extLst>
              </a:tr>
              <a:tr h="4865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endParaRPr lang="en-AU" sz="110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79119767"/>
                  </a:ext>
                </a:extLst>
              </a:tr>
            </a:tbl>
          </a:graphicData>
        </a:graphic>
      </p:graphicFrame>
      <p:graphicFrame>
        <p:nvGraphicFramePr>
          <p:cNvPr id="22" name="Content Placeholder 2">
            <a:extLst>
              <a:ext uri="{FF2B5EF4-FFF2-40B4-BE49-F238E27FC236}">
                <a16:creationId xmlns:a16="http://schemas.microsoft.com/office/drawing/2014/main" id="{DD05EE1A-B1F7-4ED8-AA76-F7F533AF9B45}"/>
              </a:ext>
            </a:extLst>
          </p:cNvPr>
          <p:cNvGraphicFramePr>
            <a:graphicFrameLocks/>
          </p:cNvGraphicFramePr>
          <p:nvPr>
            <p:extLst>
              <p:ext uri="{D42A27DB-BD31-4B8C-83A1-F6EECF244321}">
                <p14:modId xmlns:p14="http://schemas.microsoft.com/office/powerpoint/2010/main" val="273079435"/>
              </p:ext>
            </p:extLst>
          </p:nvPr>
        </p:nvGraphicFramePr>
        <p:xfrm>
          <a:off x="6470126" y="1768705"/>
          <a:ext cx="5575015" cy="3339488"/>
        </p:xfrm>
        <a:graphic>
          <a:graphicData uri="http://schemas.openxmlformats.org/drawingml/2006/table">
            <a:tbl>
              <a:tblPr firstRow="1" firstCol="1" bandRow="1"/>
              <a:tblGrid>
                <a:gridCol w="1387250">
                  <a:extLst>
                    <a:ext uri="{9D8B030D-6E8A-4147-A177-3AD203B41FA5}">
                      <a16:colId xmlns:a16="http://schemas.microsoft.com/office/drawing/2014/main" val="496402135"/>
                    </a:ext>
                  </a:extLst>
                </a:gridCol>
                <a:gridCol w="979054">
                  <a:extLst>
                    <a:ext uri="{9D8B030D-6E8A-4147-A177-3AD203B41FA5}">
                      <a16:colId xmlns:a16="http://schemas.microsoft.com/office/drawing/2014/main" val="3717669622"/>
                    </a:ext>
                  </a:extLst>
                </a:gridCol>
                <a:gridCol w="1089891">
                  <a:extLst>
                    <a:ext uri="{9D8B030D-6E8A-4147-A177-3AD203B41FA5}">
                      <a16:colId xmlns:a16="http://schemas.microsoft.com/office/drawing/2014/main" val="1482270378"/>
                    </a:ext>
                  </a:extLst>
                </a:gridCol>
                <a:gridCol w="1004915">
                  <a:extLst>
                    <a:ext uri="{9D8B030D-6E8A-4147-A177-3AD203B41FA5}">
                      <a16:colId xmlns:a16="http://schemas.microsoft.com/office/drawing/2014/main" val="2499643412"/>
                    </a:ext>
                  </a:extLst>
                </a:gridCol>
                <a:gridCol w="1113905">
                  <a:extLst>
                    <a:ext uri="{9D8B030D-6E8A-4147-A177-3AD203B41FA5}">
                      <a16:colId xmlns:a16="http://schemas.microsoft.com/office/drawing/2014/main" val="2834930443"/>
                    </a:ext>
                  </a:extLst>
                </a:gridCol>
              </a:tblGrid>
              <a:tr h="52041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endParaRPr lang="en-A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AU" sz="1100" dirty="0">
                          <a:effectLst/>
                          <a:latin typeface="Times New Roman" panose="02020603050405020304" pitchFamily="18" charset="0"/>
                          <a:ea typeface="Times New Roman" panose="02020603050405020304" pitchFamily="18" charset="0"/>
                          <a:cs typeface="Times New Roman" panose="02020603050405020304" pitchFamily="18" charset="0"/>
                        </a:rPr>
                        <a:t>NITROGEN</a:t>
                      </a: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2=3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3=4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1400" dirty="0">
                          <a:latin typeface="+mj-lt"/>
                        </a:rPr>
                        <a:t>Stage 4=1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96092165"/>
                  </a:ext>
                </a:extLst>
              </a:tr>
              <a:tr h="2817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100" dirty="0">
                          <a:effectLst/>
                        </a:rPr>
                        <a:t>Translational action @</a:t>
                      </a:r>
                      <a:r>
                        <a:rPr lang="en-US" sz="1100" baseline="-25000" dirty="0">
                          <a:effectLst/>
                        </a:rPr>
                        <a:t>t</a:t>
                      </a:r>
                      <a:r>
                        <a:rPr lang="en-US" sz="1100" dirty="0">
                          <a:effectLst/>
                        </a:rPr>
                        <a:t> (</a:t>
                      </a:r>
                      <a:r>
                        <a:rPr lang="en-US" sz="1100" dirty="0" err="1">
                          <a:effectLst/>
                        </a:rPr>
                        <a:t>Iω</a:t>
                      </a:r>
                      <a:r>
                        <a:rPr lang="en-US" sz="1100" dirty="0">
                          <a:effectLst/>
                        </a:rPr>
                        <a:t>  </a:t>
                      </a:r>
                      <a:r>
                        <a:rPr lang="en-US" sz="1100" dirty="0" err="1">
                          <a:effectLst/>
                        </a:rPr>
                        <a:t>erg.sec</a:t>
                      </a:r>
                      <a:r>
                        <a:rPr lang="en-US" sz="1100" dirty="0">
                          <a:effectLst/>
                        </a:rPr>
                        <a:t>)</a:t>
                      </a:r>
                      <a:endParaRPr lang="en-A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7.062416x10</a:t>
                      </a:r>
                      <a:r>
                        <a:rPr lang="en-US" sz="1000" baseline="30000" dirty="0">
                          <a:effectLst/>
                        </a:rPr>
                        <a:t>-26</a:t>
                      </a:r>
                      <a:endParaRPr lang="en-AU" sz="1000" dirty="0">
                        <a:effectLst/>
                      </a:endParaRPr>
                    </a:p>
                    <a:p>
                      <a:pPr>
                        <a:lnSpc>
                          <a:spcPct val="115000"/>
                        </a:lnSpc>
                      </a:pPr>
                      <a:r>
                        <a:rPr lang="en-US" sz="1000" dirty="0">
                          <a:effectLst/>
                        </a:rPr>
                        <a:t> </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9.856396x10</a:t>
                      </a:r>
                      <a:r>
                        <a:rPr lang="en-US" sz="1000" baseline="30000">
                          <a:effectLst/>
                        </a:rPr>
                        <a:t>-26</a:t>
                      </a:r>
                      <a:endParaRPr lang="en-AU" sz="1000">
                        <a:effectLst/>
                      </a:endParaRPr>
                    </a:p>
                    <a:p>
                      <a:pPr>
                        <a:lnSpc>
                          <a:spcPct val="115000"/>
                        </a:lnSpc>
                      </a:pPr>
                      <a:r>
                        <a:rPr lang="en-US" sz="1000">
                          <a:effectLst/>
                        </a:rPr>
                        <a:t> </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1.118839x10</a:t>
                      </a:r>
                      <a:r>
                        <a:rPr lang="en-US" sz="1000" baseline="30000">
                          <a:effectLst/>
                        </a:rPr>
                        <a:t>-25</a:t>
                      </a:r>
                      <a:endParaRPr lang="en-AU" sz="1000">
                        <a:effectLst/>
                      </a:endParaRPr>
                    </a:p>
                    <a:p>
                      <a:pPr>
                        <a:lnSpc>
                          <a:spcPct val="115000"/>
                        </a:lnSpc>
                      </a:pPr>
                      <a:r>
                        <a:rPr lang="en-US" sz="1000">
                          <a:effectLst/>
                        </a:rPr>
                        <a:t> </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9.216142x10</a:t>
                      </a:r>
                      <a:r>
                        <a:rPr lang="en-US" sz="1000" baseline="30000">
                          <a:effectLst/>
                        </a:rPr>
                        <a:t>-26</a:t>
                      </a:r>
                      <a:endParaRPr lang="en-AU" sz="1000">
                        <a:effectLst/>
                      </a:endParaRPr>
                    </a:p>
                    <a:p>
                      <a:pPr>
                        <a:lnSpc>
                          <a:spcPct val="115000"/>
                        </a:lnSpc>
                      </a:pPr>
                      <a:r>
                        <a:rPr lang="en-US" sz="1000">
                          <a:effectLst/>
                        </a:rPr>
                        <a:t> </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184679059"/>
                  </a:ext>
                </a:extLst>
              </a:tr>
              <a:tr h="2202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000">
                          <a:effectLst/>
                        </a:rPr>
                        <a:t>Virtual quantum no.</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err="1">
                          <a:effectLst/>
                        </a:rPr>
                        <a:t>n</a:t>
                      </a:r>
                      <a:r>
                        <a:rPr lang="en-US" sz="1000" baseline="-25000" dirty="0" err="1">
                          <a:effectLst/>
                        </a:rPr>
                        <a:t>t</a:t>
                      </a:r>
                      <a:r>
                        <a:rPr lang="en-US" sz="1000" dirty="0">
                          <a:effectLst/>
                        </a:rPr>
                        <a:t> =  66.968</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err="1">
                          <a:effectLst/>
                        </a:rPr>
                        <a:t>n</a:t>
                      </a:r>
                      <a:r>
                        <a:rPr lang="en-US" sz="1000" baseline="-25000" dirty="0" err="1">
                          <a:effectLst/>
                        </a:rPr>
                        <a:t>t</a:t>
                      </a:r>
                      <a:r>
                        <a:rPr lang="en-US" sz="1000" dirty="0">
                          <a:effectLst/>
                        </a:rPr>
                        <a:t> =  93.462</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err="1">
                          <a:effectLst/>
                        </a:rPr>
                        <a:t>n</a:t>
                      </a:r>
                      <a:r>
                        <a:rPr lang="en-US" sz="1000" baseline="-25000" dirty="0" err="1">
                          <a:effectLst/>
                        </a:rPr>
                        <a:t>t</a:t>
                      </a:r>
                      <a:r>
                        <a:rPr lang="en-US" sz="1000" dirty="0">
                          <a:effectLst/>
                        </a:rPr>
                        <a:t> = 121.963</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n</a:t>
                      </a:r>
                      <a:r>
                        <a:rPr lang="en-US" sz="1000" baseline="-25000">
                          <a:effectLst/>
                        </a:rPr>
                        <a:t>t</a:t>
                      </a:r>
                      <a:r>
                        <a:rPr lang="en-US" sz="1000">
                          <a:effectLst/>
                        </a:rPr>
                        <a:t> =  87.391</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621653837"/>
                  </a:ext>
                </a:extLst>
              </a:tr>
              <a:tr h="28632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000" dirty="0">
                          <a:effectLst/>
                        </a:rPr>
                        <a:t>-</a:t>
                      </a:r>
                      <a:r>
                        <a:rPr lang="en-US" sz="1000" dirty="0" err="1">
                          <a:effectLst/>
                        </a:rPr>
                        <a:t>g</a:t>
                      </a:r>
                      <a:r>
                        <a:rPr lang="en-US" sz="1000" baseline="-25000" dirty="0" err="1">
                          <a:effectLst/>
                        </a:rPr>
                        <a:t>t</a:t>
                      </a:r>
                      <a:r>
                        <a:rPr lang="en-US" sz="1000" baseline="-25000" dirty="0">
                          <a:effectLst/>
                        </a:rPr>
                        <a:t> </a:t>
                      </a:r>
                      <a:r>
                        <a:rPr lang="en-US" sz="1000" dirty="0">
                          <a:effectLst/>
                        </a:rPr>
                        <a:t>(ergs)</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1.114455x10</a:t>
                      </a:r>
                      <a:r>
                        <a:rPr lang="en-US" sz="1000" baseline="30000">
                          <a:effectLst/>
                        </a:rPr>
                        <a:t>-12</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1.202815x10</a:t>
                      </a:r>
                      <a:r>
                        <a:rPr lang="en-US" sz="1000" baseline="30000" dirty="0">
                          <a:effectLst/>
                        </a:rPr>
                        <a:t>-12</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5.730170x10</a:t>
                      </a:r>
                      <a:r>
                        <a:rPr lang="en-US" sz="1000" baseline="30000" dirty="0">
                          <a:effectLst/>
                        </a:rPr>
                        <a:t>-13</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5.332550x10</a:t>
                      </a:r>
                      <a:r>
                        <a:rPr lang="en-US" sz="1000" baseline="30000" dirty="0">
                          <a:effectLst/>
                        </a:rPr>
                        <a:t>-13</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92814764"/>
                  </a:ext>
                </a:extLst>
              </a:tr>
              <a:tr h="28632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000" i="1" dirty="0" err="1">
                          <a:effectLst/>
                          <a:latin typeface="Times New Roman" panose="02020603050405020304" pitchFamily="18" charset="0"/>
                          <a:ea typeface="Times New Roman" panose="02020603050405020304" pitchFamily="18" charset="0"/>
                          <a:cs typeface="Times New Roman" panose="02020603050405020304" pitchFamily="18" charset="0"/>
                        </a:rPr>
                        <a:t>hv</a:t>
                      </a:r>
                      <a:r>
                        <a:rPr lang="en-US" sz="10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1.664154x10</a:t>
                      </a:r>
                      <a:r>
                        <a:rPr lang="en-US" sz="1000" baseline="300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1.286960x10</a:t>
                      </a:r>
                      <a:r>
                        <a:rPr lang="en-US" sz="1000" baseline="300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4.698270x10</a:t>
                      </a:r>
                      <a:r>
                        <a:rPr lang="en-US" sz="1000" baseline="300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6.1019722x10</a:t>
                      </a:r>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579141202"/>
                  </a:ext>
                </a:extLst>
              </a:tr>
              <a:tr h="1440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000" dirty="0">
                          <a:effectLst/>
                        </a:rPr>
                        <a:t>Rotational action @</a:t>
                      </a:r>
                      <a:r>
                        <a:rPr lang="en-US" sz="1000" baseline="-25000" dirty="0">
                          <a:effectLst/>
                        </a:rPr>
                        <a:t>r</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1.118839x10</a:t>
                      </a:r>
                      <a:r>
                        <a:rPr lang="en-US" sz="1000" baseline="30000">
                          <a:effectLst/>
                        </a:rPr>
                        <a:t>-26</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1.118839x10</a:t>
                      </a:r>
                      <a:r>
                        <a:rPr lang="en-US" sz="1000" baseline="30000">
                          <a:effectLst/>
                        </a:rPr>
                        <a:t>-26</a:t>
                      </a:r>
                      <a:endParaRPr lang="en-AU" sz="1000">
                        <a:effectLst/>
                      </a:endParaRPr>
                    </a:p>
                    <a:p>
                      <a:pPr>
                        <a:lnSpc>
                          <a:spcPct val="115000"/>
                        </a:lnSpc>
                      </a:pPr>
                      <a:r>
                        <a:rPr lang="en-US" sz="1000">
                          <a:effectLst/>
                        </a:rPr>
                        <a:t> </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7.505400x10</a:t>
                      </a:r>
                      <a:r>
                        <a:rPr lang="en-US" sz="1000" baseline="30000">
                          <a:effectLst/>
                        </a:rPr>
                        <a:t>-27</a:t>
                      </a:r>
                      <a:endParaRPr lang="en-AU" sz="1000">
                        <a:effectLst/>
                      </a:endParaRPr>
                    </a:p>
                    <a:p>
                      <a:pPr>
                        <a:lnSpc>
                          <a:spcPct val="115000"/>
                        </a:lnSpc>
                      </a:pPr>
                      <a:r>
                        <a:rPr lang="en-US" sz="1000">
                          <a:effectLst/>
                        </a:rPr>
                        <a:t> </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7.50540x10</a:t>
                      </a:r>
                      <a:r>
                        <a:rPr lang="en-US" sz="1000" baseline="30000" dirty="0">
                          <a:effectLst/>
                        </a:rPr>
                        <a:t>-27</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331648760"/>
                  </a:ext>
                </a:extLst>
              </a:tr>
              <a:tr h="2641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000">
                          <a:effectLst/>
                        </a:rPr>
                        <a:t>Rotational free energy</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4.173639x10</a:t>
                      </a:r>
                      <a:r>
                        <a:rPr lang="en-US" sz="1000" baseline="30000">
                          <a:effectLst/>
                        </a:rPr>
                        <a:t>-13</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4.173639x10</a:t>
                      </a:r>
                      <a:r>
                        <a:rPr lang="en-US" sz="1000" baseline="30000">
                          <a:effectLst/>
                        </a:rPr>
                        <a:t>-13</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1.560635x10</a:t>
                      </a:r>
                      <a:r>
                        <a:rPr lang="en-US" sz="1000" baseline="30000">
                          <a:effectLst/>
                        </a:rPr>
                        <a:t>-13</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1.560635x10</a:t>
                      </a:r>
                      <a:r>
                        <a:rPr lang="en-US" sz="1000" baseline="30000" dirty="0">
                          <a:effectLst/>
                        </a:rPr>
                        <a:t>-13</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43915697"/>
                  </a:ext>
                </a:extLst>
              </a:tr>
              <a:tr h="2817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000" dirty="0">
                          <a:effectLst/>
                        </a:rPr>
                        <a:t>–Gibbs energy</a:t>
                      </a:r>
                      <a:endParaRPr lang="en-AU" sz="1000" dirty="0">
                        <a:effectLst/>
                      </a:endParaRPr>
                    </a:p>
                    <a:p>
                      <a:pPr>
                        <a:lnSpc>
                          <a:spcPct val="115000"/>
                        </a:lnSpc>
                      </a:pPr>
                      <a:r>
                        <a:rPr lang="en-US" sz="1000" dirty="0">
                          <a:effectLst/>
                        </a:rPr>
                        <a:t>ergs/molecule (-</a:t>
                      </a:r>
                      <a:r>
                        <a:rPr lang="en-US" sz="1000" dirty="0" err="1">
                          <a:effectLst/>
                        </a:rPr>
                        <a:t>g</a:t>
                      </a:r>
                      <a:r>
                        <a:rPr lang="en-US" sz="1000" baseline="-25000" dirty="0" err="1">
                          <a:effectLst/>
                        </a:rPr>
                        <a:t>t</a:t>
                      </a:r>
                      <a:r>
                        <a:rPr lang="en-US" sz="1000" baseline="-25000" dirty="0">
                          <a:effectLst/>
                        </a:rPr>
                        <a:t> </a:t>
                      </a:r>
                      <a:r>
                        <a:rPr lang="en-US" sz="1000" dirty="0">
                          <a:effectLst/>
                        </a:rPr>
                        <a:t>– g</a:t>
                      </a:r>
                      <a:r>
                        <a:rPr lang="en-US" sz="1000" baseline="-25000" dirty="0">
                          <a:effectLst/>
                        </a:rPr>
                        <a:t>r</a:t>
                      </a:r>
                      <a:r>
                        <a:rPr lang="en-US" sz="1000" dirty="0">
                          <a:effectLst/>
                        </a:rPr>
                        <a:t>)</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1.531819x10</a:t>
                      </a:r>
                      <a:r>
                        <a:rPr lang="en-US" sz="1000" baseline="30000" dirty="0">
                          <a:effectLst/>
                        </a:rPr>
                        <a:t>-12</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1.620179x10</a:t>
                      </a:r>
                      <a:r>
                        <a:rPr lang="en-US" sz="1000" baseline="30000">
                          <a:effectLst/>
                        </a:rPr>
                        <a:t>-12</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a:effectLst/>
                        </a:rPr>
                        <a:t>7.290805x10</a:t>
                      </a:r>
                      <a:r>
                        <a:rPr lang="en-US" sz="1000" baseline="30000">
                          <a:effectLst/>
                        </a:rPr>
                        <a:t>-13</a:t>
                      </a:r>
                      <a:endParaRPr lang="en-A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rPr>
                        <a:t>6.893185x10</a:t>
                      </a:r>
                      <a:r>
                        <a:rPr lang="en-US" sz="1000" baseline="30000" dirty="0">
                          <a:effectLst/>
                        </a:rPr>
                        <a:t>-13</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762795257"/>
                  </a:ext>
                </a:extLst>
              </a:tr>
              <a:tr h="2922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100" dirty="0" err="1">
                          <a:solidFill>
                            <a:srgbClr val="FF0000"/>
                          </a:solidFill>
                          <a:effectLst/>
                        </a:rPr>
                        <a:t>δGibbs</a:t>
                      </a:r>
                      <a:r>
                        <a:rPr lang="en-US" sz="1100" dirty="0">
                          <a:solidFill>
                            <a:srgbClr val="FF0000"/>
                          </a:solidFill>
                          <a:effectLst/>
                        </a:rPr>
                        <a:t> energy </a:t>
                      </a:r>
                      <a:endParaRPr lang="en-AU"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rPr>
                        <a:t>-0.88360x10</a:t>
                      </a:r>
                      <a:r>
                        <a:rPr lang="en-US" sz="1100" baseline="30000" dirty="0">
                          <a:solidFill>
                            <a:srgbClr val="FF0000"/>
                          </a:solidFill>
                          <a:effectLst/>
                        </a:rPr>
                        <a:t>-13</a:t>
                      </a:r>
                    </a:p>
                    <a:p>
                      <a:pPr>
                        <a:lnSpc>
                          <a:spcPct val="115000"/>
                        </a:lnSpc>
                      </a:pPr>
                      <a:r>
                        <a:rPr lang="en-US" sz="1100" b="1" kern="1200" baseline="0" dirty="0">
                          <a:solidFill>
                            <a:srgbClr val="FF0000"/>
                          </a:solidFill>
                          <a:effectLst/>
                          <a:latin typeface="Calibri" panose="020F0502020204030204"/>
                          <a:ea typeface="Times New Roman" panose="02020603050405020304" pitchFamily="18" charset="0"/>
                          <a:cs typeface="Times New Roman" panose="02020603050405020304" pitchFamily="18" charset="0"/>
                        </a:rPr>
                        <a:t>a</a:t>
                      </a:r>
                      <a:endParaRPr lang="en-AU"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rPr>
                        <a:t>+8.910985x10</a:t>
                      </a:r>
                      <a:r>
                        <a:rPr lang="en-US" sz="1100" baseline="30000" dirty="0">
                          <a:solidFill>
                            <a:srgbClr val="FF0000"/>
                          </a:solidFill>
                          <a:effectLst/>
                        </a:rPr>
                        <a:t>-13</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rgbClr val="FF0000"/>
                          </a:solidFill>
                          <a:effectLst/>
                          <a:latin typeface="Calibri" panose="020F0502020204030204"/>
                          <a:ea typeface="Times New Roman" panose="02020603050405020304" pitchFamily="18" charset="0"/>
                          <a:cs typeface="Times New Roman" panose="02020603050405020304" pitchFamily="18" charset="0"/>
                        </a:rPr>
                        <a:t>b’</a:t>
                      </a:r>
                      <a:endParaRPr lang="en-A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rPr>
                        <a:t>+0.39762x10</a:t>
                      </a:r>
                      <a:r>
                        <a:rPr lang="en-US" sz="1100" baseline="30000" dirty="0">
                          <a:solidFill>
                            <a:srgbClr val="FF0000"/>
                          </a:solidFill>
                          <a:effectLst/>
                        </a:rPr>
                        <a:t>-13</a:t>
                      </a:r>
                    </a:p>
                    <a:p>
                      <a:pPr>
                        <a:lnSpc>
                          <a:spcPct val="115000"/>
                        </a:lnSpc>
                      </a:pPr>
                      <a:r>
                        <a:rPr lang="en-US" sz="1100" b="1" kern="1200" baseline="0" dirty="0">
                          <a:solidFill>
                            <a:srgbClr val="FF0000"/>
                          </a:solidFill>
                          <a:effectLst/>
                          <a:latin typeface="Calibri" panose="020F0502020204030204"/>
                          <a:ea typeface="Times New Roman" panose="02020603050405020304" pitchFamily="18" charset="0"/>
                          <a:cs typeface="Times New Roman" panose="02020603050405020304" pitchFamily="18" charset="0"/>
                        </a:rPr>
                        <a:t>a’</a:t>
                      </a:r>
                      <a:endParaRPr lang="en-AU"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100" dirty="0">
                          <a:solidFill>
                            <a:srgbClr val="FF0000"/>
                          </a:solidFill>
                          <a:effectLst/>
                        </a:rPr>
                        <a:t>-8.425005x10</a:t>
                      </a:r>
                      <a:r>
                        <a:rPr lang="en-US" sz="1100" baseline="30000" dirty="0">
                          <a:solidFill>
                            <a:srgbClr val="FF0000"/>
                          </a:solidFill>
                          <a:effectLst/>
                        </a:rPr>
                        <a:t>-13</a:t>
                      </a:r>
                    </a:p>
                    <a:p>
                      <a:pPr>
                        <a:lnSpc>
                          <a:spcPct val="115000"/>
                        </a:lnSpc>
                      </a:pPr>
                      <a:r>
                        <a:rPr lang="en-US" sz="1100" b="1" kern="1200" baseline="0" dirty="0">
                          <a:solidFill>
                            <a:srgbClr val="FF0000"/>
                          </a:solidFill>
                          <a:effectLst/>
                          <a:latin typeface="Calibri" panose="020F0502020204030204"/>
                          <a:ea typeface="Times New Roman" panose="02020603050405020304" pitchFamily="18" charset="0"/>
                          <a:cs typeface="Times New Roman" panose="02020603050405020304" pitchFamily="18" charset="0"/>
                        </a:rPr>
                        <a:t>b</a:t>
                      </a:r>
                      <a:endParaRPr lang="en-AU"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414" marR="5741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26482845"/>
                  </a:ext>
                </a:extLst>
              </a:tr>
              <a:tr h="20544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15000"/>
                        </a:lnSpc>
                      </a:pPr>
                      <a:r>
                        <a:rPr lang="en-US" sz="1000" i="1" dirty="0" err="1">
                          <a:effectLst/>
                          <a:latin typeface="Times New Roman" panose="02020603050405020304" pitchFamily="18" charset="0"/>
                          <a:ea typeface="Times New Roman" panose="02020603050405020304" pitchFamily="18" charset="0"/>
                          <a:cs typeface="Times New Roman" panose="02020603050405020304" pitchFamily="18" charset="0"/>
                        </a:rPr>
                        <a:t>hv</a:t>
                      </a:r>
                      <a:r>
                        <a:rPr lang="en-US" sz="1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3.933976x10</a:t>
                      </a:r>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p>
                    <a:p>
                      <a:pPr>
                        <a:lnSpc>
                          <a:spcPct val="115000"/>
                        </a:lnSpc>
                      </a:pP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3.933976x10</a:t>
                      </a:r>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2.192865x10</a:t>
                      </a:r>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br>
                        <a:rPr lang="en-US" sz="1000" kern="1200" baseline="30000" dirty="0">
                          <a:solidFill>
                            <a:srgbClr val="FF0000"/>
                          </a:solidFill>
                          <a:effectLst/>
                          <a:latin typeface="Calibri" panose="020F0502020204030204"/>
                          <a:ea typeface="Times New Roman" panose="02020603050405020304" pitchFamily="18" charset="0"/>
                          <a:cs typeface="Times New Roman" panose="02020603050405020304" pitchFamily="18" charset="0"/>
                        </a:rPr>
                      </a:b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2.192865x10</a:t>
                      </a:r>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br>
                        <a:rPr lang="en-US" sz="1000" kern="1200" baseline="30000" dirty="0">
                          <a:solidFill>
                            <a:srgbClr val="FF0000"/>
                          </a:solidFill>
                          <a:effectLst/>
                          <a:latin typeface="Calibri" panose="020F0502020204030204"/>
                          <a:ea typeface="Times New Roman" panose="02020603050405020304" pitchFamily="18" charset="0"/>
                          <a:cs typeface="Times New Roman" panose="02020603050405020304" pitchFamily="18" charset="0"/>
                        </a:rPr>
                      </a:br>
                      <a:endParaRPr lang="en-A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23563228"/>
                  </a:ext>
                </a:extLst>
              </a:tr>
            </a:tbl>
          </a:graphicData>
        </a:graphic>
      </p:graphicFrame>
      <p:sp>
        <p:nvSpPr>
          <p:cNvPr id="23" name="TextBox 22">
            <a:extLst>
              <a:ext uri="{FF2B5EF4-FFF2-40B4-BE49-F238E27FC236}">
                <a16:creationId xmlns:a16="http://schemas.microsoft.com/office/drawing/2014/main" id="{42484F67-2F52-49B9-8698-FDEB5E4C40F4}"/>
              </a:ext>
            </a:extLst>
          </p:cNvPr>
          <p:cNvSpPr txBox="1"/>
          <p:nvPr/>
        </p:nvSpPr>
        <p:spPr>
          <a:xfrm>
            <a:off x="838200" y="4976634"/>
            <a:ext cx="4602542" cy="2400657"/>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rPr>
              <a:t>Relative action 			=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rPr>
              <a:t>Quantum number 	=  @/</a:t>
            </a:r>
            <a:r>
              <a:rPr kumimoji="0" lang="en-AU" sz="1800" b="0" i="1" u="none" strike="noStrike" kern="0" cap="none" spc="0" normalizeH="0" baseline="0" noProof="0" dirty="0">
                <a:ln>
                  <a:noFill/>
                </a:ln>
                <a:solidFill>
                  <a:prstClr val="black"/>
                </a:solidFill>
                <a:effectLst/>
                <a:uLnTx/>
                <a:uFillTx/>
              </a:rPr>
              <a:t>ħ 	</a:t>
            </a:r>
            <a:r>
              <a:rPr kumimoji="0" lang="en-AU" sz="1800" b="0" i="0" u="none" strike="noStrike" kern="0" cap="none" spc="0" normalizeH="0" baseline="0" noProof="0" dirty="0">
                <a:ln>
                  <a:noFill/>
                </a:ln>
                <a:solidFill>
                  <a:prstClr val="black"/>
                </a:solidFill>
                <a:effectLst/>
                <a:uLnTx/>
                <a:uFillTx/>
              </a:rPr>
              <a:t>=  </a:t>
            </a:r>
            <a:r>
              <a:rPr kumimoji="0" lang="en-AU" sz="1800" b="0" i="0" u="none" strike="noStrike" kern="0" cap="none" spc="0" normalizeH="0" baseline="0" noProof="0" dirty="0" err="1">
                <a:ln>
                  <a:noFill/>
                </a:ln>
                <a:solidFill>
                  <a:prstClr val="black"/>
                </a:solidFill>
                <a:effectLst/>
                <a:uLnTx/>
                <a:uFillTx/>
              </a:rPr>
              <a:t>n</a:t>
            </a:r>
            <a:r>
              <a:rPr kumimoji="0" lang="en-AU" sz="1800" b="0" i="0" u="none" strike="noStrike" kern="0" cap="none" spc="0" normalizeH="0" baseline="-25000" noProof="0" dirty="0" err="1">
                <a:ln>
                  <a:noFill/>
                </a:ln>
                <a:solidFill>
                  <a:prstClr val="black"/>
                </a:solidFill>
                <a:effectLst/>
                <a:uLnTx/>
                <a:uFillTx/>
              </a:rPr>
              <a:t>t</a:t>
            </a:r>
            <a:r>
              <a:rPr kumimoji="0" lang="en-AU" sz="1800" b="0" i="1"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rPr>
              <a:t>Gibbs energy</a:t>
            </a:r>
            <a:r>
              <a:rPr kumimoji="0" lang="en-AU" sz="1800" b="0" i="1" u="none" strike="noStrike" kern="0" cap="none" spc="0" normalizeH="0" baseline="0" noProof="0" dirty="0">
                <a:ln>
                  <a:noFill/>
                </a:ln>
                <a:solidFill>
                  <a:prstClr val="black"/>
                </a:solidFill>
                <a:effectLst/>
                <a:uLnTx/>
                <a:uFillTx/>
              </a:rPr>
              <a:t>		=  -</a:t>
            </a:r>
            <a:r>
              <a:rPr kumimoji="0" lang="en-AU" sz="1800" b="0" i="1" u="none" strike="noStrike" kern="0" cap="none" spc="0" normalizeH="0" baseline="0" noProof="0" dirty="0" err="1">
                <a:ln>
                  <a:noFill/>
                </a:ln>
                <a:solidFill>
                  <a:prstClr val="black"/>
                </a:solidFill>
                <a:effectLst/>
                <a:uLnTx/>
                <a:uFillTx/>
              </a:rPr>
              <a:t>kT</a:t>
            </a:r>
            <a:r>
              <a:rPr kumimoji="0" lang="en-AU" sz="1800" b="0" i="0" u="none" strike="noStrike" kern="0" cap="none" spc="0" normalizeH="0" baseline="0" noProof="0" dirty="0">
                <a:ln>
                  <a:noFill/>
                </a:ln>
                <a:solidFill>
                  <a:prstClr val="black"/>
                </a:solidFill>
                <a:effectLst/>
                <a:uLnTx/>
                <a:uFillTx/>
              </a:rPr>
              <a:t>(</a:t>
            </a:r>
            <a:r>
              <a:rPr kumimoji="0" lang="en-AU" sz="1800" b="0" i="0" u="none" strike="noStrike" kern="0" cap="none" spc="0" normalizeH="0" baseline="0" noProof="0" dirty="0" err="1">
                <a:ln>
                  <a:noFill/>
                </a:ln>
                <a:solidFill>
                  <a:prstClr val="black"/>
                </a:solidFill>
                <a:effectLst/>
                <a:uLnTx/>
                <a:uFillTx/>
              </a:rPr>
              <a:t>n</a:t>
            </a:r>
            <a:r>
              <a:rPr kumimoji="0" lang="en-AU" sz="1800" b="0" i="0" u="none" strike="noStrike" kern="0" cap="none" spc="0" normalizeH="0" baseline="-25000" noProof="0" dirty="0" err="1">
                <a:ln>
                  <a:noFill/>
                </a:ln>
                <a:solidFill>
                  <a:prstClr val="black"/>
                </a:solidFill>
                <a:effectLst/>
                <a:uLnTx/>
                <a:uFillTx/>
              </a:rPr>
              <a:t>t</a:t>
            </a:r>
            <a:r>
              <a:rPr kumimoji="0" lang="en-AU" sz="1800" b="0" i="0" u="none" strike="noStrike" kern="0" cap="none" spc="0" normalizeH="0" baseline="0" noProof="0" dirty="0">
                <a:ln>
                  <a:noFill/>
                </a:ln>
                <a:solidFill>
                  <a:prstClr val="black"/>
                </a:solidFill>
                <a:effectLst/>
                <a:uLnTx/>
                <a:uFillTx/>
              </a:rPr>
              <a:t>)</a:t>
            </a:r>
            <a:r>
              <a:rPr kumimoji="0" lang="en-AU" sz="1800" b="0" i="0" u="none" strike="noStrike" kern="0" cap="none" spc="0" normalizeH="0" baseline="30000" noProof="0" dirty="0">
                <a:ln>
                  <a:noFill/>
                </a:ln>
                <a:solidFill>
                  <a:prstClr val="black"/>
                </a:solidFill>
                <a:effectLst/>
                <a:uLnTx/>
                <a:uFillTx/>
              </a:rPr>
              <a:t>3</a:t>
            </a:r>
            <a:r>
              <a:rPr kumimoji="0" lang="en-AU" sz="1800" b="0"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rPr>
              <a:t>Virtual quanta 		=  </a:t>
            </a:r>
            <a:r>
              <a:rPr kumimoji="0" lang="en-AU" sz="1800" b="0" i="1" u="none" strike="noStrike" kern="0" cap="none" spc="0" normalizeH="0" baseline="0" noProof="0" dirty="0" err="1">
                <a:ln>
                  <a:noFill/>
                </a:ln>
                <a:solidFill>
                  <a:prstClr val="black"/>
                </a:solidFill>
                <a:effectLst/>
                <a:uLnTx/>
                <a:uFillTx/>
              </a:rPr>
              <a:t>hv</a:t>
            </a:r>
            <a:r>
              <a:rPr kumimoji="0" lang="en-AU" sz="1800" b="0" i="1" u="none" strike="noStrike" kern="0" cap="none" spc="0" normalizeH="0" baseline="0" noProof="0" dirty="0">
                <a:ln>
                  <a:noFill/>
                </a:ln>
                <a:solidFill>
                  <a:prstClr val="black"/>
                </a:solidFill>
                <a:effectLst/>
                <a:uLnTx/>
                <a:uFillTx/>
              </a:rPr>
              <a:t>	</a:t>
            </a:r>
            <a:r>
              <a:rPr kumimoji="0" lang="en-AU" sz="1800" b="0" i="0" u="none" strike="noStrike" kern="0" cap="none" spc="0" normalizeH="0" baseline="0" noProof="0" dirty="0">
                <a:ln>
                  <a:noFill/>
                </a:ln>
                <a:solidFill>
                  <a:prstClr val="black"/>
                </a:solidFill>
                <a:effectLst/>
                <a:uLnTx/>
                <a:uFillTx/>
              </a:rPr>
              <a:t>=</a:t>
            </a:r>
            <a:r>
              <a:rPr kumimoji="0" lang="en-AU" sz="1800" b="0" i="1" u="none" strike="noStrike" kern="0" cap="none" spc="0" normalizeH="0" baseline="0" noProof="0" dirty="0">
                <a:ln>
                  <a:noFill/>
                </a:ln>
                <a:solidFill>
                  <a:prstClr val="black"/>
                </a:solidFill>
                <a:effectLst/>
                <a:uLnTx/>
                <a:uFillTx/>
              </a:rPr>
              <a:t>  -</a:t>
            </a:r>
            <a:r>
              <a:rPr kumimoji="0" lang="en-AU" sz="1800" b="0" i="1" u="none" strike="noStrike" kern="0" cap="none" spc="0" normalizeH="0" baseline="0" noProof="0" dirty="0" err="1">
                <a:ln>
                  <a:noFill/>
                </a:ln>
                <a:solidFill>
                  <a:prstClr val="black"/>
                </a:solidFill>
                <a:effectLst/>
                <a:uLnTx/>
                <a:uFillTx/>
              </a:rPr>
              <a:t>g</a:t>
            </a:r>
            <a:r>
              <a:rPr kumimoji="0" lang="en-AU" sz="1800" b="0" i="1" u="none" strike="noStrike" kern="0" cap="none" spc="0" normalizeH="0" baseline="-25000" noProof="0" dirty="0" err="1">
                <a:ln>
                  <a:noFill/>
                </a:ln>
                <a:solidFill>
                  <a:prstClr val="black"/>
                </a:solidFill>
                <a:effectLst/>
                <a:uLnTx/>
                <a:uFillTx/>
              </a:rPr>
              <a:t>t</a:t>
            </a:r>
            <a:r>
              <a:rPr kumimoji="0" lang="en-AU" sz="1800" b="0" i="0" u="none" strike="noStrike" kern="0" cap="none" spc="0" normalizeH="0" baseline="0" noProof="0" dirty="0">
                <a:ln>
                  <a:noFill/>
                </a:ln>
                <a:solidFill>
                  <a:prstClr val="black"/>
                </a:solidFill>
                <a:effectLst/>
                <a:uLnTx/>
                <a:uFillTx/>
              </a:rPr>
              <a:t>/</a:t>
            </a:r>
            <a:r>
              <a:rPr kumimoji="0" lang="en-AU" sz="1800" b="0" i="0" u="none" strike="noStrike" kern="0" cap="none" spc="0" normalizeH="0" baseline="0" noProof="0" dirty="0" err="1">
                <a:ln>
                  <a:noFill/>
                </a:ln>
                <a:solidFill>
                  <a:prstClr val="black"/>
                </a:solidFill>
                <a:effectLst/>
                <a:uLnTx/>
                <a:uFillTx/>
              </a:rPr>
              <a:t>n</a:t>
            </a:r>
            <a:r>
              <a:rPr kumimoji="0" lang="en-AU" sz="1800" b="0" i="0" u="none" strike="noStrike" kern="0" cap="none" spc="0" normalizeH="0" baseline="-25000" noProof="0" dirty="0" err="1">
                <a:ln>
                  <a:noFill/>
                </a:ln>
                <a:solidFill>
                  <a:prstClr val="black"/>
                </a:solidFill>
                <a:effectLst/>
                <a:uLnTx/>
                <a:uFillTx/>
              </a:rPr>
              <a:t>t</a:t>
            </a:r>
            <a:endParaRPr lang="en-AU" kern="0" baseline="-25000" dirty="0">
              <a:solidFill>
                <a:prstClr val="black"/>
              </a:solidFil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kern="0" dirty="0">
              <a:solidFill>
                <a:prstClr val="black"/>
              </a:solidFill>
            </a:endParaRPr>
          </a:p>
          <a:p>
            <a:pPr marR="0" lvl="0" defTabSz="914400" eaLnBrk="1" fontAlgn="auto" latinLnBrk="0" hangingPunct="1">
              <a:lnSpc>
                <a:spcPct val="100000"/>
              </a:lnSpc>
              <a:spcBef>
                <a:spcPts val="0"/>
              </a:spcBef>
              <a:spcAft>
                <a:spcPts val="0"/>
              </a:spcAft>
              <a:buClrTx/>
              <a:buSzTx/>
              <a:tabLst/>
              <a:defRPr/>
            </a:pPr>
            <a:r>
              <a:rPr lang="en-AU" kern="0" dirty="0">
                <a:solidFill>
                  <a:srgbClr val="FF0000"/>
                </a:solidFill>
              </a:rPr>
              <a:t>Work = a - a’  for both positive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1"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3000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30000" noProof="0" dirty="0">
              <a:ln>
                <a:noFill/>
              </a:ln>
              <a:solidFill>
                <a:prstClr val="black"/>
              </a:solidFill>
              <a:effectLst/>
              <a:uLnTx/>
              <a:uFillTx/>
            </a:endParaRPr>
          </a:p>
        </p:txBody>
      </p:sp>
    </p:spTree>
    <p:extLst>
      <p:ext uri="{BB962C8B-B14F-4D97-AF65-F5344CB8AC3E}">
        <p14:creationId xmlns:p14="http://schemas.microsoft.com/office/powerpoint/2010/main" val="126135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3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C977E4-CB1C-4C59-BA53-6ADEC46E8E33}"/>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dirty="0">
                <a:solidFill>
                  <a:srgbClr val="FFFFFF"/>
                </a:solidFill>
                <a:latin typeface="+mj-lt"/>
                <a:ea typeface="+mj-ea"/>
                <a:cs typeface="+mj-cs"/>
              </a:rPr>
              <a:t>Carnot caloric cycle</a:t>
            </a:r>
          </a:p>
        </p:txBody>
      </p:sp>
      <p:sp>
        <p:nvSpPr>
          <p:cNvPr id="4" name="TextBox 3">
            <a:extLst>
              <a:ext uri="{FF2B5EF4-FFF2-40B4-BE49-F238E27FC236}">
                <a16:creationId xmlns:a16="http://schemas.microsoft.com/office/drawing/2014/main" id="{352F5B98-A14E-4FEF-832A-06B9219C0147}"/>
              </a:ext>
            </a:extLst>
          </p:cNvPr>
          <p:cNvSpPr txBox="1"/>
          <p:nvPr/>
        </p:nvSpPr>
        <p:spPr>
          <a:xfrm>
            <a:off x="4420426" y="4989099"/>
            <a:ext cx="6412374" cy="1569660"/>
          </a:xfrm>
          <a:prstGeom prst="rect">
            <a:avLst/>
          </a:prstGeom>
          <a:noFill/>
        </p:spPr>
        <p:txBody>
          <a:bodyPr wrap="square" rtlCol="0">
            <a:spAutoFit/>
          </a:bodyPr>
          <a:lstStyle/>
          <a:p>
            <a:r>
              <a:rPr lang="he-IL" sz="2400" dirty="0"/>
              <a:t>ן</a:t>
            </a:r>
            <a:r>
              <a:rPr lang="en-AU" sz="2400" dirty="0"/>
              <a:t>a + b</a:t>
            </a:r>
            <a:r>
              <a:rPr lang="he-IL" sz="2400" dirty="0"/>
              <a:t> ן</a:t>
            </a:r>
            <a:r>
              <a:rPr lang="en-AU" sz="2400" dirty="0"/>
              <a:t> = </a:t>
            </a:r>
            <a:r>
              <a:rPr lang="he-IL" sz="2400" dirty="0"/>
              <a:t>ן </a:t>
            </a:r>
            <a:r>
              <a:rPr lang="en-AU" sz="2400" dirty="0"/>
              <a:t>b’ + a’</a:t>
            </a:r>
            <a:r>
              <a:rPr lang="he-IL" sz="2400" dirty="0"/>
              <a:t>ן</a:t>
            </a:r>
            <a:endParaRPr lang="en-AU" sz="2400" dirty="0"/>
          </a:p>
          <a:p>
            <a:r>
              <a:rPr lang="he-IL" sz="2400" dirty="0"/>
              <a:t>ן</a:t>
            </a:r>
            <a:r>
              <a:rPr lang="en-AU" sz="2400" dirty="0"/>
              <a:t>a – a’</a:t>
            </a:r>
            <a:r>
              <a:rPr lang="he-IL" sz="2400" dirty="0"/>
              <a:t>ן</a:t>
            </a:r>
            <a:r>
              <a:rPr lang="en-AU" sz="2400" dirty="0"/>
              <a:t>  =  </a:t>
            </a:r>
            <a:r>
              <a:rPr lang="he-IL" sz="2400" dirty="0"/>
              <a:t>ן</a:t>
            </a:r>
            <a:r>
              <a:rPr lang="en-AU" sz="2400" dirty="0"/>
              <a:t>b’ – b</a:t>
            </a:r>
            <a:r>
              <a:rPr lang="he-IL" sz="2400" dirty="0"/>
              <a:t>ן</a:t>
            </a:r>
            <a:r>
              <a:rPr lang="en-AU" sz="2400" dirty="0"/>
              <a:t>  = maximum work possible </a:t>
            </a:r>
            <a:br>
              <a:rPr lang="en-AU" sz="2400" dirty="0"/>
            </a:br>
            <a:endParaRPr lang="en-AU" sz="2400" dirty="0"/>
          </a:p>
          <a:p>
            <a:r>
              <a:rPr lang="en-AU" sz="2400" dirty="0"/>
              <a:t>   Efficiency =  (a – a’)/a = (</a:t>
            </a:r>
            <a:r>
              <a:rPr lang="en-AU" sz="2400" dirty="0" err="1"/>
              <a:t>Q</a:t>
            </a:r>
            <a:r>
              <a:rPr lang="en-AU" sz="2400" baseline="-25000" dirty="0" err="1"/>
              <a:t>f</a:t>
            </a:r>
            <a:r>
              <a:rPr lang="en-AU" sz="2400" dirty="0"/>
              <a:t> – </a:t>
            </a:r>
            <a:r>
              <a:rPr lang="en-AU" sz="2400" dirty="0" err="1"/>
              <a:t>Q</a:t>
            </a:r>
            <a:r>
              <a:rPr lang="en-AU" sz="2400" baseline="-25000" dirty="0" err="1"/>
              <a:t>r</a:t>
            </a:r>
            <a:r>
              <a:rPr lang="en-AU" sz="2400" dirty="0"/>
              <a:t>)/</a:t>
            </a:r>
            <a:r>
              <a:rPr lang="en-AU" sz="2400" dirty="0" err="1"/>
              <a:t>Q</a:t>
            </a:r>
            <a:r>
              <a:rPr lang="en-AU" sz="2400" baseline="-25000" dirty="0" err="1"/>
              <a:t>f</a:t>
            </a:r>
            <a:r>
              <a:rPr lang="en-AU" sz="2400" dirty="0"/>
              <a:t> = (</a:t>
            </a:r>
            <a:r>
              <a:rPr lang="en-AU" sz="2400" dirty="0" err="1"/>
              <a:t>T</a:t>
            </a:r>
            <a:r>
              <a:rPr lang="en-AU" sz="2400" baseline="-25000" dirty="0" err="1"/>
              <a:t>f</a:t>
            </a:r>
            <a:r>
              <a:rPr lang="en-AU" sz="2400" dirty="0"/>
              <a:t> – T</a:t>
            </a:r>
            <a:r>
              <a:rPr lang="en-AU" sz="2400" baseline="-25000" dirty="0"/>
              <a:t>r</a:t>
            </a:r>
            <a:r>
              <a:rPr lang="en-AU" sz="2400" dirty="0"/>
              <a:t>)/</a:t>
            </a:r>
            <a:r>
              <a:rPr lang="en-AU" sz="2400" dirty="0" err="1"/>
              <a:t>T</a:t>
            </a:r>
            <a:r>
              <a:rPr lang="en-AU" sz="2400" baseline="-25000" dirty="0" err="1"/>
              <a:t>f</a:t>
            </a:r>
            <a:endParaRPr lang="en-AU" sz="2400" baseline="-25000" dirty="0"/>
          </a:p>
        </p:txBody>
      </p:sp>
      <p:pic>
        <p:nvPicPr>
          <p:cNvPr id="5" name="Picture 4">
            <a:extLst>
              <a:ext uri="{FF2B5EF4-FFF2-40B4-BE49-F238E27FC236}">
                <a16:creationId xmlns:a16="http://schemas.microsoft.com/office/drawing/2014/main" id="{4A42F8A7-F3A0-489E-99E1-697936BBFE20}"/>
              </a:ext>
            </a:extLst>
          </p:cNvPr>
          <p:cNvPicPr>
            <a:picLocks noChangeAspect="1"/>
          </p:cNvPicPr>
          <p:nvPr/>
        </p:nvPicPr>
        <p:blipFill>
          <a:blip r:embed="rId2"/>
          <a:stretch>
            <a:fillRect/>
          </a:stretch>
        </p:blipFill>
        <p:spPr>
          <a:xfrm>
            <a:off x="4032514" y="1015931"/>
            <a:ext cx="7462172" cy="3673927"/>
          </a:xfrm>
          <a:prstGeom prst="rect">
            <a:avLst/>
          </a:prstGeom>
        </p:spPr>
      </p:pic>
    </p:spTree>
    <p:extLst>
      <p:ext uri="{BB962C8B-B14F-4D97-AF65-F5344CB8AC3E}">
        <p14:creationId xmlns:p14="http://schemas.microsoft.com/office/powerpoint/2010/main" val="327504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3"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4F2FFF6C-5187-4D33-A371-A6DB3507CB15}"/>
              </a:ext>
            </a:extLst>
          </p:cNvPr>
          <p:cNvPicPr>
            <a:picLocks noChangeAspect="1"/>
          </p:cNvPicPr>
          <p:nvPr/>
        </p:nvPicPr>
        <p:blipFill rotWithShape="1">
          <a:blip r:embed="rId2"/>
          <a:srcRect l="13261" r="20396"/>
          <a:stretch/>
        </p:blipFill>
        <p:spPr>
          <a:xfrm>
            <a:off x="7144768" y="980141"/>
            <a:ext cx="4730214" cy="4727448"/>
          </a:xfrm>
          <a:prstGeom prst="rect">
            <a:avLst/>
          </a:prstGeom>
        </p:spPr>
      </p:pic>
      <p:grpSp>
        <p:nvGrpSpPr>
          <p:cNvPr id="16" name="Group 15">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1FC9EA0-48C1-40E9-8308-96A55908FB37}"/>
              </a:ext>
            </a:extLst>
          </p:cNvPr>
          <p:cNvSpPr>
            <a:spLocks noGrp="1"/>
          </p:cNvSpPr>
          <p:nvPr>
            <p:ph type="title"/>
          </p:nvPr>
        </p:nvSpPr>
        <p:spPr>
          <a:xfrm>
            <a:off x="611492" y="297807"/>
            <a:ext cx="6273780" cy="2323077"/>
          </a:xfrm>
        </p:spPr>
        <p:txBody>
          <a:bodyPr vert="horz" lIns="91440" tIns="45720" rIns="91440" bIns="45720" rtlCol="0" anchor="ctr">
            <a:normAutofit/>
          </a:bodyPr>
          <a:lstStyle/>
          <a:p>
            <a:r>
              <a:rPr lang="en-US" sz="4800" dirty="0">
                <a:solidFill>
                  <a:schemeClr val="bg1"/>
                </a:solidFill>
              </a:rPr>
              <a:t>Carnot’s legacy is confirmed by this action based analysis</a:t>
            </a:r>
          </a:p>
        </p:txBody>
      </p:sp>
      <p:sp>
        <p:nvSpPr>
          <p:cNvPr id="3" name="Text Placeholder 2">
            <a:extLst>
              <a:ext uri="{FF2B5EF4-FFF2-40B4-BE49-F238E27FC236}">
                <a16:creationId xmlns:a16="http://schemas.microsoft.com/office/drawing/2014/main" id="{392ECEA2-889C-4B70-8074-A2A10A66D8FE}"/>
              </a:ext>
            </a:extLst>
          </p:cNvPr>
          <p:cNvSpPr>
            <a:spLocks noGrp="1"/>
          </p:cNvSpPr>
          <p:nvPr>
            <p:ph type="body" idx="1"/>
          </p:nvPr>
        </p:nvSpPr>
        <p:spPr>
          <a:xfrm>
            <a:off x="412296" y="3511856"/>
            <a:ext cx="6343547" cy="2452735"/>
          </a:xfrm>
        </p:spPr>
        <p:txBody>
          <a:bodyPr vert="horz" lIns="91440" tIns="45720" rIns="91440" bIns="45720" rtlCol="0" anchor="t">
            <a:noAutofit/>
          </a:bodyPr>
          <a:lstStyle/>
          <a:p>
            <a:r>
              <a:rPr lang="en-US" sz="1600" dirty="0">
                <a:solidFill>
                  <a:srgbClr val="000000"/>
                </a:solidFill>
              </a:rPr>
              <a:t>Carnot’s postulates of the independence of working fluid, the importance of temperature gradient and the logarithmic effect of volume on specific heat are all  logically modelled as action thermodynamics. </a:t>
            </a:r>
            <a:br>
              <a:rPr lang="en-US" sz="1600" dirty="0">
                <a:solidFill>
                  <a:srgbClr val="000000"/>
                </a:solidFill>
              </a:rPr>
            </a:br>
            <a:br>
              <a:rPr lang="en-US" sz="1600" dirty="0">
                <a:solidFill>
                  <a:schemeClr val="tx2"/>
                </a:solidFill>
              </a:rPr>
            </a:br>
            <a:r>
              <a:rPr lang="en-US" sz="1600" dirty="0">
                <a:solidFill>
                  <a:srgbClr val="000000"/>
                </a:solidFill>
              </a:rPr>
              <a:t>Carnot’s (Clausius-Clapeyron) equation regarding the heat of vaporization even predicted the difference in </a:t>
            </a:r>
            <a:r>
              <a:rPr lang="en-US" sz="1600" dirty="0" err="1">
                <a:solidFill>
                  <a:srgbClr val="000000"/>
                </a:solidFill>
              </a:rPr>
              <a:t>vapour</a:t>
            </a:r>
            <a:r>
              <a:rPr lang="en-US" sz="1600" dirty="0">
                <a:solidFill>
                  <a:srgbClr val="000000"/>
                </a:solidFill>
              </a:rPr>
              <a:t> pressure of water at different temperatures, an important feature of climate science</a:t>
            </a:r>
            <a:br>
              <a:rPr lang="en-US" sz="1600" dirty="0">
                <a:solidFill>
                  <a:srgbClr val="000000"/>
                </a:solidFill>
              </a:rPr>
            </a:br>
            <a:endParaRPr lang="en-US" sz="1600" dirty="0">
              <a:solidFill>
                <a:schemeClr val="tx2"/>
              </a:solidFill>
            </a:endParaRPr>
          </a:p>
          <a:p>
            <a:r>
              <a:rPr lang="en-US" sz="1600" dirty="0">
                <a:solidFill>
                  <a:schemeClr val="tx2"/>
                </a:solidFill>
              </a:rPr>
              <a:t>Consistency of his analysis with action thermodynamics suggests that all ensembles of molecules in relative action should infer sustaining negative Gibbs energy or entropic energy</a:t>
            </a:r>
            <a:br>
              <a:rPr lang="en-US" sz="1600" dirty="0">
                <a:solidFill>
                  <a:schemeClr val="tx2"/>
                </a:solidFill>
              </a:rPr>
            </a:br>
            <a:endParaRPr lang="en-US" sz="1600" dirty="0">
              <a:solidFill>
                <a:schemeClr val="tx2"/>
              </a:solidFill>
            </a:endParaRPr>
          </a:p>
          <a:p>
            <a:r>
              <a:rPr lang="en-US" sz="1600" dirty="0">
                <a:solidFill>
                  <a:schemeClr val="tx2"/>
                </a:solidFill>
              </a:rPr>
              <a:t>Can we </a:t>
            </a:r>
            <a:r>
              <a:rPr lang="en-US" sz="1600" dirty="0" err="1">
                <a:solidFill>
                  <a:schemeClr val="tx2"/>
                </a:solidFill>
              </a:rPr>
              <a:t>recognise</a:t>
            </a:r>
            <a:r>
              <a:rPr lang="en-US" sz="1600" dirty="0">
                <a:solidFill>
                  <a:schemeClr val="tx2"/>
                </a:solidFill>
              </a:rPr>
              <a:t> the heat-work-heat processes of a Carnot cycles in climate </a:t>
            </a:r>
            <a:br>
              <a:rPr lang="en-US" sz="1600" dirty="0">
                <a:solidFill>
                  <a:schemeClr val="tx2"/>
                </a:solidFill>
              </a:rPr>
            </a:br>
            <a:endParaRPr lang="en-US" sz="1600" dirty="0">
              <a:solidFill>
                <a:schemeClr val="tx2"/>
              </a:solidFill>
            </a:endParaRPr>
          </a:p>
          <a:p>
            <a:endParaRPr lang="en-US" sz="1600" dirty="0">
              <a:solidFill>
                <a:schemeClr val="tx2"/>
              </a:solidFill>
            </a:endParaRPr>
          </a:p>
          <a:p>
            <a:r>
              <a:rPr lang="en-US" sz="1600" dirty="0">
                <a:solidFill>
                  <a:schemeClr val="tx2"/>
                </a:solidFill>
              </a:rPr>
              <a:t>  </a:t>
            </a:r>
          </a:p>
          <a:p>
            <a:endParaRPr lang="en-US" sz="1600" dirty="0">
              <a:solidFill>
                <a:schemeClr val="tx2"/>
              </a:solidFill>
            </a:endParaRPr>
          </a:p>
        </p:txBody>
      </p:sp>
    </p:spTree>
    <p:extLst>
      <p:ext uri="{BB962C8B-B14F-4D97-AF65-F5344CB8AC3E}">
        <p14:creationId xmlns:p14="http://schemas.microsoft.com/office/powerpoint/2010/main" val="36212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3AF90372-EABC-4866-A682-16FD9AF3E872}"/>
              </a:ext>
            </a:extLst>
          </p:cNvPr>
          <p:cNvPicPr>
            <a:picLocks noChangeArrowheads="1"/>
          </p:cNvPicPr>
          <p:nvPr/>
        </p:nvPicPr>
        <p:blipFill>
          <a:blip r:embed="rId2">
            <a:extLst>
              <a:ext uri="{28A0092B-C50C-407E-A947-70E740481C1C}">
                <a14:useLocalDpi xmlns:a14="http://schemas.microsoft.com/office/drawing/2010/main" val="0"/>
              </a:ext>
            </a:extLst>
          </a:blip>
          <a:srcRect l="-2426" b="-55"/>
          <a:stretch>
            <a:fillRect/>
          </a:stretch>
        </p:blipFill>
        <p:spPr bwMode="auto">
          <a:xfrm>
            <a:off x="6061075" y="1069975"/>
            <a:ext cx="178752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ject 3">
            <a:extLst>
              <a:ext uri="{FF2B5EF4-FFF2-40B4-BE49-F238E27FC236}">
                <a16:creationId xmlns:a16="http://schemas.microsoft.com/office/drawing/2014/main" id="{737C5904-1341-4700-81F8-0944FF3C6B65}"/>
              </a:ext>
            </a:extLst>
          </p:cNvPr>
          <p:cNvPicPr>
            <a:picLocks noChangeArrowheads="1"/>
          </p:cNvPicPr>
          <p:nvPr/>
        </p:nvPicPr>
        <p:blipFill>
          <a:blip r:embed="rId3">
            <a:extLst>
              <a:ext uri="{28A0092B-C50C-407E-A947-70E740481C1C}">
                <a14:useLocalDpi xmlns:a14="http://schemas.microsoft.com/office/drawing/2010/main" val="0"/>
              </a:ext>
            </a:extLst>
          </a:blip>
          <a:srcRect l="-3165" t="-3813" r="-16032" b="-7597"/>
          <a:stretch>
            <a:fillRect/>
          </a:stretch>
        </p:blipFill>
        <p:spPr bwMode="auto">
          <a:xfrm>
            <a:off x="3895725" y="132715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AEEEEE5C-5414-4F54-8043-3E4AE82C6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7163"/>
            <a:ext cx="882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a:extLst>
              <a:ext uri="{FF2B5EF4-FFF2-40B4-BE49-F238E27FC236}">
                <a16:creationId xmlns:a16="http://schemas.microsoft.com/office/drawing/2014/main" id="{65A3C159-83D9-49DA-AC79-E818FE2A82D4}"/>
              </a:ext>
            </a:extLst>
          </p:cNvPr>
          <p:cNvGraphicFramePr>
            <a:graphicFrameLocks noChangeAspect="1"/>
          </p:cNvGraphicFramePr>
          <p:nvPr/>
        </p:nvGraphicFramePr>
        <p:xfrm>
          <a:off x="311150" y="2255838"/>
          <a:ext cx="3495675" cy="2709862"/>
        </p:xfrm>
        <a:graphic>
          <a:graphicData uri="http://schemas.openxmlformats.org/presentationml/2006/ole">
            <mc:AlternateContent xmlns:mc="http://schemas.openxmlformats.org/markup-compatibility/2006">
              <mc:Choice xmlns:v="urn:schemas-microsoft-com:vml" Requires="v">
                <p:oleObj name="Slide" r:id="rId5" imgW="6127962" imgH="3447200" progId="PowerPoint.Slide.12">
                  <p:embed/>
                </p:oleObj>
              </mc:Choice>
              <mc:Fallback>
                <p:oleObj name="Slide" r:id="rId5" imgW="6127962" imgH="3447200" progId="PowerPoint.Slide.12">
                  <p:embed/>
                  <p:pic>
                    <p:nvPicPr>
                      <p:cNvPr id="5" name="Object 4">
                        <a:extLst>
                          <a:ext uri="{FF2B5EF4-FFF2-40B4-BE49-F238E27FC236}">
                            <a16:creationId xmlns:a16="http://schemas.microsoft.com/office/drawing/2014/main" id="{DE4F6730-243D-4CDB-88E2-2C71E491C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50" y="2255838"/>
                        <a:ext cx="34956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5">
            <a:extLst>
              <a:ext uri="{FF2B5EF4-FFF2-40B4-BE49-F238E27FC236}">
                <a16:creationId xmlns:a16="http://schemas.microsoft.com/office/drawing/2014/main" id="{E8F42B3E-E294-451F-A351-DD8E7A467D88}"/>
              </a:ext>
            </a:extLst>
          </p:cNvPr>
          <p:cNvSpPr txBox="1">
            <a:spLocks noChangeArrowheads="1"/>
          </p:cNvSpPr>
          <p:nvPr/>
        </p:nvSpPr>
        <p:spPr bwMode="auto">
          <a:xfrm>
            <a:off x="1828800" y="38100"/>
            <a:ext cx="7095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en-US" b="1" dirty="0">
                <a:solidFill>
                  <a:schemeClr val="tx1"/>
                </a:solidFill>
                <a:latin typeface="Arial Nova" panose="020B0604020202020204" pitchFamily="34" charset="0"/>
              </a:rPr>
              <a:t>CALCULATING ENTROPY AS A FUNCTION OF ACTION (</a:t>
            </a:r>
            <a:r>
              <a:rPr lang="en-AU" altLang="en-US" b="1" i="1" dirty="0">
                <a:solidFill>
                  <a:schemeClr val="tx1"/>
                </a:solidFill>
                <a:latin typeface="Arial Nova" panose="020B0604020202020204" pitchFamily="34" charset="0"/>
              </a:rPr>
              <a:t>MRV</a:t>
            </a:r>
            <a:r>
              <a:rPr lang="el-GR" altLang="en-US" b="1" i="1" dirty="0">
                <a:solidFill>
                  <a:schemeClr val="tx1"/>
                </a:solidFill>
                <a:latin typeface="Arial Nova" panose="020B0604020202020204" pitchFamily="34" charset="0"/>
              </a:rPr>
              <a:t>δφ</a:t>
            </a:r>
            <a:r>
              <a:rPr lang="en-AU" altLang="en-US" b="1" dirty="0">
                <a:solidFill>
                  <a:schemeClr val="tx1"/>
                </a:solidFill>
                <a:latin typeface="Arial Nova" panose="020B0604020202020204" pitchFamily="34" charset="0"/>
              </a:rPr>
              <a:t>)</a:t>
            </a:r>
          </a:p>
        </p:txBody>
      </p:sp>
      <p:sp>
        <p:nvSpPr>
          <p:cNvPr id="10" name="TextBox 6">
            <a:extLst>
              <a:ext uri="{FF2B5EF4-FFF2-40B4-BE49-F238E27FC236}">
                <a16:creationId xmlns:a16="http://schemas.microsoft.com/office/drawing/2014/main" id="{9B66A126-3279-41F2-916E-A5B34479DC43}"/>
              </a:ext>
            </a:extLst>
          </p:cNvPr>
          <p:cNvSpPr txBox="1">
            <a:spLocks noChangeArrowheads="1"/>
          </p:cNvSpPr>
          <p:nvPr/>
        </p:nvSpPr>
        <p:spPr bwMode="auto">
          <a:xfrm>
            <a:off x="1512888" y="941388"/>
            <a:ext cx="1204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en-US" sz="1600" i="1" dirty="0">
                <a:solidFill>
                  <a:schemeClr val="tx1"/>
                </a:solidFill>
              </a:rPr>
              <a:t>Vibrational </a:t>
            </a:r>
          </a:p>
        </p:txBody>
      </p:sp>
      <p:sp>
        <p:nvSpPr>
          <p:cNvPr id="11" name="TextBox 7">
            <a:extLst>
              <a:ext uri="{FF2B5EF4-FFF2-40B4-BE49-F238E27FC236}">
                <a16:creationId xmlns:a16="http://schemas.microsoft.com/office/drawing/2014/main" id="{7B71C36B-020F-40CF-88F8-720812123672}"/>
              </a:ext>
            </a:extLst>
          </p:cNvPr>
          <p:cNvSpPr txBox="1">
            <a:spLocks noChangeArrowheads="1"/>
          </p:cNvSpPr>
          <p:nvPr/>
        </p:nvSpPr>
        <p:spPr bwMode="auto">
          <a:xfrm>
            <a:off x="3948113" y="825500"/>
            <a:ext cx="1104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en-US" sz="1600" i="1">
                <a:solidFill>
                  <a:schemeClr val="tx1"/>
                </a:solidFill>
              </a:rPr>
              <a:t>Rotational</a:t>
            </a:r>
          </a:p>
        </p:txBody>
      </p:sp>
      <p:sp>
        <p:nvSpPr>
          <p:cNvPr id="12" name="TextBox 8">
            <a:extLst>
              <a:ext uri="{FF2B5EF4-FFF2-40B4-BE49-F238E27FC236}">
                <a16:creationId xmlns:a16="http://schemas.microsoft.com/office/drawing/2014/main" id="{BEEA09D1-9DFC-4E84-85A6-7AA36A6866B7}"/>
              </a:ext>
            </a:extLst>
          </p:cNvPr>
          <p:cNvSpPr txBox="1">
            <a:spLocks noChangeArrowheads="1"/>
          </p:cNvSpPr>
          <p:nvPr/>
        </p:nvSpPr>
        <p:spPr bwMode="auto">
          <a:xfrm>
            <a:off x="6248400" y="541338"/>
            <a:ext cx="134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en-US" sz="1600" i="1">
                <a:solidFill>
                  <a:schemeClr val="tx1"/>
                </a:solidFill>
              </a:rPr>
              <a:t>Translational</a:t>
            </a:r>
          </a:p>
        </p:txBody>
      </p:sp>
      <p:sp>
        <p:nvSpPr>
          <p:cNvPr id="13" name="TextBox 9">
            <a:extLst>
              <a:ext uri="{FF2B5EF4-FFF2-40B4-BE49-F238E27FC236}">
                <a16:creationId xmlns:a16="http://schemas.microsoft.com/office/drawing/2014/main" id="{9DE69EFF-7B23-4F3B-B09D-2106D3F60A70}"/>
              </a:ext>
            </a:extLst>
          </p:cNvPr>
          <p:cNvSpPr txBox="1">
            <a:spLocks noChangeArrowheads="1"/>
          </p:cNvSpPr>
          <p:nvPr/>
        </p:nvSpPr>
        <p:spPr bwMode="auto">
          <a:xfrm>
            <a:off x="8870950" y="477838"/>
            <a:ext cx="912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600" i="1">
                <a:solidFill>
                  <a:schemeClr val="tx1"/>
                </a:solidFill>
              </a:rPr>
              <a:t>Vortical</a:t>
            </a:r>
            <a:r>
              <a:rPr lang="en-AU" altLang="en-US" sz="1600">
                <a:solidFill>
                  <a:schemeClr val="tx1"/>
                </a:solidFill>
              </a:rPr>
              <a:t> </a:t>
            </a:r>
          </a:p>
        </p:txBody>
      </p:sp>
      <p:grpSp>
        <p:nvGrpSpPr>
          <p:cNvPr id="14" name="Group 13">
            <a:extLst>
              <a:ext uri="{FF2B5EF4-FFF2-40B4-BE49-F238E27FC236}">
                <a16:creationId xmlns:a16="http://schemas.microsoft.com/office/drawing/2014/main" id="{7E4D9C08-CEE8-4FEA-BB9C-384B975ACAAC}"/>
              </a:ext>
            </a:extLst>
          </p:cNvPr>
          <p:cNvGrpSpPr>
            <a:grpSpLocks/>
          </p:cNvGrpSpPr>
          <p:nvPr/>
        </p:nvGrpSpPr>
        <p:grpSpPr bwMode="auto">
          <a:xfrm>
            <a:off x="8104188" y="1047070"/>
            <a:ext cx="3530600" cy="2030411"/>
            <a:chOff x="6046724" y="2199803"/>
            <a:chExt cx="6317206" cy="5238126"/>
          </a:xfrm>
        </p:grpSpPr>
        <p:grpSp>
          <p:nvGrpSpPr>
            <p:cNvPr id="15" name="Group 11">
              <a:extLst>
                <a:ext uri="{FF2B5EF4-FFF2-40B4-BE49-F238E27FC236}">
                  <a16:creationId xmlns:a16="http://schemas.microsoft.com/office/drawing/2014/main" id="{4CC3F834-1284-43A6-AA83-0436AC2C7E72}"/>
                </a:ext>
              </a:extLst>
            </p:cNvPr>
            <p:cNvGrpSpPr>
              <a:grpSpLocks/>
            </p:cNvGrpSpPr>
            <p:nvPr/>
          </p:nvGrpSpPr>
          <p:grpSpPr bwMode="auto">
            <a:xfrm>
              <a:off x="6046724" y="2598061"/>
              <a:ext cx="6244855" cy="4579439"/>
              <a:chOff x="5525978" y="3339341"/>
              <a:chExt cx="6095999" cy="3627226"/>
            </a:xfrm>
          </p:grpSpPr>
          <p:sp>
            <p:nvSpPr>
              <p:cNvPr id="19" name="Oval 39">
                <a:extLst>
                  <a:ext uri="{FF2B5EF4-FFF2-40B4-BE49-F238E27FC236}">
                    <a16:creationId xmlns:a16="http://schemas.microsoft.com/office/drawing/2014/main" id="{B2E7584B-9952-41B3-A961-0706C84E93CE}"/>
                  </a:ext>
                </a:extLst>
              </p:cNvPr>
              <p:cNvSpPr>
                <a:spLocks noChangeArrowheads="1"/>
              </p:cNvSpPr>
              <p:nvPr/>
            </p:nvSpPr>
            <p:spPr bwMode="auto">
              <a:xfrm>
                <a:off x="6331634" y="3474867"/>
                <a:ext cx="2658666" cy="2672016"/>
              </a:xfrm>
              <a:prstGeom prst="ellipse">
                <a:avLst/>
              </a:prstGeom>
              <a:solidFill>
                <a:schemeClr val="accent1">
                  <a:lumMod val="20000"/>
                  <a:lumOff val="80000"/>
                </a:schemeClr>
              </a:solidFill>
              <a:ln w="9360" cap="sq">
                <a:solidFill>
                  <a:srgbClr val="000000"/>
                </a:solidFill>
                <a:miter lim="800000"/>
                <a:headEnd/>
                <a:tailEnd/>
              </a:ln>
              <a:effectLst/>
            </p:spPr>
            <p:txBody>
              <a:bodyPr lIns="67500" tIns="35100" rIns="67500" bIns="35100"/>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alibri" panose="020F0502020204030204" pitchFamily="34" charset="0"/>
                    <a:ea typeface="SimSun" panose="02010600030101010101" pitchFamily="2" charset="-122"/>
                  </a:defRPr>
                </a:lvl1pPr>
                <a:lvl2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SimSun" panose="02010600030101010101" pitchFamily="2" charset="-122"/>
                  </a:defRPr>
                </a:lvl2pPr>
                <a:lvl3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Calibri" panose="020F0502020204030204" pitchFamily="34" charset="0"/>
                    <a:ea typeface="SimSun" panose="02010600030101010101" pitchFamily="2" charset="-122"/>
                  </a:defRPr>
                </a:lvl3pPr>
                <a:lvl4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SimSun" panose="02010600030101010101" pitchFamily="2" charset="-122"/>
                  </a:defRPr>
                </a:lvl4pPr>
                <a:lvl5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SimSun" panose="02010600030101010101" pitchFamily="2" charset="-122"/>
                  </a:defRPr>
                </a:lvl5pPr>
                <a:lvl6pPr marL="2514600" indent="-228600" defTabSz="45720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SimSun" panose="02010600030101010101" pitchFamily="2" charset="-122"/>
                  </a:defRPr>
                </a:lvl6pPr>
                <a:lvl7pPr marL="2971800" indent="-228600" defTabSz="45720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SimSun" panose="02010600030101010101" pitchFamily="2" charset="-122"/>
                  </a:defRPr>
                </a:lvl7pPr>
                <a:lvl8pPr marL="3429000" indent="-228600" defTabSz="45720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SimSun" panose="02010600030101010101" pitchFamily="2" charset="-122"/>
                  </a:defRPr>
                </a:lvl8pPr>
                <a:lvl9pPr marL="3886200" indent="-228600" defTabSz="457200"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SimSun" panose="02010600030101010101" pitchFamily="2" charset="-122"/>
                  </a:defRPr>
                </a:lvl9pPr>
              </a:lstStyle>
              <a:p>
                <a:pPr eaLnBrk="1" hangingPunct="1">
                  <a:lnSpc>
                    <a:spcPct val="93000"/>
                  </a:lnSpc>
                  <a:spcBef>
                    <a:spcPct val="0"/>
                  </a:spcBef>
                  <a:buClrTx/>
                  <a:buFontTx/>
                  <a:buNone/>
                  <a:defRPr/>
                </a:pPr>
                <a:endParaRPr lang="en-AU" altLang="en-US" sz="900" dirty="0">
                  <a:latin typeface="Arial" panose="020B0604020202020204" pitchFamily="34" charset="0"/>
                  <a:ea typeface="Microsoft YaHei" panose="020B0503020204020204" pitchFamily="34" charset="-122"/>
                </a:endParaRPr>
              </a:p>
            </p:txBody>
          </p:sp>
          <p:grpSp>
            <p:nvGrpSpPr>
              <p:cNvPr id="20" name="Group 16">
                <a:extLst>
                  <a:ext uri="{FF2B5EF4-FFF2-40B4-BE49-F238E27FC236}">
                    <a16:creationId xmlns:a16="http://schemas.microsoft.com/office/drawing/2014/main" id="{210A1EE6-52B8-4CA1-9D5A-78144FB45F0E}"/>
                  </a:ext>
                </a:extLst>
              </p:cNvPr>
              <p:cNvGrpSpPr>
                <a:grpSpLocks/>
              </p:cNvGrpSpPr>
              <p:nvPr/>
            </p:nvGrpSpPr>
            <p:grpSpPr bwMode="auto">
              <a:xfrm>
                <a:off x="6386858" y="3339341"/>
                <a:ext cx="4211116" cy="2873602"/>
                <a:chOff x="6386858" y="3339341"/>
                <a:chExt cx="4211116" cy="2873602"/>
              </a:xfrm>
            </p:grpSpPr>
            <p:sp>
              <p:nvSpPr>
                <p:cNvPr id="22" name="Oval 39">
                  <a:extLst>
                    <a:ext uri="{FF2B5EF4-FFF2-40B4-BE49-F238E27FC236}">
                      <a16:creationId xmlns:a16="http://schemas.microsoft.com/office/drawing/2014/main" id="{50C31319-D68A-4919-8856-8E550767E5AE}"/>
                    </a:ext>
                  </a:extLst>
                </p:cNvPr>
                <p:cNvSpPr>
                  <a:spLocks noChangeArrowheads="1"/>
                </p:cNvSpPr>
                <p:nvPr/>
              </p:nvSpPr>
              <p:spPr bwMode="auto">
                <a:xfrm>
                  <a:off x="9013333" y="3625706"/>
                  <a:ext cx="1582976" cy="2538834"/>
                </a:xfrm>
                <a:prstGeom prst="ellipse">
                  <a:avLst/>
                </a:prstGeom>
                <a:solidFill>
                  <a:srgbClr val="FDBBC3"/>
                </a:solidFill>
                <a:ln w="9360" cap="sq">
                  <a:solidFill>
                    <a:srgbClr val="000000"/>
                  </a:solidFill>
                  <a:miter lim="800000"/>
                  <a:headEnd/>
                  <a:tailEnd/>
                </a:ln>
              </p:spPr>
              <p:txBody>
                <a:bodyPr lIns="67500" tIns="35100" rIns="67500" bIns="351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eaLnBrk="1" hangingPunct="1">
                    <a:lnSpc>
                      <a:spcPct val="93000"/>
                    </a:lnSpc>
                    <a:spcBef>
                      <a:spcPct val="0"/>
                    </a:spcBef>
                    <a:buClrTx/>
                    <a:buFontTx/>
                    <a:buNone/>
                  </a:pPr>
                  <a:endParaRPr lang="en-AU" altLang="en-US" sz="900">
                    <a:ea typeface="Microsoft YaHei" panose="020B0503020204020204" pitchFamily="34" charset="-122"/>
                  </a:endParaRPr>
                </a:p>
              </p:txBody>
            </p:sp>
            <p:sp>
              <p:nvSpPr>
                <p:cNvPr id="23" name="Freeform 69">
                  <a:extLst>
                    <a:ext uri="{FF2B5EF4-FFF2-40B4-BE49-F238E27FC236}">
                      <a16:creationId xmlns:a16="http://schemas.microsoft.com/office/drawing/2014/main" id="{BC7201E0-B069-43DA-83A1-365931D3B6CA}"/>
                    </a:ext>
                  </a:extLst>
                </p:cNvPr>
                <p:cNvSpPr>
                  <a:spLocks/>
                </p:cNvSpPr>
                <p:nvPr/>
              </p:nvSpPr>
              <p:spPr bwMode="auto">
                <a:xfrm>
                  <a:off x="9503479" y="4172444"/>
                  <a:ext cx="695991" cy="423332"/>
                </a:xfrm>
                <a:custGeom>
                  <a:avLst/>
                  <a:gdLst>
                    <a:gd name="T0" fmla="*/ 0 w 43200"/>
                    <a:gd name="T1" fmla="*/ 0 h 43200"/>
                    <a:gd name="T2" fmla="*/ 0 w 43200"/>
                    <a:gd name="T3" fmla="*/ 0 h 43200"/>
                    <a:gd name="T4" fmla="*/ 0 w 43200"/>
                    <a:gd name="T5" fmla="*/ 0 h 43200"/>
                    <a:gd name="T6" fmla="*/ 0 w 43200"/>
                    <a:gd name="T7" fmla="*/ 0 h 43200"/>
                    <a:gd name="T8" fmla="*/ 0 w 43200"/>
                    <a:gd name="T9" fmla="*/ 0 h 43200"/>
                    <a:gd name="T10" fmla="*/ 0 w 43200"/>
                    <a:gd name="T11" fmla="*/ 0 h 43200"/>
                    <a:gd name="T12" fmla="*/ 0 w 43200"/>
                    <a:gd name="T13" fmla="*/ 0 h 43200"/>
                    <a:gd name="T14" fmla="*/ 0 w 43200"/>
                    <a:gd name="T15" fmla="*/ 0 h 43200"/>
                    <a:gd name="T16" fmla="*/ 0 w 43200"/>
                    <a:gd name="T17" fmla="*/ 0 h 43200"/>
                    <a:gd name="T18" fmla="*/ 0 w 43200"/>
                    <a:gd name="T19" fmla="*/ 0 h 43200"/>
                    <a:gd name="T20" fmla="*/ 0 w 43200"/>
                    <a:gd name="T21" fmla="*/ 0 h 43200"/>
                    <a:gd name="T22" fmla="*/ 0 w 43200"/>
                    <a:gd name="T23" fmla="*/ 0 h 43200"/>
                    <a:gd name="T24" fmla="*/ 0 w 43200"/>
                    <a:gd name="T25" fmla="*/ 0 h 43200"/>
                    <a:gd name="T26" fmla="*/ 0 w 43200"/>
                    <a:gd name="T27" fmla="*/ 0 h 43200"/>
                    <a:gd name="T28" fmla="*/ 0 w 43200"/>
                    <a:gd name="T29" fmla="*/ 0 h 43200"/>
                    <a:gd name="T30" fmla="*/ 0 w 43200"/>
                    <a:gd name="T31" fmla="*/ 0 h 43200"/>
                    <a:gd name="T32" fmla="*/ 0 w 43200"/>
                    <a:gd name="T33" fmla="*/ 0 h 43200"/>
                    <a:gd name="T34" fmla="*/ 0 w 43200"/>
                    <a:gd name="T35" fmla="*/ 0 h 43200"/>
                    <a:gd name="T36" fmla="*/ 0 w 43200"/>
                    <a:gd name="T37" fmla="*/ 0 h 43200"/>
                    <a:gd name="T38" fmla="*/ 0 w 43200"/>
                    <a:gd name="T39" fmla="*/ 0 h 43200"/>
                    <a:gd name="T40" fmla="*/ 0 w 43200"/>
                    <a:gd name="T41" fmla="*/ 0 h 43200"/>
                    <a:gd name="T42" fmla="*/ 0 w 43200"/>
                    <a:gd name="T43" fmla="*/ 0 h 43200"/>
                    <a:gd name="T44" fmla="*/ 0 w 43200"/>
                    <a:gd name="T45" fmla="*/ 0 h 43200"/>
                    <a:gd name="T46" fmla="*/ 0 w 43200"/>
                    <a:gd name="T47" fmla="*/ 0 h 43200"/>
                    <a:gd name="T48" fmla="*/ 0 w 43200"/>
                    <a:gd name="T49" fmla="*/ 0 h 43200"/>
                    <a:gd name="T50" fmla="*/ 0 w 43200"/>
                    <a:gd name="T51" fmla="*/ 0 h 43200"/>
                    <a:gd name="T52" fmla="*/ 0 w 43200"/>
                    <a:gd name="T53" fmla="*/ 0 h 43200"/>
                    <a:gd name="T54" fmla="*/ 0 w 43200"/>
                    <a:gd name="T55" fmla="*/ 0 h 43200"/>
                    <a:gd name="T56" fmla="*/ 0 w 43200"/>
                    <a:gd name="T57" fmla="*/ 0 h 43200"/>
                    <a:gd name="T58" fmla="*/ 0 w 43200"/>
                    <a:gd name="T59" fmla="*/ 0 h 43200"/>
                    <a:gd name="T60" fmla="*/ 0 w 43200"/>
                    <a:gd name="T61" fmla="*/ 0 h 43200"/>
                    <a:gd name="T62" fmla="*/ 0 w 43200"/>
                    <a:gd name="T63" fmla="*/ 0 h 43200"/>
                    <a:gd name="T64" fmla="*/ 0 w 43200"/>
                    <a:gd name="T65" fmla="*/ 0 h 43200"/>
                    <a:gd name="T66" fmla="*/ 0 w 43200"/>
                    <a:gd name="T67" fmla="*/ 0 h 43200"/>
                    <a:gd name="T68" fmla="*/ 0 w 43200"/>
                    <a:gd name="T69" fmla="*/ 0 h 43200"/>
                    <a:gd name="T70" fmla="*/ 0 w 43200"/>
                    <a:gd name="T71" fmla="*/ 0 h 43200"/>
                    <a:gd name="T72" fmla="*/ 0 w 43200"/>
                    <a:gd name="T73" fmla="*/ 0 h 43200"/>
                    <a:gd name="T74" fmla="*/ 0 w 43200"/>
                    <a:gd name="T75" fmla="*/ 0 h 43200"/>
                    <a:gd name="T76" fmla="*/ 0 w 43200"/>
                    <a:gd name="T77" fmla="*/ 0 h 43200"/>
                    <a:gd name="T78" fmla="*/ 0 w 43200"/>
                    <a:gd name="T79" fmla="*/ 0 h 43200"/>
                    <a:gd name="T80" fmla="*/ 0 w 43200"/>
                    <a:gd name="T81" fmla="*/ 0 h 43200"/>
                    <a:gd name="T82" fmla="*/ 0 w 43200"/>
                    <a:gd name="T83" fmla="*/ 0 h 43200"/>
                    <a:gd name="T84" fmla="*/ 0 w 43200"/>
                    <a:gd name="T85" fmla="*/ 0 h 43200"/>
                    <a:gd name="T86" fmla="*/ 0 w 43200"/>
                    <a:gd name="T87" fmla="*/ 0 h 43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606060"/>
                </a:solidFill>
                <a:ln w="9360" cap="flat">
                  <a:solidFill>
                    <a:srgbClr val="FFFFFF"/>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4" name="AutoShape 72">
                  <a:extLst>
                    <a:ext uri="{FF2B5EF4-FFF2-40B4-BE49-F238E27FC236}">
                      <a16:creationId xmlns:a16="http://schemas.microsoft.com/office/drawing/2014/main" id="{65715756-819D-4D8A-A69F-A9200E81A0FE}"/>
                    </a:ext>
                  </a:extLst>
                </p:cNvPr>
                <p:cNvSpPr>
                  <a:spLocks noChangeArrowheads="1"/>
                </p:cNvSpPr>
                <p:nvPr/>
              </p:nvSpPr>
              <p:spPr bwMode="auto">
                <a:xfrm>
                  <a:off x="7522540" y="4214865"/>
                  <a:ext cx="1364476" cy="392561"/>
                </a:xfrm>
                <a:custGeom>
                  <a:avLst/>
                  <a:gdLst>
                    <a:gd name="T0" fmla="*/ 0 w 43200"/>
                    <a:gd name="T1" fmla="*/ 0 h 43200"/>
                    <a:gd name="T2" fmla="*/ 0 w 43200"/>
                    <a:gd name="T3" fmla="*/ 0 h 43200"/>
                    <a:gd name="T4" fmla="*/ 0 w 43200"/>
                    <a:gd name="T5" fmla="*/ 0 h 43200"/>
                    <a:gd name="T6" fmla="*/ 0 w 43200"/>
                    <a:gd name="T7" fmla="*/ 0 h 43200"/>
                    <a:gd name="T8" fmla="*/ 0 w 43200"/>
                    <a:gd name="T9" fmla="*/ 0 h 43200"/>
                    <a:gd name="T10" fmla="*/ 0 w 43200"/>
                    <a:gd name="T11" fmla="*/ 0 h 43200"/>
                    <a:gd name="T12" fmla="*/ 0 w 43200"/>
                    <a:gd name="T13" fmla="*/ 0 h 43200"/>
                    <a:gd name="T14" fmla="*/ 0 w 43200"/>
                    <a:gd name="T15" fmla="*/ 0 h 43200"/>
                    <a:gd name="T16" fmla="*/ 0 w 43200"/>
                    <a:gd name="T17" fmla="*/ 0 h 43200"/>
                    <a:gd name="T18" fmla="*/ 0 w 43200"/>
                    <a:gd name="T19" fmla="*/ 0 h 43200"/>
                    <a:gd name="T20" fmla="*/ 0 w 43200"/>
                    <a:gd name="T21" fmla="*/ 0 h 43200"/>
                    <a:gd name="T22" fmla="*/ 0 w 43200"/>
                    <a:gd name="T23" fmla="*/ 0 h 43200"/>
                    <a:gd name="T24" fmla="*/ 0 w 43200"/>
                    <a:gd name="T25" fmla="*/ 0 h 43200"/>
                    <a:gd name="T26" fmla="*/ 0 w 43200"/>
                    <a:gd name="T27" fmla="*/ 0 h 43200"/>
                    <a:gd name="T28" fmla="*/ 0 w 43200"/>
                    <a:gd name="T29" fmla="*/ 0 h 43200"/>
                    <a:gd name="T30" fmla="*/ 0 w 43200"/>
                    <a:gd name="T31" fmla="*/ 0 h 43200"/>
                    <a:gd name="T32" fmla="*/ 0 w 43200"/>
                    <a:gd name="T33" fmla="*/ 0 h 43200"/>
                    <a:gd name="T34" fmla="*/ 0 w 43200"/>
                    <a:gd name="T35" fmla="*/ 0 h 43200"/>
                    <a:gd name="T36" fmla="*/ 0 w 43200"/>
                    <a:gd name="T37" fmla="*/ 0 h 43200"/>
                    <a:gd name="T38" fmla="*/ 0 w 43200"/>
                    <a:gd name="T39" fmla="*/ 0 h 43200"/>
                    <a:gd name="T40" fmla="*/ 0 w 43200"/>
                    <a:gd name="T41" fmla="*/ 0 h 43200"/>
                    <a:gd name="T42" fmla="*/ 0 w 43200"/>
                    <a:gd name="T43" fmla="*/ 0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eaLnBrk="1" hangingPunct="1">
                    <a:lnSpc>
                      <a:spcPct val="93000"/>
                    </a:lnSpc>
                    <a:spcBef>
                      <a:spcPct val="0"/>
                    </a:spcBef>
                    <a:buClrTx/>
                    <a:buFontTx/>
                    <a:buNone/>
                  </a:pPr>
                  <a:endParaRPr lang="en-AU" altLang="en-US" sz="900">
                    <a:ea typeface="Microsoft YaHei" panose="020B0503020204020204" pitchFamily="34" charset="-122"/>
                  </a:endParaRPr>
                </a:p>
                <a:p>
                  <a:pPr eaLnBrk="1" hangingPunct="1">
                    <a:lnSpc>
                      <a:spcPct val="93000"/>
                    </a:lnSpc>
                    <a:spcBef>
                      <a:spcPct val="0"/>
                    </a:spcBef>
                    <a:buClrTx/>
                    <a:buFontTx/>
                    <a:buNone/>
                  </a:pPr>
                  <a:r>
                    <a:rPr lang="en-AU" altLang="en-US" sz="900">
                      <a:ea typeface="Microsoft YaHei" panose="020B0503020204020204" pitchFamily="34" charset="-122"/>
                    </a:rPr>
                    <a:t>  </a:t>
                  </a:r>
                </a:p>
              </p:txBody>
            </p:sp>
            <p:sp>
              <p:nvSpPr>
                <p:cNvPr id="25" name="Arrow: Curved Left 24">
                  <a:extLst>
                    <a:ext uri="{FF2B5EF4-FFF2-40B4-BE49-F238E27FC236}">
                      <a16:creationId xmlns:a16="http://schemas.microsoft.com/office/drawing/2014/main" id="{0B8944A7-539E-439A-A728-6E2871A67270}"/>
                    </a:ext>
                  </a:extLst>
                </p:cNvPr>
                <p:cNvSpPr/>
                <p:nvPr/>
              </p:nvSpPr>
              <p:spPr>
                <a:xfrm>
                  <a:off x="9460265" y="3486143"/>
                  <a:ext cx="939932" cy="326954"/>
                </a:xfrm>
                <a:prstGeom prst="curvedLeftArrow">
                  <a:avLst/>
                </a:prstGeom>
                <a:solidFill>
                  <a:srgbClr val="FB7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schemeClr val="tx1"/>
                    </a:solidFill>
                  </a:endParaRPr>
                </a:p>
              </p:txBody>
            </p:sp>
            <p:sp>
              <p:nvSpPr>
                <p:cNvPr id="26" name="Arrow: Curved Left 25">
                  <a:extLst>
                    <a:ext uri="{FF2B5EF4-FFF2-40B4-BE49-F238E27FC236}">
                      <a16:creationId xmlns:a16="http://schemas.microsoft.com/office/drawing/2014/main" id="{5243BBC8-59A8-401D-9563-33A621DBD0EA}"/>
                    </a:ext>
                  </a:extLst>
                </p:cNvPr>
                <p:cNvSpPr/>
                <p:nvPr/>
              </p:nvSpPr>
              <p:spPr>
                <a:xfrm>
                  <a:off x="9903376" y="4895432"/>
                  <a:ext cx="694877" cy="548684"/>
                </a:xfrm>
                <a:prstGeom prst="curvedLeftArrow">
                  <a:avLst/>
                </a:prstGeom>
                <a:solidFill>
                  <a:srgbClr val="FB7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sp>
              <p:nvSpPr>
                <p:cNvPr id="27" name="Arrow: Up 26">
                  <a:extLst>
                    <a:ext uri="{FF2B5EF4-FFF2-40B4-BE49-F238E27FC236}">
                      <a16:creationId xmlns:a16="http://schemas.microsoft.com/office/drawing/2014/main" id="{9D8E568D-BA4E-445A-897B-24E3096AD3EC}"/>
                    </a:ext>
                  </a:extLst>
                </p:cNvPr>
                <p:cNvSpPr/>
                <p:nvPr/>
              </p:nvSpPr>
              <p:spPr>
                <a:xfrm>
                  <a:off x="9671749" y="4688737"/>
                  <a:ext cx="265196" cy="1398016"/>
                </a:xfrm>
                <a:prstGeom prst="upArrow">
                  <a:avLst/>
                </a:prstGeom>
                <a:solidFill>
                  <a:srgbClr val="FB7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8" name="Arrow: Down 27">
                  <a:extLst>
                    <a:ext uri="{FF2B5EF4-FFF2-40B4-BE49-F238E27FC236}">
                      <a16:creationId xmlns:a16="http://schemas.microsoft.com/office/drawing/2014/main" id="{16BAB731-B619-472D-8C9B-13194D71FE36}"/>
                    </a:ext>
                  </a:extLst>
                </p:cNvPr>
                <p:cNvSpPr/>
                <p:nvPr/>
              </p:nvSpPr>
              <p:spPr>
                <a:xfrm rot="21444664">
                  <a:off x="7597184" y="4722559"/>
                  <a:ext cx="231627" cy="143935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nvGrpSpPr>
                <p:cNvPr id="29" name="Group 25">
                  <a:extLst>
                    <a:ext uri="{FF2B5EF4-FFF2-40B4-BE49-F238E27FC236}">
                      <a16:creationId xmlns:a16="http://schemas.microsoft.com/office/drawing/2014/main" id="{8780845B-909F-4691-9B51-1300D449150F}"/>
                    </a:ext>
                  </a:extLst>
                </p:cNvPr>
                <p:cNvGrpSpPr>
                  <a:grpSpLocks/>
                </p:cNvGrpSpPr>
                <p:nvPr/>
              </p:nvGrpSpPr>
              <p:grpSpPr bwMode="auto">
                <a:xfrm>
                  <a:off x="6386858" y="3339341"/>
                  <a:ext cx="3845179" cy="2873602"/>
                  <a:chOff x="6386858" y="3339341"/>
                  <a:chExt cx="3845179" cy="2873602"/>
                </a:xfrm>
              </p:grpSpPr>
              <p:sp>
                <p:nvSpPr>
                  <p:cNvPr id="30" name="Arrow: Curved Right 29">
                    <a:extLst>
                      <a:ext uri="{FF2B5EF4-FFF2-40B4-BE49-F238E27FC236}">
                        <a16:creationId xmlns:a16="http://schemas.microsoft.com/office/drawing/2014/main" id="{0F9A0F87-42C8-44F3-8B54-EB3EFA463EB2}"/>
                      </a:ext>
                    </a:extLst>
                  </p:cNvPr>
                  <p:cNvSpPr/>
                  <p:nvPr/>
                </p:nvSpPr>
                <p:spPr>
                  <a:xfrm>
                    <a:off x="6966087" y="3339575"/>
                    <a:ext cx="1171559" cy="394603"/>
                  </a:xfrm>
                  <a:prstGeom prst="curv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1" name="Arrow: Curved Right 30">
                    <a:extLst>
                      <a:ext uri="{FF2B5EF4-FFF2-40B4-BE49-F238E27FC236}">
                        <a16:creationId xmlns:a16="http://schemas.microsoft.com/office/drawing/2014/main" id="{82E9399A-5D8B-4681-9E51-9EC3088E9CD3}"/>
                      </a:ext>
                    </a:extLst>
                  </p:cNvPr>
                  <p:cNvSpPr/>
                  <p:nvPr/>
                </p:nvSpPr>
                <p:spPr>
                  <a:xfrm rot="10641802" flipH="1" flipV="1">
                    <a:off x="6385344" y="4745108"/>
                    <a:ext cx="1121205" cy="732832"/>
                  </a:xfrm>
                  <a:prstGeom prst="curv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cxnSp>
                <p:nvCxnSpPr>
                  <p:cNvPr id="32" name="Straight Connector 31">
                    <a:extLst>
                      <a:ext uri="{FF2B5EF4-FFF2-40B4-BE49-F238E27FC236}">
                        <a16:creationId xmlns:a16="http://schemas.microsoft.com/office/drawing/2014/main" id="{835C83C0-4BFF-4640-A1C6-021FF1D0178E}"/>
                      </a:ext>
                    </a:extLst>
                  </p:cNvPr>
                  <p:cNvCxnSpPr/>
                  <p:nvPr/>
                </p:nvCxnSpPr>
                <p:spPr>
                  <a:xfrm>
                    <a:off x="7073508" y="6214529"/>
                    <a:ext cx="315884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sp>
            <p:nvSpPr>
              <p:cNvPr id="21" name="Rectangle 17">
                <a:extLst>
                  <a:ext uri="{FF2B5EF4-FFF2-40B4-BE49-F238E27FC236}">
                    <a16:creationId xmlns:a16="http://schemas.microsoft.com/office/drawing/2014/main" id="{95C4169B-3E0F-413B-9230-CDFDBD6A20F8}"/>
                  </a:ext>
                </a:extLst>
              </p:cNvPr>
              <p:cNvSpPr>
                <a:spLocks noChangeArrowheads="1"/>
              </p:cNvSpPr>
              <p:nvPr/>
            </p:nvSpPr>
            <p:spPr bwMode="auto">
              <a:xfrm>
                <a:off x="5525978" y="6205781"/>
                <a:ext cx="6095999" cy="76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3000"/>
                  </a:lnSpc>
                </a:pPr>
                <a:endParaRPr lang="en-AU" altLang="en-US" sz="1600">
                  <a:solidFill>
                    <a:schemeClr val="tx1"/>
                  </a:solidFill>
                  <a:ea typeface="Microsoft YaHei" panose="020B0503020204020204" pitchFamily="34" charset="-122"/>
                </a:endParaRPr>
              </a:p>
            </p:txBody>
          </p:sp>
        </p:grpSp>
        <p:sp>
          <p:nvSpPr>
            <p:cNvPr id="16" name="TextBox 12">
              <a:extLst>
                <a:ext uri="{FF2B5EF4-FFF2-40B4-BE49-F238E27FC236}">
                  <a16:creationId xmlns:a16="http://schemas.microsoft.com/office/drawing/2014/main" id="{CCC3C9C1-D692-4424-8328-B6B63E6F9F2D}"/>
                </a:ext>
              </a:extLst>
            </p:cNvPr>
            <p:cNvSpPr txBox="1">
              <a:spLocks noChangeArrowheads="1"/>
            </p:cNvSpPr>
            <p:nvPr/>
          </p:nvSpPr>
          <p:spPr bwMode="auto">
            <a:xfrm>
              <a:off x="6766664" y="6366692"/>
              <a:ext cx="2828937" cy="10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600">
                  <a:solidFill>
                    <a:schemeClr val="tx1"/>
                  </a:solidFill>
                </a:rPr>
                <a:t>Anticyclone</a:t>
              </a:r>
            </a:p>
          </p:txBody>
        </p:sp>
        <p:sp>
          <p:nvSpPr>
            <p:cNvPr id="17" name="TextBox 13">
              <a:extLst>
                <a:ext uri="{FF2B5EF4-FFF2-40B4-BE49-F238E27FC236}">
                  <a16:creationId xmlns:a16="http://schemas.microsoft.com/office/drawing/2014/main" id="{F09FAFC3-EC35-4E31-9B5F-222ABFF62B79}"/>
                </a:ext>
              </a:extLst>
            </p:cNvPr>
            <p:cNvSpPr txBox="1">
              <a:spLocks noChangeArrowheads="1"/>
            </p:cNvSpPr>
            <p:nvPr/>
          </p:nvSpPr>
          <p:spPr bwMode="auto">
            <a:xfrm>
              <a:off x="9825460" y="6425861"/>
              <a:ext cx="2538470" cy="10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600">
                  <a:solidFill>
                    <a:schemeClr val="tx1"/>
                  </a:solidFill>
                </a:rPr>
                <a:t>Cyclone</a:t>
              </a:r>
            </a:p>
          </p:txBody>
        </p:sp>
        <p:sp>
          <p:nvSpPr>
            <p:cNvPr id="18" name="TextBox 14">
              <a:extLst>
                <a:ext uri="{FF2B5EF4-FFF2-40B4-BE49-F238E27FC236}">
                  <a16:creationId xmlns:a16="http://schemas.microsoft.com/office/drawing/2014/main" id="{602C497D-231E-4BA8-B279-4BA68778B543}"/>
                </a:ext>
              </a:extLst>
            </p:cNvPr>
            <p:cNvSpPr txBox="1">
              <a:spLocks noChangeArrowheads="1"/>
            </p:cNvSpPr>
            <p:nvPr/>
          </p:nvSpPr>
          <p:spPr bwMode="auto">
            <a:xfrm>
              <a:off x="8531157" y="2199803"/>
              <a:ext cx="2336541" cy="16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500" b="1">
                  <a:solidFill>
                    <a:schemeClr val="tx1"/>
                  </a:solidFill>
                </a:rPr>
                <a:t>Vortical action</a:t>
              </a:r>
            </a:p>
          </p:txBody>
        </p:sp>
      </p:grpSp>
      <p:sp>
        <p:nvSpPr>
          <p:cNvPr id="33" name="TextBox 32">
            <a:extLst>
              <a:ext uri="{FF2B5EF4-FFF2-40B4-BE49-F238E27FC236}">
                <a16:creationId xmlns:a16="http://schemas.microsoft.com/office/drawing/2014/main" id="{FAC6C62A-B587-402E-9C53-0C8AD89FCB75}"/>
              </a:ext>
            </a:extLst>
          </p:cNvPr>
          <p:cNvSpPr txBox="1">
            <a:spLocks noChangeArrowheads="1"/>
          </p:cNvSpPr>
          <p:nvPr/>
        </p:nvSpPr>
        <p:spPr bwMode="auto">
          <a:xfrm>
            <a:off x="6065838" y="2736850"/>
            <a:ext cx="349726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200" i="1" dirty="0">
                <a:solidFill>
                  <a:schemeClr val="tx1"/>
                </a:solidFill>
              </a:rPr>
              <a:t>@</a:t>
            </a:r>
            <a:r>
              <a:rPr lang="en-AU" altLang="en-US" sz="1200" baseline="-25000" dirty="0">
                <a:solidFill>
                  <a:schemeClr val="tx1"/>
                </a:solidFill>
              </a:rPr>
              <a:t>t </a:t>
            </a:r>
            <a:r>
              <a:rPr lang="en-AU" altLang="en-US" sz="1200" dirty="0">
                <a:solidFill>
                  <a:schemeClr val="tx1"/>
                </a:solidFill>
              </a:rPr>
              <a:t> = </a:t>
            </a:r>
            <a:r>
              <a:rPr lang="en-AU" altLang="en-US" sz="1200" i="1" dirty="0" err="1">
                <a:solidFill>
                  <a:schemeClr val="tx1"/>
                </a:solidFill>
              </a:rPr>
              <a:t>mr</a:t>
            </a:r>
            <a:r>
              <a:rPr lang="en-AU" altLang="en-US" sz="1200" i="1" baseline="-25000" dirty="0" err="1">
                <a:solidFill>
                  <a:schemeClr val="tx1"/>
                </a:solidFill>
              </a:rPr>
              <a:t>t</a:t>
            </a:r>
            <a:r>
              <a:rPr lang="en-AU" altLang="en-US" sz="1200" i="1" dirty="0" err="1">
                <a:solidFill>
                  <a:schemeClr val="tx1"/>
                </a:solidFill>
              </a:rPr>
              <a:t>v</a:t>
            </a:r>
            <a:r>
              <a:rPr lang="en-AU" altLang="en-US" sz="1200" i="1" baseline="-25000" dirty="0" err="1">
                <a:solidFill>
                  <a:schemeClr val="tx1"/>
                </a:solidFill>
              </a:rPr>
              <a:t>t</a:t>
            </a:r>
            <a:r>
              <a:rPr lang="en-AU" altLang="en-US" sz="1200" i="1" baseline="-25000" dirty="0">
                <a:solidFill>
                  <a:schemeClr val="tx1"/>
                </a:solidFill>
              </a:rPr>
              <a:t> </a:t>
            </a:r>
          </a:p>
          <a:p>
            <a:endParaRPr lang="en-AU" altLang="en-US" sz="1200" i="1" baseline="-25000" dirty="0">
              <a:solidFill>
                <a:schemeClr val="tx1"/>
              </a:solidFill>
            </a:endParaRPr>
          </a:p>
          <a:p>
            <a:r>
              <a:rPr lang="en-AU" altLang="en-US" sz="1200" i="1" dirty="0">
                <a:solidFill>
                  <a:schemeClr val="tx1"/>
                </a:solidFill>
              </a:rPr>
              <a:t>S</a:t>
            </a:r>
            <a:r>
              <a:rPr lang="en-AU" altLang="en-US" sz="1200" baseline="-25000" dirty="0">
                <a:solidFill>
                  <a:schemeClr val="tx1"/>
                </a:solidFill>
              </a:rPr>
              <a:t>t</a:t>
            </a:r>
            <a:r>
              <a:rPr lang="en-AU" altLang="en-US" sz="1200" dirty="0">
                <a:solidFill>
                  <a:schemeClr val="tx1"/>
                </a:solidFill>
              </a:rPr>
              <a:t> = </a:t>
            </a:r>
            <a:r>
              <a:rPr lang="en-AU" altLang="en-US" sz="1200" i="1" dirty="0" err="1">
                <a:solidFill>
                  <a:schemeClr val="tx1"/>
                </a:solidFill>
              </a:rPr>
              <a:t>R</a:t>
            </a:r>
            <a:r>
              <a:rPr lang="en-AU" altLang="en-US" sz="1200" dirty="0" err="1">
                <a:solidFill>
                  <a:schemeClr val="tx1"/>
                </a:solidFill>
              </a:rPr>
              <a:t>ln</a:t>
            </a:r>
            <a:r>
              <a:rPr lang="en-AU" altLang="en-US" sz="1200" dirty="0">
                <a:solidFill>
                  <a:schemeClr val="tx1"/>
                </a:solidFill>
              </a:rPr>
              <a:t>[8e</a:t>
            </a:r>
            <a:r>
              <a:rPr lang="en-AU" altLang="en-US" sz="1200" baseline="30000" dirty="0">
                <a:solidFill>
                  <a:schemeClr val="tx1"/>
                </a:solidFill>
              </a:rPr>
              <a:t>5/2</a:t>
            </a:r>
            <a:r>
              <a:rPr lang="en-AU" altLang="en-US" sz="1200" dirty="0">
                <a:solidFill>
                  <a:schemeClr val="tx1"/>
                </a:solidFill>
              </a:rPr>
              <a:t>(2π</a:t>
            </a:r>
            <a:r>
              <a:rPr lang="en-AU" altLang="en-US" sz="1200" i="1" dirty="0">
                <a:solidFill>
                  <a:schemeClr val="tx1"/>
                </a:solidFill>
              </a:rPr>
              <a:t>mr</a:t>
            </a:r>
            <a:r>
              <a:rPr lang="en-AU" altLang="en-US" sz="1200" baseline="-25000" dirty="0">
                <a:solidFill>
                  <a:schemeClr val="tx1"/>
                </a:solidFill>
              </a:rPr>
              <a:t>t</a:t>
            </a:r>
            <a:r>
              <a:rPr lang="en-AU" altLang="en-US" sz="1200" baseline="30000" dirty="0">
                <a:solidFill>
                  <a:schemeClr val="tx1"/>
                </a:solidFill>
              </a:rPr>
              <a:t>2</a:t>
            </a:r>
            <a:r>
              <a:rPr lang="en-AU" altLang="en-US" sz="1200" i="1" dirty="0">
                <a:solidFill>
                  <a:schemeClr val="tx1"/>
                </a:solidFill>
              </a:rPr>
              <a:t>kT</a:t>
            </a:r>
            <a:r>
              <a:rPr lang="en-AU" altLang="en-US" sz="1200" dirty="0">
                <a:solidFill>
                  <a:schemeClr val="tx1"/>
                </a:solidFill>
              </a:rPr>
              <a:t>)</a:t>
            </a:r>
            <a:r>
              <a:rPr lang="en-AU" altLang="en-US" sz="1200" baseline="30000" dirty="0">
                <a:solidFill>
                  <a:schemeClr val="tx1"/>
                </a:solidFill>
              </a:rPr>
              <a:t>3/2</a:t>
            </a:r>
            <a:r>
              <a:rPr lang="en-AU" altLang="en-US" sz="1200" dirty="0">
                <a:solidFill>
                  <a:schemeClr val="tx1"/>
                </a:solidFill>
              </a:rPr>
              <a:t>/</a:t>
            </a:r>
            <a:r>
              <a:rPr lang="en-AU" altLang="en-US" sz="1200" i="1" dirty="0">
                <a:solidFill>
                  <a:schemeClr val="tx1"/>
                </a:solidFill>
              </a:rPr>
              <a:t>h</a:t>
            </a:r>
            <a:r>
              <a:rPr lang="en-AU" altLang="en-US" sz="1200" baseline="30000" dirty="0">
                <a:solidFill>
                  <a:schemeClr val="tx1"/>
                </a:solidFill>
              </a:rPr>
              <a:t>3</a:t>
            </a:r>
            <a:r>
              <a:rPr lang="en-AU" altLang="en-US" sz="1200" dirty="0">
                <a:solidFill>
                  <a:schemeClr val="tx1"/>
                </a:solidFill>
              </a:rPr>
              <a:t>]</a:t>
            </a:r>
          </a:p>
          <a:p>
            <a:r>
              <a:rPr lang="en-AU" altLang="en-US" sz="1200" i="1" dirty="0">
                <a:solidFill>
                  <a:schemeClr val="tx1"/>
                </a:solidFill>
              </a:rPr>
              <a:t>S</a:t>
            </a:r>
            <a:r>
              <a:rPr lang="en-AU" altLang="en-US" sz="1200" baseline="-25000" dirty="0">
                <a:solidFill>
                  <a:schemeClr val="tx1"/>
                </a:solidFill>
              </a:rPr>
              <a:t>t</a:t>
            </a:r>
            <a:r>
              <a:rPr lang="en-AU" altLang="en-US" sz="1200" dirty="0">
                <a:solidFill>
                  <a:schemeClr val="tx1"/>
                </a:solidFill>
              </a:rPr>
              <a:t> = </a:t>
            </a:r>
            <a:r>
              <a:rPr lang="en-AU" altLang="en-US" sz="1200" i="1" dirty="0" err="1">
                <a:solidFill>
                  <a:schemeClr val="tx1"/>
                </a:solidFill>
              </a:rPr>
              <a:t>R</a:t>
            </a:r>
            <a:r>
              <a:rPr lang="en-AU" altLang="en-US" sz="1200" dirty="0" err="1">
                <a:solidFill>
                  <a:schemeClr val="tx1"/>
                </a:solidFill>
              </a:rPr>
              <a:t>ln</a:t>
            </a:r>
            <a:r>
              <a:rPr lang="en-AU" altLang="en-US" sz="1200" dirty="0">
                <a:solidFill>
                  <a:schemeClr val="tx1"/>
                </a:solidFill>
              </a:rPr>
              <a:t>[8e</a:t>
            </a:r>
            <a:r>
              <a:rPr lang="en-AU" altLang="en-US" sz="1200" baseline="30000" dirty="0">
                <a:solidFill>
                  <a:schemeClr val="tx1"/>
                </a:solidFill>
              </a:rPr>
              <a:t>5/2</a:t>
            </a:r>
            <a:r>
              <a:rPr lang="en-AU" altLang="en-US" sz="1200" dirty="0">
                <a:solidFill>
                  <a:schemeClr val="tx1"/>
                </a:solidFill>
              </a:rPr>
              <a:t>(2π</a:t>
            </a:r>
            <a:r>
              <a:rPr lang="en-AU" altLang="en-US" sz="1200" i="1" dirty="0">
                <a:solidFill>
                  <a:schemeClr val="tx1"/>
                </a:solidFill>
              </a:rPr>
              <a:t>mr</a:t>
            </a:r>
            <a:r>
              <a:rPr lang="en-AU" altLang="en-US" sz="1200" baseline="-25000" dirty="0">
                <a:solidFill>
                  <a:schemeClr val="tx1"/>
                </a:solidFill>
              </a:rPr>
              <a:t>t</a:t>
            </a:r>
            <a:r>
              <a:rPr lang="en-AU" altLang="en-US" sz="1200" baseline="30000" dirty="0">
                <a:solidFill>
                  <a:schemeClr val="tx1"/>
                </a:solidFill>
              </a:rPr>
              <a:t>2</a:t>
            </a:r>
            <a:r>
              <a:rPr lang="en-AU" altLang="en-US" sz="1200" i="1" dirty="0">
                <a:solidFill>
                  <a:schemeClr val="tx1"/>
                </a:solidFill>
              </a:rPr>
              <a:t>kT</a:t>
            </a:r>
            <a:r>
              <a:rPr lang="en-AU" altLang="en-US" sz="1200" dirty="0">
                <a:solidFill>
                  <a:schemeClr val="tx1"/>
                </a:solidFill>
              </a:rPr>
              <a:t>)</a:t>
            </a:r>
            <a:r>
              <a:rPr lang="en-AU" altLang="en-US" sz="1200" baseline="30000" dirty="0">
                <a:solidFill>
                  <a:schemeClr val="tx1"/>
                </a:solidFill>
              </a:rPr>
              <a:t>3/2</a:t>
            </a:r>
            <a:r>
              <a:rPr lang="en-AU" altLang="en-US" sz="1200" dirty="0">
                <a:solidFill>
                  <a:schemeClr val="tx1"/>
                </a:solidFill>
              </a:rPr>
              <a:t>/</a:t>
            </a:r>
            <a:r>
              <a:rPr lang="en-AU" altLang="en-US" sz="1200" i="1" dirty="0">
                <a:solidFill>
                  <a:schemeClr val="tx1"/>
                </a:solidFill>
              </a:rPr>
              <a:t>h</a:t>
            </a:r>
            <a:r>
              <a:rPr lang="en-AU" altLang="en-US" sz="1200" baseline="30000" dirty="0">
                <a:solidFill>
                  <a:schemeClr val="tx1"/>
                </a:solidFill>
              </a:rPr>
              <a:t>3</a:t>
            </a:r>
            <a:r>
              <a:rPr lang="en-AU" altLang="en-US" sz="1200" dirty="0">
                <a:solidFill>
                  <a:schemeClr val="tx1"/>
                </a:solidFill>
              </a:rPr>
              <a:t>]</a:t>
            </a:r>
          </a:p>
          <a:p>
            <a:endParaRPr lang="en-AU" altLang="en-US" sz="1200" dirty="0">
              <a:solidFill>
                <a:schemeClr val="tx1"/>
              </a:solidFill>
            </a:endParaRPr>
          </a:p>
          <a:p>
            <a:r>
              <a:rPr lang="en-AU" altLang="en-US" sz="1200" i="1" dirty="0">
                <a:solidFill>
                  <a:schemeClr val="tx1"/>
                </a:solidFill>
              </a:rPr>
              <a:t>S</a:t>
            </a:r>
            <a:r>
              <a:rPr lang="en-AU" altLang="en-US" sz="1200" i="1" baseline="-25000" dirty="0">
                <a:solidFill>
                  <a:schemeClr val="tx1"/>
                </a:solidFill>
              </a:rPr>
              <a:t>t</a:t>
            </a:r>
            <a:r>
              <a:rPr lang="en-AU" altLang="en-US" sz="1200" i="1" dirty="0">
                <a:solidFill>
                  <a:schemeClr val="tx1"/>
                </a:solidFill>
              </a:rPr>
              <a:t> = </a:t>
            </a:r>
            <a:r>
              <a:rPr lang="en-AU" altLang="en-US" sz="1200" i="1" dirty="0" err="1">
                <a:solidFill>
                  <a:schemeClr val="tx1"/>
                </a:solidFill>
              </a:rPr>
              <a:t>R</a:t>
            </a:r>
            <a:r>
              <a:rPr lang="en-AU" altLang="en-US" sz="1200" dirty="0" err="1">
                <a:solidFill>
                  <a:schemeClr val="tx1"/>
                </a:solidFill>
              </a:rPr>
              <a:t>ln</a:t>
            </a:r>
            <a:r>
              <a:rPr lang="en-AU" altLang="en-US" sz="1200" dirty="0">
                <a:solidFill>
                  <a:schemeClr val="tx1"/>
                </a:solidFill>
              </a:rPr>
              <a:t>[</a:t>
            </a:r>
            <a:r>
              <a:rPr lang="en-AU" altLang="en-US" sz="1200" i="1" dirty="0">
                <a:solidFill>
                  <a:schemeClr val="tx1"/>
                </a:solidFill>
              </a:rPr>
              <a:t>e</a:t>
            </a:r>
            <a:r>
              <a:rPr lang="en-AU" altLang="en-US" sz="1200" i="1" baseline="30000" dirty="0">
                <a:solidFill>
                  <a:schemeClr val="tx1"/>
                </a:solidFill>
              </a:rPr>
              <a:t>5/2</a:t>
            </a:r>
            <a:r>
              <a:rPr lang="en-AU" altLang="en-US" sz="1200" dirty="0">
                <a:solidFill>
                  <a:schemeClr val="tx1"/>
                </a:solidFill>
              </a:rPr>
              <a:t>(</a:t>
            </a:r>
            <a:r>
              <a:rPr lang="en-AU" altLang="en-US" sz="1200" i="1" dirty="0">
                <a:solidFill>
                  <a:schemeClr val="tx1"/>
                </a:solidFill>
              </a:rPr>
              <a:t>@’</a:t>
            </a:r>
            <a:r>
              <a:rPr lang="en-AU" altLang="en-US" sz="1200" baseline="-25000" dirty="0">
                <a:solidFill>
                  <a:schemeClr val="tx1"/>
                </a:solidFill>
              </a:rPr>
              <a:t>t</a:t>
            </a:r>
            <a:r>
              <a:rPr lang="en-AU" altLang="en-US" sz="1200" i="1" dirty="0">
                <a:solidFill>
                  <a:schemeClr val="tx1"/>
                </a:solidFill>
              </a:rPr>
              <a:t>/ħ</a:t>
            </a:r>
            <a:r>
              <a:rPr lang="en-AU" altLang="en-US" sz="1200" dirty="0">
                <a:solidFill>
                  <a:schemeClr val="tx1"/>
                </a:solidFill>
              </a:rPr>
              <a:t>)</a:t>
            </a:r>
            <a:r>
              <a:rPr lang="en-AU" altLang="en-US" sz="1200" i="1" baseline="30000" dirty="0">
                <a:solidFill>
                  <a:schemeClr val="tx1"/>
                </a:solidFill>
              </a:rPr>
              <a:t>3</a:t>
            </a:r>
            <a:r>
              <a:rPr lang="en-AU" altLang="en-US" sz="1200" dirty="0">
                <a:solidFill>
                  <a:schemeClr val="tx1"/>
                </a:solidFill>
              </a:rPr>
              <a:t>/z</a:t>
            </a:r>
            <a:r>
              <a:rPr lang="en-AU" altLang="en-US" sz="1200" baseline="-25000" dirty="0">
                <a:solidFill>
                  <a:schemeClr val="tx1"/>
                </a:solidFill>
              </a:rPr>
              <a:t>t</a:t>
            </a:r>
            <a:r>
              <a:rPr lang="en-AU" altLang="en-US" sz="1200" dirty="0">
                <a:solidFill>
                  <a:schemeClr val="tx1"/>
                </a:solidFill>
              </a:rPr>
              <a:t>] </a:t>
            </a:r>
          </a:p>
          <a:p>
            <a:r>
              <a:rPr lang="en-AU" altLang="en-US" sz="1200" dirty="0">
                <a:solidFill>
                  <a:schemeClr val="tx1"/>
                </a:solidFill>
              </a:rPr>
              <a:t>    = </a:t>
            </a:r>
            <a:r>
              <a:rPr lang="en-AU" altLang="en-US" sz="1200" i="1" dirty="0" err="1">
                <a:solidFill>
                  <a:schemeClr val="tx1"/>
                </a:solidFill>
              </a:rPr>
              <a:t>R</a:t>
            </a:r>
            <a:r>
              <a:rPr lang="en-AU" altLang="en-US" sz="1200" dirty="0" err="1">
                <a:solidFill>
                  <a:schemeClr val="tx1"/>
                </a:solidFill>
              </a:rPr>
              <a:t>ln</a:t>
            </a:r>
            <a:r>
              <a:rPr lang="en-AU" altLang="en-US" sz="1200" dirty="0">
                <a:solidFill>
                  <a:schemeClr val="tx1"/>
                </a:solidFill>
              </a:rPr>
              <a:t>[</a:t>
            </a:r>
            <a:r>
              <a:rPr lang="en-AU" altLang="en-US" sz="1200" i="1" dirty="0">
                <a:solidFill>
                  <a:schemeClr val="tx1"/>
                </a:solidFill>
              </a:rPr>
              <a:t>e</a:t>
            </a:r>
            <a:r>
              <a:rPr lang="en-AU" altLang="en-US" sz="1200" i="1" baseline="30000" dirty="0">
                <a:solidFill>
                  <a:schemeClr val="tx1"/>
                </a:solidFill>
              </a:rPr>
              <a:t>5/2</a:t>
            </a:r>
            <a:r>
              <a:rPr lang="en-AU" altLang="en-US" sz="1200" dirty="0">
                <a:solidFill>
                  <a:schemeClr val="tx1"/>
                </a:solidFill>
              </a:rPr>
              <a:t>(</a:t>
            </a:r>
            <a:r>
              <a:rPr lang="en-AU" altLang="en-US" sz="1200" i="1" dirty="0">
                <a:solidFill>
                  <a:schemeClr val="tx1"/>
                </a:solidFill>
              </a:rPr>
              <a:t>@</a:t>
            </a:r>
            <a:r>
              <a:rPr lang="en-AU" altLang="en-US" sz="1200" baseline="-25000" dirty="0">
                <a:solidFill>
                  <a:schemeClr val="tx1"/>
                </a:solidFill>
              </a:rPr>
              <a:t>t</a:t>
            </a:r>
            <a:r>
              <a:rPr lang="en-AU" altLang="en-US" sz="1200" i="1" dirty="0">
                <a:solidFill>
                  <a:schemeClr val="tx1"/>
                </a:solidFill>
              </a:rPr>
              <a:t>/ħ</a:t>
            </a:r>
            <a:r>
              <a:rPr lang="en-AU" altLang="en-US" sz="1200" dirty="0">
                <a:solidFill>
                  <a:schemeClr val="tx1"/>
                </a:solidFill>
              </a:rPr>
              <a:t>)</a:t>
            </a:r>
            <a:r>
              <a:rPr lang="en-AU" altLang="en-US" sz="1200" i="1" baseline="30000" dirty="0">
                <a:solidFill>
                  <a:schemeClr val="tx1"/>
                </a:solidFill>
              </a:rPr>
              <a:t>3</a:t>
            </a:r>
            <a:r>
              <a:rPr lang="en-AU" altLang="en-US" sz="1200" dirty="0">
                <a:solidFill>
                  <a:schemeClr val="tx1"/>
                </a:solidFill>
              </a:rPr>
              <a:t>] = </a:t>
            </a:r>
            <a:r>
              <a:rPr lang="en-AU" altLang="en-US" sz="1200" i="1" dirty="0" err="1">
                <a:solidFill>
                  <a:schemeClr val="tx1"/>
                </a:solidFill>
              </a:rPr>
              <a:t>R</a:t>
            </a:r>
            <a:r>
              <a:rPr lang="en-AU" altLang="en-US" sz="1200" dirty="0" err="1">
                <a:solidFill>
                  <a:schemeClr val="tx1"/>
                </a:solidFill>
              </a:rPr>
              <a:t>ln</a:t>
            </a:r>
            <a:r>
              <a:rPr lang="en-AU" altLang="en-US" sz="1200" dirty="0">
                <a:solidFill>
                  <a:schemeClr val="tx1"/>
                </a:solidFill>
              </a:rPr>
              <a:t>[</a:t>
            </a:r>
            <a:r>
              <a:rPr lang="en-AU" altLang="en-US" sz="1200" i="1" dirty="0">
                <a:solidFill>
                  <a:schemeClr val="tx1"/>
                </a:solidFill>
              </a:rPr>
              <a:t>e</a:t>
            </a:r>
            <a:r>
              <a:rPr lang="en-AU" altLang="en-US" sz="1200" i="1" baseline="30000" dirty="0">
                <a:solidFill>
                  <a:schemeClr val="tx1"/>
                </a:solidFill>
              </a:rPr>
              <a:t>5/2</a:t>
            </a:r>
            <a:r>
              <a:rPr lang="en-AU" altLang="en-US" sz="1200" dirty="0">
                <a:solidFill>
                  <a:schemeClr val="tx1"/>
                </a:solidFill>
              </a:rPr>
              <a:t>(</a:t>
            </a:r>
            <a:r>
              <a:rPr lang="en-AU" altLang="en-US" sz="1200" i="1" dirty="0" err="1">
                <a:solidFill>
                  <a:schemeClr val="tx1"/>
                </a:solidFill>
              </a:rPr>
              <a:t>n</a:t>
            </a:r>
            <a:r>
              <a:rPr lang="en-AU" altLang="en-US" sz="1200" baseline="-25000" dirty="0" err="1">
                <a:solidFill>
                  <a:schemeClr val="tx1"/>
                </a:solidFill>
              </a:rPr>
              <a:t>t</a:t>
            </a:r>
            <a:r>
              <a:rPr lang="en-AU" altLang="en-US" sz="1200" dirty="0">
                <a:solidFill>
                  <a:schemeClr val="tx1"/>
                </a:solidFill>
              </a:rPr>
              <a:t>)</a:t>
            </a:r>
            <a:r>
              <a:rPr lang="en-AU" altLang="en-US" sz="1200" i="1" baseline="30000" dirty="0">
                <a:solidFill>
                  <a:schemeClr val="tx1"/>
                </a:solidFill>
              </a:rPr>
              <a:t>3</a:t>
            </a:r>
            <a:r>
              <a:rPr lang="en-AU" altLang="en-US" sz="1200" dirty="0">
                <a:solidFill>
                  <a:schemeClr val="tx1"/>
                </a:solidFill>
              </a:rPr>
              <a:t>]</a:t>
            </a:r>
          </a:p>
          <a:p>
            <a:endParaRPr lang="en-AU" altLang="en-US" sz="1200" dirty="0">
              <a:solidFill>
                <a:schemeClr val="tx1"/>
              </a:solidFill>
            </a:endParaRPr>
          </a:p>
          <a:p>
            <a:endParaRPr lang="en-AU" altLang="en-US" sz="1200" dirty="0">
              <a:solidFill>
                <a:schemeClr val="tx1"/>
              </a:solidFill>
            </a:endParaRPr>
          </a:p>
          <a:p>
            <a:r>
              <a:rPr lang="en-AU" altLang="en-US" sz="1200" i="1" dirty="0" err="1">
                <a:solidFill>
                  <a:schemeClr val="tx1"/>
                </a:solidFill>
              </a:rPr>
              <a:t>S</a:t>
            </a:r>
            <a:r>
              <a:rPr lang="en-AU" altLang="en-US" sz="1200" i="1" baseline="-25000" dirty="0" err="1">
                <a:solidFill>
                  <a:schemeClr val="tx1"/>
                </a:solidFill>
              </a:rPr>
              <a:t>t</a:t>
            </a:r>
            <a:r>
              <a:rPr lang="en-AU" altLang="en-US" sz="1200" i="1" dirty="0" err="1">
                <a:solidFill>
                  <a:schemeClr val="tx1"/>
                </a:solidFill>
              </a:rPr>
              <a:t>T</a:t>
            </a:r>
            <a:r>
              <a:rPr lang="en-AU" altLang="en-US" sz="1200" i="1" dirty="0">
                <a:solidFill>
                  <a:schemeClr val="tx1"/>
                </a:solidFill>
              </a:rPr>
              <a:t> </a:t>
            </a:r>
            <a:r>
              <a:rPr lang="en-AU" altLang="en-US" sz="1200" dirty="0">
                <a:solidFill>
                  <a:schemeClr val="tx1"/>
                </a:solidFill>
              </a:rPr>
              <a:t>= </a:t>
            </a:r>
            <a:r>
              <a:rPr lang="en-AU" altLang="en-US" sz="1200" i="1" dirty="0" err="1">
                <a:solidFill>
                  <a:schemeClr val="tx1"/>
                </a:solidFill>
              </a:rPr>
              <a:t>RT</a:t>
            </a:r>
            <a:r>
              <a:rPr lang="en-AU" altLang="en-US" sz="1200" dirty="0" err="1">
                <a:solidFill>
                  <a:schemeClr val="tx1"/>
                </a:solidFill>
              </a:rPr>
              <a:t>ln</a:t>
            </a:r>
            <a:r>
              <a:rPr lang="en-AU" altLang="en-US" sz="1200" dirty="0">
                <a:solidFill>
                  <a:schemeClr val="tx1"/>
                </a:solidFill>
              </a:rPr>
              <a:t>[</a:t>
            </a:r>
            <a:r>
              <a:rPr lang="en-AU" altLang="en-US" sz="1200" i="1" dirty="0">
                <a:solidFill>
                  <a:schemeClr val="tx1"/>
                </a:solidFill>
              </a:rPr>
              <a:t>e</a:t>
            </a:r>
            <a:r>
              <a:rPr lang="en-AU" altLang="en-US" sz="1200" i="1" baseline="30000" dirty="0">
                <a:solidFill>
                  <a:schemeClr val="tx1"/>
                </a:solidFill>
              </a:rPr>
              <a:t>5/2</a:t>
            </a:r>
            <a:r>
              <a:rPr lang="en-AU" altLang="en-US" sz="1200" dirty="0">
                <a:solidFill>
                  <a:schemeClr val="tx1"/>
                </a:solidFill>
              </a:rPr>
              <a:t>(</a:t>
            </a:r>
            <a:r>
              <a:rPr lang="en-AU" altLang="en-US" sz="1200" i="1" dirty="0">
                <a:solidFill>
                  <a:schemeClr val="tx1"/>
                </a:solidFill>
              </a:rPr>
              <a:t>@</a:t>
            </a:r>
            <a:r>
              <a:rPr lang="en-AU" altLang="en-US" sz="1200" baseline="-25000" dirty="0">
                <a:solidFill>
                  <a:schemeClr val="tx1"/>
                </a:solidFill>
              </a:rPr>
              <a:t>t</a:t>
            </a:r>
            <a:r>
              <a:rPr lang="en-AU" altLang="en-US" sz="1200" i="1" dirty="0">
                <a:solidFill>
                  <a:schemeClr val="tx1"/>
                </a:solidFill>
              </a:rPr>
              <a:t>/ħ</a:t>
            </a:r>
            <a:r>
              <a:rPr lang="en-AU" altLang="en-US" sz="1200" dirty="0">
                <a:solidFill>
                  <a:schemeClr val="tx1"/>
                </a:solidFill>
              </a:rPr>
              <a:t>)</a:t>
            </a:r>
            <a:r>
              <a:rPr lang="en-AU" altLang="en-US" sz="1200" i="1" baseline="30000" dirty="0">
                <a:solidFill>
                  <a:schemeClr val="tx1"/>
                </a:solidFill>
              </a:rPr>
              <a:t>3</a:t>
            </a:r>
            <a:r>
              <a:rPr lang="en-AU" altLang="en-US" sz="1200" dirty="0">
                <a:solidFill>
                  <a:schemeClr val="tx1"/>
                </a:solidFill>
              </a:rPr>
              <a:t>]</a:t>
            </a:r>
          </a:p>
          <a:p>
            <a:endParaRPr lang="en-AU" altLang="en-US" sz="1200" dirty="0">
              <a:solidFill>
                <a:schemeClr val="tx1"/>
              </a:solidFill>
            </a:endParaRPr>
          </a:p>
          <a:p>
            <a:r>
              <a:rPr lang="en-AU" altLang="en-US" sz="1200" dirty="0">
                <a:solidFill>
                  <a:schemeClr val="tx1"/>
                </a:solidFill>
              </a:rPr>
              <a:t>Translational entropic energy</a:t>
            </a:r>
          </a:p>
          <a:p>
            <a:endParaRPr lang="en-AU" altLang="en-US" sz="1200" dirty="0">
              <a:solidFill>
                <a:schemeClr val="tx1"/>
              </a:solidFill>
            </a:endParaRPr>
          </a:p>
          <a:p>
            <a:endParaRPr lang="en-AU" altLang="en-US" sz="1200" dirty="0">
              <a:solidFill>
                <a:schemeClr val="tx1"/>
              </a:solidFill>
            </a:endParaRPr>
          </a:p>
          <a:p>
            <a:endParaRPr lang="en-AU" altLang="en-US" sz="1000" i="1" dirty="0">
              <a:solidFill>
                <a:schemeClr val="tx1"/>
              </a:solidFill>
            </a:endParaRPr>
          </a:p>
        </p:txBody>
      </p:sp>
      <p:sp>
        <p:nvSpPr>
          <p:cNvPr id="34" name="TextBox 33">
            <a:extLst>
              <a:ext uri="{FF2B5EF4-FFF2-40B4-BE49-F238E27FC236}">
                <a16:creationId xmlns:a16="http://schemas.microsoft.com/office/drawing/2014/main" id="{8EAF5CE0-7471-4FFC-A22B-9099084A4BBB}"/>
              </a:ext>
            </a:extLst>
          </p:cNvPr>
          <p:cNvSpPr txBox="1">
            <a:spLocks noChangeArrowheads="1"/>
          </p:cNvSpPr>
          <p:nvPr/>
        </p:nvSpPr>
        <p:spPr bwMode="auto">
          <a:xfrm>
            <a:off x="3806825" y="2497138"/>
            <a:ext cx="23114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200" i="1">
                <a:solidFill>
                  <a:schemeClr val="tx1"/>
                </a:solidFill>
              </a:rPr>
              <a:t>@</a:t>
            </a:r>
            <a:r>
              <a:rPr lang="en-AU" altLang="en-US" sz="1200" i="1" baseline="-25000">
                <a:solidFill>
                  <a:schemeClr val="tx1"/>
                </a:solidFill>
              </a:rPr>
              <a:t>r</a:t>
            </a:r>
            <a:r>
              <a:rPr lang="en-AU" altLang="en-US" sz="1200" baseline="-25000">
                <a:solidFill>
                  <a:schemeClr val="tx1"/>
                </a:solidFill>
              </a:rPr>
              <a:t> </a:t>
            </a:r>
            <a:r>
              <a:rPr lang="en-AU" altLang="en-US" sz="1200">
                <a:solidFill>
                  <a:schemeClr val="tx1"/>
                </a:solidFill>
              </a:rPr>
              <a:t> = </a:t>
            </a:r>
            <a:r>
              <a:rPr lang="en-AU" altLang="en-US" sz="1200" i="1">
                <a:solidFill>
                  <a:schemeClr val="tx1"/>
                </a:solidFill>
              </a:rPr>
              <a:t>mr</a:t>
            </a:r>
            <a:r>
              <a:rPr lang="en-AU" altLang="en-US" sz="1200" i="1" baseline="-25000">
                <a:solidFill>
                  <a:schemeClr val="tx1"/>
                </a:solidFill>
              </a:rPr>
              <a:t>r</a:t>
            </a:r>
            <a:r>
              <a:rPr lang="en-AU" altLang="en-US" sz="1200" i="1">
                <a:solidFill>
                  <a:schemeClr val="tx1"/>
                </a:solidFill>
              </a:rPr>
              <a:t>v</a:t>
            </a:r>
            <a:r>
              <a:rPr lang="en-AU" altLang="en-US" sz="1200" i="1" baseline="-25000">
                <a:solidFill>
                  <a:schemeClr val="tx1"/>
                </a:solidFill>
              </a:rPr>
              <a:t>r</a:t>
            </a:r>
            <a:endParaRPr lang="en-AU" altLang="en-US" sz="1200" i="1">
              <a:solidFill>
                <a:schemeClr val="tx1"/>
              </a:solidFill>
            </a:endParaRPr>
          </a:p>
          <a:p>
            <a:endParaRPr lang="en-AU" altLang="en-US" sz="1200" i="1">
              <a:solidFill>
                <a:schemeClr val="tx1"/>
              </a:solidFill>
            </a:endParaRPr>
          </a:p>
          <a:p>
            <a:r>
              <a:rPr lang="en-AU" altLang="en-US" sz="1200" i="1">
                <a:solidFill>
                  <a:schemeClr val="tx1"/>
                </a:solidFill>
              </a:rPr>
              <a:t>S</a:t>
            </a:r>
            <a:r>
              <a:rPr lang="en-AU" altLang="en-US" sz="1200" baseline="-25000">
                <a:solidFill>
                  <a:schemeClr val="tx1"/>
                </a:solidFill>
              </a:rPr>
              <a:t>r</a:t>
            </a:r>
            <a:r>
              <a:rPr lang="en-AU" altLang="en-US" sz="1200">
                <a:solidFill>
                  <a:schemeClr val="tx1"/>
                </a:solidFill>
              </a:rPr>
              <a:t> = </a:t>
            </a:r>
            <a:r>
              <a:rPr lang="en-AU" altLang="en-US" sz="1200" i="1">
                <a:solidFill>
                  <a:schemeClr val="tx1"/>
                </a:solidFill>
              </a:rPr>
              <a:t>R</a:t>
            </a:r>
            <a:r>
              <a:rPr lang="en-AU" altLang="en-US" sz="1200">
                <a:solidFill>
                  <a:schemeClr val="tx1"/>
                </a:solidFill>
              </a:rPr>
              <a:t>ln[e(8π</a:t>
            </a:r>
            <a:r>
              <a:rPr lang="en-AU" altLang="en-US" sz="1200" baseline="30000">
                <a:solidFill>
                  <a:schemeClr val="tx1"/>
                </a:solidFill>
              </a:rPr>
              <a:t>2</a:t>
            </a:r>
            <a:r>
              <a:rPr lang="en-AU" altLang="en-US" sz="1200" i="1">
                <a:solidFill>
                  <a:schemeClr val="tx1"/>
                </a:solidFill>
              </a:rPr>
              <a:t>kTI</a:t>
            </a:r>
            <a:r>
              <a:rPr lang="en-AU" altLang="en-US" sz="1200" baseline="-25000">
                <a:solidFill>
                  <a:schemeClr val="tx1"/>
                </a:solidFill>
              </a:rPr>
              <a:t>r</a:t>
            </a:r>
            <a:r>
              <a:rPr lang="en-AU" altLang="en-US" sz="1200">
                <a:solidFill>
                  <a:schemeClr val="tx1"/>
                </a:solidFill>
              </a:rPr>
              <a:t>/σ</a:t>
            </a:r>
            <a:r>
              <a:rPr lang="en-AU" altLang="en-US" sz="1200" baseline="-25000">
                <a:solidFill>
                  <a:schemeClr val="tx1"/>
                </a:solidFill>
              </a:rPr>
              <a:t>r</a:t>
            </a:r>
            <a:r>
              <a:rPr lang="en-AU" altLang="en-US" sz="1200" i="1">
                <a:solidFill>
                  <a:schemeClr val="tx1"/>
                </a:solidFill>
              </a:rPr>
              <a:t>h</a:t>
            </a:r>
            <a:r>
              <a:rPr lang="en-AU" altLang="en-US" sz="1200" baseline="30000">
                <a:solidFill>
                  <a:schemeClr val="tx1"/>
                </a:solidFill>
              </a:rPr>
              <a:t>2</a:t>
            </a:r>
            <a:r>
              <a:rPr lang="en-AU" altLang="en-US" sz="1200">
                <a:solidFill>
                  <a:schemeClr val="tx1"/>
                </a:solidFill>
              </a:rPr>
              <a:t>)]</a:t>
            </a:r>
          </a:p>
          <a:p>
            <a:endParaRPr lang="en-AU" altLang="en-US" sz="1200" i="1">
              <a:solidFill>
                <a:schemeClr val="tx1"/>
              </a:solidFill>
            </a:endParaRPr>
          </a:p>
          <a:p>
            <a:r>
              <a:rPr lang="en-AU" altLang="en-US" sz="1200" i="1">
                <a:solidFill>
                  <a:schemeClr val="tx1"/>
                </a:solidFill>
              </a:rPr>
              <a:t>S</a:t>
            </a:r>
            <a:r>
              <a:rPr lang="en-AU" altLang="en-US" sz="1200" baseline="-25000">
                <a:solidFill>
                  <a:schemeClr val="tx1"/>
                </a:solidFill>
              </a:rPr>
              <a:t>r</a:t>
            </a:r>
            <a:r>
              <a:rPr lang="en-AU" altLang="en-US" sz="1200">
                <a:solidFill>
                  <a:schemeClr val="tx1"/>
                </a:solidFill>
              </a:rPr>
              <a:t> = </a:t>
            </a:r>
            <a:r>
              <a:rPr lang="en-AU" altLang="en-US" sz="1200" i="1">
                <a:solidFill>
                  <a:schemeClr val="tx1"/>
                </a:solidFill>
              </a:rPr>
              <a:t>R</a:t>
            </a:r>
            <a:r>
              <a:rPr lang="en-AU" altLang="en-US" sz="1200">
                <a:solidFill>
                  <a:schemeClr val="tx1"/>
                </a:solidFill>
              </a:rPr>
              <a:t>ln[e(@</a:t>
            </a:r>
            <a:r>
              <a:rPr lang="en-AU" altLang="en-US" sz="1200" baseline="-25000">
                <a:solidFill>
                  <a:schemeClr val="tx1"/>
                </a:solidFill>
              </a:rPr>
              <a:t>r</a:t>
            </a:r>
            <a:r>
              <a:rPr lang="en-AU" altLang="en-US" sz="1200">
                <a:solidFill>
                  <a:schemeClr val="tx1"/>
                </a:solidFill>
              </a:rPr>
              <a:t>/</a:t>
            </a:r>
            <a:r>
              <a:rPr lang="en-AU" altLang="en-US" sz="1200" i="1">
                <a:solidFill>
                  <a:schemeClr val="tx1"/>
                </a:solidFill>
              </a:rPr>
              <a:t>ħ</a:t>
            </a:r>
            <a:r>
              <a:rPr lang="en-AU" altLang="en-US" sz="1200">
                <a:solidFill>
                  <a:schemeClr val="tx1"/>
                </a:solidFill>
              </a:rPr>
              <a:t>)</a:t>
            </a:r>
            <a:r>
              <a:rPr lang="en-AU" altLang="en-US" sz="1200" baseline="30000">
                <a:solidFill>
                  <a:schemeClr val="tx1"/>
                </a:solidFill>
              </a:rPr>
              <a:t>2</a:t>
            </a:r>
            <a:r>
              <a:rPr lang="en-AU" altLang="en-US" sz="1200">
                <a:solidFill>
                  <a:schemeClr val="tx1"/>
                </a:solidFill>
              </a:rPr>
              <a:t>/σ</a:t>
            </a:r>
            <a:r>
              <a:rPr lang="en-AU" altLang="en-US" sz="1200" baseline="-25000">
                <a:solidFill>
                  <a:schemeClr val="tx1"/>
                </a:solidFill>
              </a:rPr>
              <a:t>r</a:t>
            </a:r>
            <a:r>
              <a:rPr lang="en-AU" altLang="en-US" sz="1200">
                <a:solidFill>
                  <a:schemeClr val="tx1"/>
                </a:solidFill>
              </a:rPr>
              <a:t>] </a:t>
            </a:r>
          </a:p>
          <a:p>
            <a:r>
              <a:rPr lang="en-AU" altLang="en-US" sz="1200">
                <a:solidFill>
                  <a:schemeClr val="tx1"/>
                </a:solidFill>
              </a:rPr>
              <a:t>     = </a:t>
            </a:r>
            <a:r>
              <a:rPr lang="en-AU" altLang="en-US" sz="1200" i="1">
                <a:solidFill>
                  <a:schemeClr val="tx1"/>
                </a:solidFill>
              </a:rPr>
              <a:t>R</a:t>
            </a:r>
            <a:r>
              <a:rPr lang="en-AU" altLang="en-US" sz="1200">
                <a:solidFill>
                  <a:schemeClr val="tx1"/>
                </a:solidFill>
              </a:rPr>
              <a:t> + </a:t>
            </a:r>
            <a:r>
              <a:rPr lang="en-AU" altLang="en-US" sz="1200" i="1">
                <a:solidFill>
                  <a:schemeClr val="tx1"/>
                </a:solidFill>
              </a:rPr>
              <a:t>R</a:t>
            </a:r>
            <a:r>
              <a:rPr lang="en-AU" altLang="en-US" sz="1200">
                <a:solidFill>
                  <a:schemeClr val="tx1"/>
                </a:solidFill>
              </a:rPr>
              <a:t>ln[(@</a:t>
            </a:r>
            <a:r>
              <a:rPr lang="en-AU" altLang="en-US" sz="1200" baseline="-25000">
                <a:solidFill>
                  <a:schemeClr val="tx1"/>
                </a:solidFill>
              </a:rPr>
              <a:t>r</a:t>
            </a:r>
            <a:r>
              <a:rPr lang="en-AU" altLang="en-US" sz="1200">
                <a:solidFill>
                  <a:schemeClr val="tx1"/>
                </a:solidFill>
              </a:rPr>
              <a:t>/</a:t>
            </a:r>
            <a:r>
              <a:rPr lang="en-AU" altLang="en-US" sz="1200" i="1">
                <a:solidFill>
                  <a:schemeClr val="tx1"/>
                </a:solidFill>
              </a:rPr>
              <a:t>ħ</a:t>
            </a:r>
            <a:r>
              <a:rPr lang="en-AU" altLang="en-US" sz="1200">
                <a:solidFill>
                  <a:schemeClr val="tx1"/>
                </a:solidFill>
              </a:rPr>
              <a:t>)</a:t>
            </a:r>
            <a:r>
              <a:rPr lang="en-AU" altLang="en-US" sz="1200" baseline="30000">
                <a:solidFill>
                  <a:schemeClr val="tx1"/>
                </a:solidFill>
              </a:rPr>
              <a:t>2</a:t>
            </a:r>
            <a:r>
              <a:rPr lang="en-AU" altLang="en-US" sz="1200">
                <a:solidFill>
                  <a:schemeClr val="tx1"/>
                </a:solidFill>
              </a:rPr>
              <a:t>/σ</a:t>
            </a:r>
            <a:r>
              <a:rPr lang="en-AU" altLang="en-US" sz="1200" baseline="-25000">
                <a:solidFill>
                  <a:schemeClr val="tx1"/>
                </a:solidFill>
              </a:rPr>
              <a:t>r</a:t>
            </a:r>
            <a:r>
              <a:rPr lang="en-AU" altLang="en-US" sz="1200">
                <a:solidFill>
                  <a:schemeClr val="tx1"/>
                </a:solidFill>
              </a:rPr>
              <a:t>]</a:t>
            </a:r>
            <a:endParaRPr lang="en-AU" altLang="en-US" sz="1200" baseline="-25000">
              <a:solidFill>
                <a:schemeClr val="tx1"/>
              </a:solidFill>
            </a:endParaRPr>
          </a:p>
          <a:p>
            <a:endParaRPr lang="en-AU" altLang="en-US" sz="1200" baseline="-25000">
              <a:solidFill>
                <a:schemeClr val="tx1"/>
              </a:solidFill>
            </a:endParaRPr>
          </a:p>
          <a:p>
            <a:r>
              <a:rPr lang="en-AU" altLang="en-US" sz="1200" i="1">
                <a:solidFill>
                  <a:schemeClr val="tx1"/>
                </a:solidFill>
              </a:rPr>
              <a:t>S</a:t>
            </a:r>
            <a:r>
              <a:rPr lang="en-AU" altLang="en-US" sz="1200" baseline="-25000">
                <a:solidFill>
                  <a:schemeClr val="tx1"/>
                </a:solidFill>
              </a:rPr>
              <a:t>r</a:t>
            </a:r>
            <a:r>
              <a:rPr lang="en-AU" altLang="en-US" sz="1200">
                <a:solidFill>
                  <a:schemeClr val="tx1"/>
                </a:solidFill>
              </a:rPr>
              <a:t> = </a:t>
            </a:r>
            <a:r>
              <a:rPr lang="en-AU" altLang="en-US" sz="1200" i="1">
                <a:solidFill>
                  <a:schemeClr val="tx1"/>
                </a:solidFill>
              </a:rPr>
              <a:t>R</a:t>
            </a:r>
            <a:r>
              <a:rPr lang="en-AU" altLang="en-US" sz="1200">
                <a:solidFill>
                  <a:schemeClr val="tx1"/>
                </a:solidFill>
              </a:rPr>
              <a:t>ln[π</a:t>
            </a:r>
            <a:r>
              <a:rPr lang="en-AU" altLang="en-US" sz="1200" baseline="30000">
                <a:solidFill>
                  <a:schemeClr val="tx1"/>
                </a:solidFill>
              </a:rPr>
              <a:t>1/2</a:t>
            </a:r>
            <a:r>
              <a:rPr lang="en-AU" altLang="en-US" sz="1200">
                <a:solidFill>
                  <a:schemeClr val="tx1"/>
                </a:solidFill>
              </a:rPr>
              <a:t>e</a:t>
            </a:r>
            <a:r>
              <a:rPr lang="en-AU" altLang="en-US" sz="1200" baseline="30000">
                <a:solidFill>
                  <a:schemeClr val="tx1"/>
                </a:solidFill>
              </a:rPr>
              <a:t>3/2</a:t>
            </a:r>
            <a:r>
              <a:rPr lang="en-AU" altLang="en-US" sz="1200">
                <a:solidFill>
                  <a:schemeClr val="tx1"/>
                </a:solidFill>
              </a:rPr>
              <a:t>(@</a:t>
            </a:r>
            <a:r>
              <a:rPr lang="en-AU" altLang="en-US" sz="1200" baseline="-25000">
                <a:solidFill>
                  <a:schemeClr val="tx1"/>
                </a:solidFill>
              </a:rPr>
              <a:t>A</a:t>
            </a:r>
            <a:r>
              <a:rPr lang="en-AU" altLang="en-US" sz="1200">
                <a:solidFill>
                  <a:schemeClr val="tx1"/>
                </a:solidFill>
              </a:rPr>
              <a:t>@</a:t>
            </a:r>
            <a:r>
              <a:rPr lang="en-AU" altLang="en-US" sz="1200" baseline="-25000">
                <a:solidFill>
                  <a:schemeClr val="tx1"/>
                </a:solidFill>
              </a:rPr>
              <a:t> B</a:t>
            </a:r>
            <a:r>
              <a:rPr lang="en-AU" altLang="en-US" sz="1200">
                <a:solidFill>
                  <a:schemeClr val="tx1"/>
                </a:solidFill>
              </a:rPr>
              <a:t>@</a:t>
            </a:r>
            <a:r>
              <a:rPr lang="en-AU" altLang="en-US" sz="1200" baseline="-25000">
                <a:solidFill>
                  <a:schemeClr val="tx1"/>
                </a:solidFill>
              </a:rPr>
              <a:t>C</a:t>
            </a:r>
            <a:r>
              <a:rPr lang="en-AU" altLang="en-US" sz="1200">
                <a:solidFill>
                  <a:schemeClr val="tx1"/>
                </a:solidFill>
              </a:rPr>
              <a:t>/ </a:t>
            </a:r>
            <a:r>
              <a:rPr lang="en-AU" altLang="en-US" sz="1200" i="1">
                <a:solidFill>
                  <a:schemeClr val="tx1"/>
                </a:solidFill>
              </a:rPr>
              <a:t>ħ</a:t>
            </a:r>
            <a:r>
              <a:rPr lang="en-AU" altLang="en-US" sz="1200" baseline="30000">
                <a:solidFill>
                  <a:schemeClr val="tx1"/>
                </a:solidFill>
              </a:rPr>
              <a:t>3</a:t>
            </a:r>
            <a:r>
              <a:rPr lang="en-AU" altLang="en-US" sz="1200">
                <a:solidFill>
                  <a:schemeClr val="tx1"/>
                </a:solidFill>
              </a:rPr>
              <a:t>)/σ</a:t>
            </a:r>
            <a:r>
              <a:rPr lang="en-AU" altLang="en-US" sz="1200" baseline="-25000">
                <a:solidFill>
                  <a:schemeClr val="tx1"/>
                </a:solidFill>
              </a:rPr>
              <a:t>r</a:t>
            </a:r>
            <a:r>
              <a:rPr lang="en-AU" altLang="en-US" sz="1200">
                <a:solidFill>
                  <a:schemeClr val="tx1"/>
                </a:solidFill>
              </a:rPr>
              <a:t>]</a:t>
            </a:r>
          </a:p>
          <a:p>
            <a:endParaRPr lang="en-AU" altLang="en-US" sz="1200">
              <a:solidFill>
                <a:schemeClr val="tx1"/>
              </a:solidFill>
            </a:endParaRPr>
          </a:p>
          <a:p>
            <a:endParaRPr lang="en-AU" altLang="en-US" sz="1000">
              <a:solidFill>
                <a:schemeClr val="tx1"/>
              </a:solidFill>
            </a:endParaRPr>
          </a:p>
        </p:txBody>
      </p:sp>
      <p:sp>
        <p:nvSpPr>
          <p:cNvPr id="35" name="TextBox 34">
            <a:extLst>
              <a:ext uri="{FF2B5EF4-FFF2-40B4-BE49-F238E27FC236}">
                <a16:creationId xmlns:a16="http://schemas.microsoft.com/office/drawing/2014/main" id="{D7DABB5A-8F0C-490A-B9DD-394D1A880B7C}"/>
              </a:ext>
            </a:extLst>
          </p:cNvPr>
          <p:cNvSpPr txBox="1">
            <a:spLocks noChangeArrowheads="1"/>
          </p:cNvSpPr>
          <p:nvPr/>
        </p:nvSpPr>
        <p:spPr bwMode="auto">
          <a:xfrm>
            <a:off x="479425" y="5070475"/>
            <a:ext cx="319087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1200" i="1" dirty="0">
                <a:solidFill>
                  <a:schemeClr val="tx1"/>
                </a:solidFill>
              </a:rPr>
              <a:t>N</a:t>
            </a:r>
            <a:r>
              <a:rPr lang="en-AU" altLang="en-US" sz="1200" i="1" baseline="-25000" dirty="0">
                <a:solidFill>
                  <a:schemeClr val="tx1"/>
                </a:solidFill>
              </a:rPr>
              <a:t>r</a:t>
            </a:r>
            <a:r>
              <a:rPr lang="en-AU" altLang="en-US" sz="1200" dirty="0">
                <a:solidFill>
                  <a:schemeClr val="tx1"/>
                </a:solidFill>
              </a:rPr>
              <a:t>/</a:t>
            </a:r>
            <a:r>
              <a:rPr lang="en-AU" altLang="en-US" sz="1200" i="1" dirty="0">
                <a:solidFill>
                  <a:schemeClr val="tx1"/>
                </a:solidFill>
              </a:rPr>
              <a:t>N</a:t>
            </a:r>
            <a:r>
              <a:rPr lang="en-AU" altLang="en-US" sz="1200" i="1" baseline="-25000" dirty="0">
                <a:solidFill>
                  <a:schemeClr val="tx1"/>
                </a:solidFill>
              </a:rPr>
              <a:t>s</a:t>
            </a:r>
            <a:r>
              <a:rPr lang="en-AU" altLang="en-US" sz="1200" dirty="0">
                <a:solidFill>
                  <a:schemeClr val="tx1"/>
                </a:solidFill>
              </a:rPr>
              <a:t> = e</a:t>
            </a:r>
            <a:r>
              <a:rPr lang="en-AU" altLang="en-US" sz="1200" baseline="30000" dirty="0">
                <a:solidFill>
                  <a:schemeClr val="tx1"/>
                </a:solidFill>
              </a:rPr>
              <a:t>−</a:t>
            </a:r>
            <a:r>
              <a:rPr lang="en-AU" altLang="en-US" sz="1200" i="1" baseline="30000" dirty="0">
                <a:solidFill>
                  <a:schemeClr val="tx1"/>
                </a:solidFill>
              </a:rPr>
              <a:t>Er/</a:t>
            </a:r>
            <a:r>
              <a:rPr lang="en-AU" altLang="en-US" sz="1200" i="1" baseline="30000" dirty="0" err="1">
                <a:solidFill>
                  <a:schemeClr val="tx1"/>
                </a:solidFill>
              </a:rPr>
              <a:t>kT</a:t>
            </a:r>
            <a:r>
              <a:rPr lang="en-AU" altLang="en-US" sz="1200" dirty="0">
                <a:solidFill>
                  <a:schemeClr val="tx1"/>
                </a:solidFill>
              </a:rPr>
              <a:t>/e</a:t>
            </a:r>
            <a:r>
              <a:rPr lang="en-AU" altLang="en-US" sz="1200" baseline="30000" dirty="0">
                <a:solidFill>
                  <a:schemeClr val="tx1"/>
                </a:solidFill>
              </a:rPr>
              <a:t>−</a:t>
            </a:r>
            <a:r>
              <a:rPr lang="en-AU" altLang="en-US" sz="1200" i="1" baseline="30000" dirty="0">
                <a:solidFill>
                  <a:schemeClr val="tx1"/>
                </a:solidFill>
              </a:rPr>
              <a:t>Es/</a:t>
            </a:r>
            <a:r>
              <a:rPr lang="en-AU" altLang="en-US" sz="1200" i="1" baseline="30000" dirty="0" err="1">
                <a:solidFill>
                  <a:schemeClr val="tx1"/>
                </a:solidFill>
              </a:rPr>
              <a:t>kT</a:t>
            </a:r>
            <a:r>
              <a:rPr lang="en-AU" altLang="en-US" sz="1200" i="1" dirty="0">
                <a:solidFill>
                  <a:schemeClr val="tx1"/>
                </a:solidFill>
              </a:rPr>
              <a:t> </a:t>
            </a:r>
            <a:r>
              <a:rPr lang="en-AU" altLang="en-US" sz="1200" dirty="0">
                <a:solidFill>
                  <a:schemeClr val="tx1"/>
                </a:solidFill>
              </a:rPr>
              <a:t>= e</a:t>
            </a:r>
            <a:r>
              <a:rPr lang="en-AU" altLang="en-US" sz="1200" baseline="30000" dirty="0">
                <a:solidFill>
                  <a:schemeClr val="tx1"/>
                </a:solidFill>
              </a:rPr>
              <a:t>−</a:t>
            </a:r>
            <a:r>
              <a:rPr lang="en-AU" altLang="en-US" sz="1200" baseline="30000" dirty="0" err="1">
                <a:solidFill>
                  <a:schemeClr val="tx1"/>
                </a:solidFill>
              </a:rPr>
              <a:t>δ</a:t>
            </a:r>
            <a:r>
              <a:rPr lang="en-AU" altLang="en-US" sz="1200" i="1" baseline="30000" dirty="0" err="1">
                <a:solidFill>
                  <a:schemeClr val="tx1"/>
                </a:solidFill>
              </a:rPr>
              <a:t>E</a:t>
            </a:r>
            <a:r>
              <a:rPr lang="en-AU" altLang="en-US" sz="1200" i="1" baseline="30000" dirty="0">
                <a:solidFill>
                  <a:schemeClr val="tx1"/>
                </a:solidFill>
              </a:rPr>
              <a:t>/</a:t>
            </a:r>
            <a:r>
              <a:rPr lang="en-AU" altLang="en-US" sz="1200" i="1" baseline="30000" dirty="0" err="1">
                <a:solidFill>
                  <a:schemeClr val="tx1"/>
                </a:solidFill>
              </a:rPr>
              <a:t>kT</a:t>
            </a:r>
            <a:endParaRPr lang="en-AU" altLang="en-US" sz="1200" i="1" baseline="30000" dirty="0">
              <a:solidFill>
                <a:schemeClr val="tx1"/>
              </a:solidFill>
            </a:endParaRPr>
          </a:p>
          <a:p>
            <a:r>
              <a:rPr lang="en-AU" altLang="en-US" sz="1200" dirty="0">
                <a:solidFill>
                  <a:schemeClr val="tx1"/>
                </a:solidFill>
              </a:rPr>
              <a:t>−</a:t>
            </a:r>
            <a:r>
              <a:rPr lang="en-AU" altLang="en-US" sz="1200" dirty="0" err="1">
                <a:solidFill>
                  <a:schemeClr val="tx1"/>
                </a:solidFill>
              </a:rPr>
              <a:t>δ</a:t>
            </a:r>
            <a:r>
              <a:rPr lang="en-AU" altLang="en-US" sz="1200" i="1" dirty="0" err="1">
                <a:solidFill>
                  <a:schemeClr val="tx1"/>
                </a:solidFill>
              </a:rPr>
              <a:t>E</a:t>
            </a:r>
            <a:r>
              <a:rPr lang="en-AU" altLang="en-US" sz="1200" i="1" dirty="0">
                <a:solidFill>
                  <a:schemeClr val="tx1"/>
                </a:solidFill>
              </a:rPr>
              <a:t> </a:t>
            </a:r>
            <a:r>
              <a:rPr lang="en-AU" altLang="en-US" sz="1200" dirty="0">
                <a:solidFill>
                  <a:schemeClr val="tx1"/>
                </a:solidFill>
              </a:rPr>
              <a:t>= −</a:t>
            </a:r>
            <a:r>
              <a:rPr lang="en-AU" altLang="en-US" sz="1200" i="1" dirty="0" err="1">
                <a:solidFill>
                  <a:schemeClr val="tx1"/>
                </a:solidFill>
              </a:rPr>
              <a:t>kT</a:t>
            </a:r>
            <a:r>
              <a:rPr lang="en-AU" altLang="en-US" sz="1200" dirty="0" err="1">
                <a:solidFill>
                  <a:schemeClr val="tx1"/>
                </a:solidFill>
              </a:rPr>
              <a:t>ln</a:t>
            </a:r>
            <a:r>
              <a:rPr lang="en-AU" altLang="en-US" sz="1200" dirty="0">
                <a:solidFill>
                  <a:schemeClr val="tx1"/>
                </a:solidFill>
              </a:rPr>
              <a:t>(</a:t>
            </a:r>
            <a:r>
              <a:rPr lang="en-AU" altLang="en-US" sz="1200" i="1" dirty="0">
                <a:solidFill>
                  <a:schemeClr val="tx1"/>
                </a:solidFill>
              </a:rPr>
              <a:t>N</a:t>
            </a:r>
            <a:r>
              <a:rPr lang="en-AU" altLang="en-US" sz="1200" baseline="-25000" dirty="0">
                <a:solidFill>
                  <a:schemeClr val="tx1"/>
                </a:solidFill>
              </a:rPr>
              <a:t>r</a:t>
            </a:r>
            <a:r>
              <a:rPr lang="en-AU" altLang="en-US" sz="1200" dirty="0">
                <a:solidFill>
                  <a:schemeClr val="tx1"/>
                </a:solidFill>
              </a:rPr>
              <a:t>/</a:t>
            </a:r>
            <a:r>
              <a:rPr lang="en-AU" altLang="en-US" sz="1200" i="1" dirty="0">
                <a:solidFill>
                  <a:schemeClr val="tx1"/>
                </a:solidFill>
              </a:rPr>
              <a:t>N</a:t>
            </a:r>
            <a:r>
              <a:rPr lang="en-AU" altLang="en-US" sz="1200" i="1" baseline="-25000" dirty="0">
                <a:solidFill>
                  <a:schemeClr val="tx1"/>
                </a:solidFill>
              </a:rPr>
              <a:t>s</a:t>
            </a:r>
            <a:r>
              <a:rPr lang="en-AU" altLang="en-US" sz="1200" dirty="0">
                <a:solidFill>
                  <a:schemeClr val="tx1"/>
                </a:solidFill>
              </a:rPr>
              <a:t>) = −</a:t>
            </a:r>
            <a:r>
              <a:rPr lang="en-AU" altLang="en-US" sz="1200" i="1" dirty="0" err="1">
                <a:solidFill>
                  <a:schemeClr val="tx1"/>
                </a:solidFill>
              </a:rPr>
              <a:t>kT</a:t>
            </a:r>
            <a:r>
              <a:rPr lang="en-AU" altLang="en-US" sz="1200" dirty="0" err="1">
                <a:solidFill>
                  <a:schemeClr val="tx1"/>
                </a:solidFill>
              </a:rPr>
              <a:t>ln</a:t>
            </a:r>
            <a:r>
              <a:rPr lang="en-AU" altLang="en-US" sz="1200" dirty="0">
                <a:solidFill>
                  <a:schemeClr val="tx1"/>
                </a:solidFill>
              </a:rPr>
              <a:t>(</a:t>
            </a:r>
            <a:r>
              <a:rPr lang="en-AU" altLang="en-US" sz="1200" i="1" dirty="0" err="1">
                <a:solidFill>
                  <a:schemeClr val="tx1"/>
                </a:solidFill>
              </a:rPr>
              <a:t>r</a:t>
            </a:r>
            <a:r>
              <a:rPr lang="en-AU" altLang="en-US" sz="1200" i="1" baseline="-25000" dirty="0" err="1">
                <a:solidFill>
                  <a:schemeClr val="tx1"/>
                </a:solidFill>
              </a:rPr>
              <a:t>s</a:t>
            </a:r>
            <a:r>
              <a:rPr lang="en-AU" altLang="en-US" sz="1200" dirty="0">
                <a:solidFill>
                  <a:schemeClr val="tx1"/>
                </a:solidFill>
              </a:rPr>
              <a:t>/</a:t>
            </a:r>
            <a:r>
              <a:rPr lang="en-AU" altLang="en-US" sz="1200" i="1" dirty="0" err="1">
                <a:solidFill>
                  <a:schemeClr val="tx1"/>
                </a:solidFill>
              </a:rPr>
              <a:t>r</a:t>
            </a:r>
            <a:r>
              <a:rPr lang="en-AU" altLang="en-US" sz="1200" i="1" baseline="-25000" dirty="0" err="1">
                <a:solidFill>
                  <a:schemeClr val="tx1"/>
                </a:solidFill>
              </a:rPr>
              <a:t>r</a:t>
            </a:r>
            <a:r>
              <a:rPr lang="en-AU" altLang="en-US" sz="1200" dirty="0">
                <a:solidFill>
                  <a:schemeClr val="tx1"/>
                </a:solidFill>
              </a:rPr>
              <a:t>)</a:t>
            </a:r>
            <a:r>
              <a:rPr lang="en-AU" altLang="en-US" sz="1200" baseline="30000" dirty="0">
                <a:solidFill>
                  <a:schemeClr val="tx1"/>
                </a:solidFill>
              </a:rPr>
              <a:t>3</a:t>
            </a:r>
            <a:r>
              <a:rPr lang="en-AU" altLang="en-US" sz="1200" dirty="0">
                <a:solidFill>
                  <a:schemeClr val="tx1"/>
                </a:solidFill>
              </a:rPr>
              <a:t> = −</a:t>
            </a:r>
            <a:r>
              <a:rPr lang="en-AU" altLang="en-US" sz="1200" i="1" dirty="0" err="1">
                <a:solidFill>
                  <a:schemeClr val="tx1"/>
                </a:solidFill>
              </a:rPr>
              <a:t>kT</a:t>
            </a:r>
            <a:r>
              <a:rPr lang="en-AU" altLang="en-US" sz="1200" dirty="0" err="1">
                <a:solidFill>
                  <a:schemeClr val="tx1"/>
                </a:solidFill>
              </a:rPr>
              <a:t>ln</a:t>
            </a:r>
            <a:r>
              <a:rPr lang="en-AU" altLang="en-US" sz="1200" dirty="0">
                <a:solidFill>
                  <a:schemeClr val="tx1"/>
                </a:solidFill>
              </a:rPr>
              <a:t>(</a:t>
            </a:r>
            <a:r>
              <a:rPr lang="en-AU" altLang="en-US" sz="1200" i="1" dirty="0">
                <a:solidFill>
                  <a:schemeClr val="tx1"/>
                </a:solidFill>
              </a:rPr>
              <a:t>@</a:t>
            </a:r>
            <a:r>
              <a:rPr lang="en-AU" altLang="en-US" sz="1200" i="1" baseline="-25000" dirty="0">
                <a:solidFill>
                  <a:schemeClr val="tx1"/>
                </a:solidFill>
              </a:rPr>
              <a:t>s</a:t>
            </a:r>
            <a:r>
              <a:rPr lang="en-AU" altLang="en-US" sz="1200" dirty="0">
                <a:solidFill>
                  <a:schemeClr val="tx1"/>
                </a:solidFill>
              </a:rPr>
              <a:t>/</a:t>
            </a:r>
            <a:r>
              <a:rPr lang="en-AU" altLang="en-US" sz="1200" i="1" dirty="0">
                <a:solidFill>
                  <a:schemeClr val="tx1"/>
                </a:solidFill>
              </a:rPr>
              <a:t>@</a:t>
            </a:r>
            <a:r>
              <a:rPr lang="en-AU" altLang="en-US" sz="1200" i="1" baseline="-25000" dirty="0">
                <a:solidFill>
                  <a:schemeClr val="tx1"/>
                </a:solidFill>
              </a:rPr>
              <a:t>r</a:t>
            </a:r>
            <a:r>
              <a:rPr lang="en-AU" altLang="en-US" sz="1200" dirty="0">
                <a:solidFill>
                  <a:schemeClr val="tx1"/>
                </a:solidFill>
              </a:rPr>
              <a:t>)</a:t>
            </a:r>
            <a:r>
              <a:rPr lang="en-AU" altLang="en-US" sz="1200" baseline="30000" dirty="0">
                <a:solidFill>
                  <a:schemeClr val="tx1"/>
                </a:solidFill>
              </a:rPr>
              <a:t>3</a:t>
            </a:r>
            <a:endParaRPr lang="en-AU" altLang="en-US" sz="1200" i="1" dirty="0">
              <a:solidFill>
                <a:schemeClr val="tx1"/>
              </a:solidFill>
            </a:endParaRPr>
          </a:p>
          <a:p>
            <a:endParaRPr lang="en-AU" altLang="en-US" sz="1200" i="1" dirty="0">
              <a:solidFill>
                <a:schemeClr val="tx1"/>
              </a:solidFill>
            </a:endParaRPr>
          </a:p>
          <a:p>
            <a:r>
              <a:rPr lang="en-AU" altLang="en-US" sz="1200" i="1" dirty="0" err="1">
                <a:solidFill>
                  <a:schemeClr val="tx1"/>
                </a:solidFill>
              </a:rPr>
              <a:t>S</a:t>
            </a:r>
            <a:r>
              <a:rPr lang="en-AU" altLang="en-US" sz="1200" baseline="-25000" dirty="0" err="1">
                <a:solidFill>
                  <a:schemeClr val="tx1"/>
                </a:solidFill>
              </a:rPr>
              <a:t>vib</a:t>
            </a:r>
            <a:r>
              <a:rPr lang="en-AU" altLang="en-US" sz="1200" dirty="0">
                <a:solidFill>
                  <a:schemeClr val="tx1"/>
                </a:solidFill>
              </a:rPr>
              <a:t> = (</a:t>
            </a:r>
            <a:r>
              <a:rPr lang="en-AU" altLang="en-US" sz="1200" i="1" dirty="0">
                <a:solidFill>
                  <a:schemeClr val="tx1"/>
                </a:solidFill>
              </a:rPr>
              <a:t>E</a:t>
            </a:r>
            <a:r>
              <a:rPr lang="en-AU" altLang="en-US" sz="1200" dirty="0">
                <a:solidFill>
                  <a:schemeClr val="tx1"/>
                </a:solidFill>
              </a:rPr>
              <a:t>−</a:t>
            </a:r>
            <a:r>
              <a:rPr lang="en-AU" altLang="en-US" sz="1200" i="1" dirty="0">
                <a:solidFill>
                  <a:schemeClr val="tx1"/>
                </a:solidFill>
              </a:rPr>
              <a:t>G</a:t>
            </a:r>
            <a:r>
              <a:rPr lang="en-AU" altLang="en-US" sz="1200" dirty="0">
                <a:solidFill>
                  <a:schemeClr val="tx1"/>
                </a:solidFill>
              </a:rPr>
              <a:t>)/</a:t>
            </a:r>
            <a:r>
              <a:rPr lang="en-AU" altLang="en-US" sz="1200" i="1" dirty="0">
                <a:solidFill>
                  <a:schemeClr val="tx1"/>
                </a:solidFill>
              </a:rPr>
              <a:t>T</a:t>
            </a:r>
            <a:r>
              <a:rPr lang="en-AU" altLang="en-US" sz="1200" dirty="0">
                <a:solidFill>
                  <a:schemeClr val="tx1"/>
                </a:solidFill>
              </a:rPr>
              <a:t> = </a:t>
            </a:r>
            <a:r>
              <a:rPr lang="en-AU" altLang="en-US" sz="1200" i="1" dirty="0" err="1">
                <a:solidFill>
                  <a:schemeClr val="tx1"/>
                </a:solidFill>
              </a:rPr>
              <a:t>Rx</a:t>
            </a:r>
            <a:r>
              <a:rPr lang="en-AU" altLang="en-US" sz="1200" dirty="0" err="1">
                <a:solidFill>
                  <a:schemeClr val="tx1"/>
                </a:solidFill>
              </a:rPr>
              <a:t>e</a:t>
            </a:r>
            <a:r>
              <a:rPr lang="en-AU" altLang="en-US" sz="1200" baseline="30000" dirty="0">
                <a:solidFill>
                  <a:schemeClr val="tx1"/>
                </a:solidFill>
              </a:rPr>
              <a:t>−</a:t>
            </a:r>
            <a:r>
              <a:rPr lang="en-AU" altLang="en-US" sz="1200" i="1" baseline="30000" dirty="0">
                <a:solidFill>
                  <a:schemeClr val="tx1"/>
                </a:solidFill>
              </a:rPr>
              <a:t>x</a:t>
            </a:r>
            <a:r>
              <a:rPr lang="en-AU" altLang="en-US" sz="1200" dirty="0">
                <a:solidFill>
                  <a:schemeClr val="tx1"/>
                </a:solidFill>
              </a:rPr>
              <a:t>/(1−e</a:t>
            </a:r>
            <a:r>
              <a:rPr lang="en-AU" altLang="en-US" sz="1200" baseline="30000" dirty="0">
                <a:solidFill>
                  <a:schemeClr val="tx1"/>
                </a:solidFill>
              </a:rPr>
              <a:t>−</a:t>
            </a:r>
            <a:r>
              <a:rPr lang="en-AU" altLang="en-US" sz="1200" i="1" baseline="30000" dirty="0">
                <a:solidFill>
                  <a:schemeClr val="tx1"/>
                </a:solidFill>
              </a:rPr>
              <a:t>x</a:t>
            </a:r>
            <a:r>
              <a:rPr lang="en-AU" altLang="en-US" sz="1200" dirty="0">
                <a:solidFill>
                  <a:schemeClr val="tx1"/>
                </a:solidFill>
              </a:rPr>
              <a:t>) − </a:t>
            </a:r>
            <a:r>
              <a:rPr lang="en-AU" altLang="en-US" sz="1200" i="1" dirty="0" err="1">
                <a:solidFill>
                  <a:schemeClr val="tx1"/>
                </a:solidFill>
              </a:rPr>
              <a:t>R</a:t>
            </a:r>
            <a:r>
              <a:rPr lang="en-AU" altLang="en-US" sz="1200" dirty="0" err="1">
                <a:solidFill>
                  <a:schemeClr val="tx1"/>
                </a:solidFill>
              </a:rPr>
              <a:t>ln</a:t>
            </a:r>
            <a:r>
              <a:rPr lang="en-AU" altLang="en-US" sz="1200" dirty="0">
                <a:solidFill>
                  <a:schemeClr val="tx1"/>
                </a:solidFill>
              </a:rPr>
              <a:t>(1−e</a:t>
            </a:r>
            <a:r>
              <a:rPr lang="en-AU" altLang="en-US" sz="1200" baseline="30000" dirty="0">
                <a:solidFill>
                  <a:schemeClr val="tx1"/>
                </a:solidFill>
              </a:rPr>
              <a:t>−</a:t>
            </a:r>
            <a:r>
              <a:rPr lang="en-AU" altLang="en-US" sz="1200" i="1" baseline="30000" dirty="0">
                <a:solidFill>
                  <a:schemeClr val="tx1"/>
                </a:solidFill>
              </a:rPr>
              <a:t>x</a:t>
            </a:r>
            <a:r>
              <a:rPr lang="en-AU" altLang="en-US" sz="1200" dirty="0">
                <a:solidFill>
                  <a:schemeClr val="tx1"/>
                </a:solidFill>
              </a:rPr>
              <a:t>)</a:t>
            </a:r>
          </a:p>
          <a:p>
            <a:r>
              <a:rPr lang="en-AU" altLang="en-US" sz="1200" i="1" dirty="0" err="1">
                <a:solidFill>
                  <a:schemeClr val="tx1"/>
                </a:solidFill>
              </a:rPr>
              <a:t>S</a:t>
            </a:r>
            <a:r>
              <a:rPr lang="en-AU" altLang="en-US" sz="1200" baseline="-25000" dirty="0" err="1">
                <a:solidFill>
                  <a:schemeClr val="tx1"/>
                </a:solidFill>
              </a:rPr>
              <a:t>ν</a:t>
            </a:r>
            <a:r>
              <a:rPr lang="en-AU" altLang="en-US" sz="1200" dirty="0">
                <a:solidFill>
                  <a:schemeClr val="tx1"/>
                </a:solidFill>
              </a:rPr>
              <a:t> = </a:t>
            </a:r>
            <a:r>
              <a:rPr lang="en-AU" altLang="en-US" sz="1200" dirty="0" err="1">
                <a:solidFill>
                  <a:schemeClr val="tx1"/>
                </a:solidFill>
              </a:rPr>
              <a:t>Σ</a:t>
            </a:r>
            <a:r>
              <a:rPr lang="en-AU" altLang="en-US" sz="1200" i="1" dirty="0" err="1">
                <a:solidFill>
                  <a:schemeClr val="tx1"/>
                </a:solidFill>
              </a:rPr>
              <a:t>S</a:t>
            </a:r>
            <a:r>
              <a:rPr lang="en-AU" altLang="en-US" sz="1200" dirty="0" err="1">
                <a:solidFill>
                  <a:schemeClr val="tx1"/>
                </a:solidFill>
              </a:rPr>
              <a:t>ν</a:t>
            </a:r>
            <a:r>
              <a:rPr lang="en-AU" altLang="en-US" sz="1200" baseline="-25000" dirty="0" err="1">
                <a:solidFill>
                  <a:schemeClr val="tx1"/>
                </a:solidFill>
              </a:rPr>
              <a:t>i</a:t>
            </a:r>
            <a:endParaRPr lang="en-AU" altLang="en-US" sz="1200" baseline="-25000" dirty="0">
              <a:solidFill>
                <a:schemeClr val="tx1"/>
              </a:solidFill>
            </a:endParaRPr>
          </a:p>
          <a:p>
            <a:endParaRPr lang="en-AU" altLang="en-US" sz="1200" baseline="-25000" dirty="0">
              <a:solidFill>
                <a:schemeClr val="tx1"/>
              </a:solidFill>
            </a:endParaRPr>
          </a:p>
          <a:p>
            <a:r>
              <a:rPr lang="en-AU" altLang="en-US" sz="1200" i="1" dirty="0" err="1">
                <a:solidFill>
                  <a:schemeClr val="tx1"/>
                </a:solidFill>
              </a:rPr>
              <a:t>S</a:t>
            </a:r>
            <a:r>
              <a:rPr lang="en-AU" altLang="en-US" sz="1200" baseline="-25000" dirty="0" err="1">
                <a:solidFill>
                  <a:schemeClr val="tx1"/>
                </a:solidFill>
              </a:rPr>
              <a:t>ν</a:t>
            </a:r>
            <a:r>
              <a:rPr lang="en-AU" altLang="en-US" sz="1200" i="1" dirty="0" err="1">
                <a:solidFill>
                  <a:schemeClr val="tx1"/>
                </a:solidFill>
              </a:rPr>
              <a:t>T</a:t>
            </a:r>
            <a:r>
              <a:rPr lang="en-AU" altLang="en-US" sz="1200" dirty="0">
                <a:solidFill>
                  <a:schemeClr val="tx1"/>
                </a:solidFill>
              </a:rPr>
              <a:t> = </a:t>
            </a:r>
            <a:r>
              <a:rPr lang="en-AU" altLang="en-US" sz="1200" dirty="0" err="1">
                <a:solidFill>
                  <a:schemeClr val="tx1"/>
                </a:solidFill>
              </a:rPr>
              <a:t>Σ</a:t>
            </a:r>
            <a:r>
              <a:rPr lang="en-AU" altLang="en-US" sz="1200" i="1" dirty="0" err="1">
                <a:solidFill>
                  <a:schemeClr val="tx1"/>
                </a:solidFill>
              </a:rPr>
              <a:t>S</a:t>
            </a:r>
            <a:r>
              <a:rPr lang="en-AU" altLang="en-US" sz="1200" dirty="0" err="1">
                <a:solidFill>
                  <a:schemeClr val="tx1"/>
                </a:solidFill>
              </a:rPr>
              <a:t>ν</a:t>
            </a:r>
            <a:r>
              <a:rPr lang="en-AU" altLang="en-US" sz="1200" baseline="-25000" dirty="0" err="1">
                <a:solidFill>
                  <a:schemeClr val="tx1"/>
                </a:solidFill>
              </a:rPr>
              <a:t>i</a:t>
            </a:r>
            <a:r>
              <a:rPr lang="en-AU" altLang="en-US" sz="1200" i="1" dirty="0" err="1">
                <a:solidFill>
                  <a:schemeClr val="tx1"/>
                </a:solidFill>
              </a:rPr>
              <a:t>T</a:t>
            </a:r>
            <a:r>
              <a:rPr lang="en-AU" altLang="en-US" sz="1200" i="1" dirty="0">
                <a:solidFill>
                  <a:schemeClr val="tx1"/>
                </a:solidFill>
              </a:rPr>
              <a:t>   = </a:t>
            </a:r>
            <a:r>
              <a:rPr lang="en-AU" altLang="en-US" sz="1200" dirty="0">
                <a:solidFill>
                  <a:schemeClr val="tx1"/>
                </a:solidFill>
              </a:rPr>
              <a:t>Vibrational entropic energy</a:t>
            </a:r>
            <a:endParaRPr lang="en-AU" altLang="en-US" sz="1200" baseline="-25000" dirty="0">
              <a:solidFill>
                <a:schemeClr val="tx1"/>
              </a:solidFill>
            </a:endParaRPr>
          </a:p>
          <a:p>
            <a:endParaRPr lang="en-AU" altLang="en-US" sz="1200" baseline="-25000" dirty="0">
              <a:solidFill>
                <a:schemeClr val="tx1"/>
              </a:solidFill>
            </a:endParaRPr>
          </a:p>
          <a:p>
            <a:endParaRPr lang="en-AU" altLang="en-US" sz="1000" dirty="0">
              <a:solidFill>
                <a:schemeClr val="tx1"/>
              </a:solidFill>
            </a:endParaRPr>
          </a:p>
          <a:p>
            <a:endParaRPr lang="en-AU" altLang="en-US" sz="1000" dirty="0">
              <a:solidFill>
                <a:schemeClr val="tx1"/>
              </a:solidFill>
            </a:endParaRPr>
          </a:p>
          <a:p>
            <a:endParaRPr lang="en-AU" altLang="en-US" sz="1000" dirty="0">
              <a:solidFill>
                <a:schemeClr val="tx1"/>
              </a:solidFill>
            </a:endParaRPr>
          </a:p>
        </p:txBody>
      </p:sp>
      <p:sp>
        <p:nvSpPr>
          <p:cNvPr id="36" name="TextBox 35">
            <a:extLst>
              <a:ext uri="{FF2B5EF4-FFF2-40B4-BE49-F238E27FC236}">
                <a16:creationId xmlns:a16="http://schemas.microsoft.com/office/drawing/2014/main" id="{ADAA536D-A793-4C56-AD93-F2100C5078C7}"/>
              </a:ext>
            </a:extLst>
          </p:cNvPr>
          <p:cNvSpPr txBox="1">
            <a:spLocks noChangeArrowheads="1"/>
          </p:cNvSpPr>
          <p:nvPr/>
        </p:nvSpPr>
        <p:spPr bwMode="auto">
          <a:xfrm>
            <a:off x="8664575" y="3128963"/>
            <a:ext cx="27971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AU" altLang="en-US" sz="1200" dirty="0">
              <a:solidFill>
                <a:schemeClr val="tx1"/>
              </a:solidFill>
            </a:endParaRPr>
          </a:p>
          <a:p>
            <a:r>
              <a:rPr lang="en-AU" altLang="en-US" sz="1400" dirty="0">
                <a:solidFill>
                  <a:schemeClr val="tx1"/>
                </a:solidFill>
              </a:rPr>
              <a:t>@</a:t>
            </a:r>
            <a:r>
              <a:rPr lang="en-AU" altLang="en-US" sz="1400" baseline="-25000" dirty="0">
                <a:solidFill>
                  <a:schemeClr val="tx1"/>
                </a:solidFill>
              </a:rPr>
              <a:t>vor</a:t>
            </a:r>
            <a:r>
              <a:rPr lang="en-AU" altLang="en-US" sz="1400" dirty="0">
                <a:solidFill>
                  <a:schemeClr val="tx1"/>
                </a:solidFill>
              </a:rPr>
              <a:t>	=  </a:t>
            </a:r>
            <a:r>
              <a:rPr lang="en-AU" altLang="en-US" sz="1400" i="1" dirty="0">
                <a:solidFill>
                  <a:schemeClr val="tx1"/>
                </a:solidFill>
              </a:rPr>
              <a:t>mR</a:t>
            </a:r>
            <a:r>
              <a:rPr lang="en-AU" altLang="en-US" sz="1400" baseline="30000" dirty="0">
                <a:solidFill>
                  <a:schemeClr val="tx1"/>
                </a:solidFill>
              </a:rPr>
              <a:t>2</a:t>
            </a:r>
            <a:r>
              <a:rPr lang="en-AU" altLang="en-US" sz="1400" dirty="0">
                <a:solidFill>
                  <a:schemeClr val="tx1"/>
                </a:solidFill>
              </a:rPr>
              <a:t>Ω</a:t>
            </a:r>
          </a:p>
          <a:p>
            <a:endParaRPr lang="en-AU" altLang="en-US" sz="1400" dirty="0">
              <a:solidFill>
                <a:schemeClr val="tx1"/>
              </a:solidFill>
            </a:endParaRPr>
          </a:p>
          <a:p>
            <a:r>
              <a:rPr lang="en-AU" altLang="en-US" sz="1400" i="1" dirty="0" err="1">
                <a:solidFill>
                  <a:schemeClr val="tx1"/>
                </a:solidFill>
              </a:rPr>
              <a:t>S</a:t>
            </a:r>
            <a:r>
              <a:rPr lang="en-AU" altLang="en-US" sz="1400" baseline="-25000" dirty="0" err="1">
                <a:solidFill>
                  <a:schemeClr val="tx1"/>
                </a:solidFill>
              </a:rPr>
              <a:t>vor</a:t>
            </a:r>
            <a:r>
              <a:rPr lang="en-AU" altLang="en-US" sz="1400" baseline="-25000" dirty="0">
                <a:solidFill>
                  <a:schemeClr val="tx1"/>
                </a:solidFill>
              </a:rPr>
              <a:t> </a:t>
            </a:r>
            <a:r>
              <a:rPr lang="en-AU" altLang="en-US" sz="1400" dirty="0">
                <a:solidFill>
                  <a:schemeClr val="tx1"/>
                </a:solidFill>
              </a:rPr>
              <a:t>= </a:t>
            </a:r>
            <a:r>
              <a:rPr lang="en-AU" altLang="en-US" sz="1400" i="1" dirty="0" err="1">
                <a:solidFill>
                  <a:schemeClr val="tx1"/>
                </a:solidFill>
              </a:rPr>
              <a:t>N</a:t>
            </a:r>
            <a:r>
              <a:rPr lang="en-AU" altLang="en-US" sz="1400" dirty="0" err="1">
                <a:solidFill>
                  <a:schemeClr val="tx1"/>
                </a:solidFill>
              </a:rPr>
              <a:t>kln</a:t>
            </a:r>
            <a:r>
              <a:rPr lang="en-AU" altLang="en-US" sz="1400" dirty="0">
                <a:solidFill>
                  <a:schemeClr val="tx1"/>
                </a:solidFill>
              </a:rPr>
              <a:t>(</a:t>
            </a:r>
            <a:r>
              <a:rPr lang="en-AU" altLang="en-US" sz="1400" i="1" dirty="0">
                <a:solidFill>
                  <a:schemeClr val="tx1"/>
                </a:solidFill>
              </a:rPr>
              <a:t>mR</a:t>
            </a:r>
            <a:r>
              <a:rPr lang="en-AU" altLang="en-US" sz="1400" baseline="30000" dirty="0">
                <a:solidFill>
                  <a:schemeClr val="tx1"/>
                </a:solidFill>
              </a:rPr>
              <a:t>2</a:t>
            </a:r>
            <a:r>
              <a:rPr lang="en-AU" altLang="en-US" sz="1400" dirty="0">
                <a:solidFill>
                  <a:schemeClr val="tx1"/>
                </a:solidFill>
              </a:rPr>
              <a:t>Ω/ħ)</a:t>
            </a:r>
          </a:p>
          <a:p>
            <a:endParaRPr lang="en-AU" altLang="en-US" sz="1400" dirty="0">
              <a:solidFill>
                <a:schemeClr val="tx1"/>
              </a:solidFill>
            </a:endParaRPr>
          </a:p>
          <a:p>
            <a:endParaRPr lang="en-AU" altLang="en-US" sz="1400" dirty="0">
              <a:solidFill>
                <a:schemeClr val="tx1"/>
              </a:solidFill>
            </a:endParaRPr>
          </a:p>
          <a:p>
            <a:r>
              <a:rPr lang="en-AU" altLang="en-US" sz="1400" i="1" dirty="0" err="1">
                <a:solidFill>
                  <a:schemeClr val="tx1"/>
                </a:solidFill>
              </a:rPr>
              <a:t>S</a:t>
            </a:r>
            <a:r>
              <a:rPr lang="en-AU" altLang="en-US" sz="1400" baseline="-25000" dirty="0" err="1">
                <a:solidFill>
                  <a:schemeClr val="tx1"/>
                </a:solidFill>
              </a:rPr>
              <a:t>vor</a:t>
            </a:r>
            <a:r>
              <a:rPr lang="en-AU" altLang="en-US" sz="1400" i="1" dirty="0" err="1">
                <a:solidFill>
                  <a:schemeClr val="tx1"/>
                </a:solidFill>
              </a:rPr>
              <a:t>T</a:t>
            </a:r>
            <a:r>
              <a:rPr lang="en-AU" altLang="en-US" sz="1400" i="1" dirty="0">
                <a:solidFill>
                  <a:schemeClr val="tx1"/>
                </a:solidFill>
              </a:rPr>
              <a:t>  = Vortical potential energy </a:t>
            </a:r>
            <a:endParaRPr lang="en-AU" altLang="en-US" sz="1400" dirty="0">
              <a:solidFill>
                <a:schemeClr val="tx1"/>
              </a:solidFill>
            </a:endParaRPr>
          </a:p>
          <a:p>
            <a:r>
              <a:rPr lang="en-AU" altLang="en-US" sz="1400" dirty="0">
                <a:solidFill>
                  <a:schemeClr val="tx1"/>
                </a:solidFill>
              </a:rPr>
              <a:t>	</a:t>
            </a:r>
          </a:p>
        </p:txBody>
      </p:sp>
      <p:sp>
        <p:nvSpPr>
          <p:cNvPr id="38" name="TextBox 37">
            <a:extLst>
              <a:ext uri="{FF2B5EF4-FFF2-40B4-BE49-F238E27FC236}">
                <a16:creationId xmlns:a16="http://schemas.microsoft.com/office/drawing/2014/main" id="{10BE9723-5310-4AA9-8956-61164B146307}"/>
              </a:ext>
            </a:extLst>
          </p:cNvPr>
          <p:cNvSpPr txBox="1">
            <a:spLocks noChangeArrowheads="1"/>
          </p:cNvSpPr>
          <p:nvPr/>
        </p:nvSpPr>
        <p:spPr bwMode="auto">
          <a:xfrm>
            <a:off x="3822700" y="5208588"/>
            <a:ext cx="769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altLang="en-US" dirty="0">
                <a:solidFill>
                  <a:schemeClr val="tx1"/>
                </a:solidFill>
              </a:rPr>
              <a:t>Σ</a:t>
            </a:r>
            <a:r>
              <a:rPr lang="en-AU" altLang="en-US" dirty="0">
                <a:solidFill>
                  <a:schemeClr val="tx1"/>
                </a:solidFill>
              </a:rPr>
              <a:t>S = </a:t>
            </a:r>
            <a:r>
              <a:rPr lang="en-AU" altLang="en-US" dirty="0" err="1">
                <a:solidFill>
                  <a:schemeClr val="tx1"/>
                </a:solidFill>
              </a:rPr>
              <a:t>Σ</a:t>
            </a:r>
            <a:r>
              <a:rPr lang="en-AU" altLang="en-US" i="1" dirty="0" err="1">
                <a:solidFill>
                  <a:schemeClr val="tx1"/>
                </a:solidFill>
              </a:rPr>
              <a:t>S</a:t>
            </a:r>
            <a:r>
              <a:rPr lang="en-AU" altLang="en-US" baseline="-25000" dirty="0" err="1">
                <a:solidFill>
                  <a:schemeClr val="tx1"/>
                </a:solidFill>
              </a:rPr>
              <a:t>νi</a:t>
            </a:r>
            <a:r>
              <a:rPr lang="en-AU" altLang="en-US" i="1" dirty="0">
                <a:solidFill>
                  <a:schemeClr val="tx1"/>
                </a:solidFill>
              </a:rPr>
              <a:t>+ </a:t>
            </a:r>
            <a:r>
              <a:rPr lang="en-AU" altLang="en-US" i="1" dirty="0" err="1">
                <a:solidFill>
                  <a:schemeClr val="tx1"/>
                </a:solidFill>
              </a:rPr>
              <a:t>S</a:t>
            </a:r>
            <a:r>
              <a:rPr lang="en-AU" altLang="en-US" baseline="-25000" dirty="0" err="1">
                <a:solidFill>
                  <a:schemeClr val="tx1"/>
                </a:solidFill>
              </a:rPr>
              <a:t>rot</a:t>
            </a:r>
            <a:r>
              <a:rPr lang="en-AU" altLang="en-US" baseline="-25000" dirty="0">
                <a:solidFill>
                  <a:schemeClr val="tx1"/>
                </a:solidFill>
              </a:rPr>
              <a:t> </a:t>
            </a:r>
            <a:r>
              <a:rPr lang="en-AU" altLang="en-US" dirty="0">
                <a:solidFill>
                  <a:schemeClr val="tx1"/>
                </a:solidFill>
              </a:rPr>
              <a:t>+ </a:t>
            </a:r>
            <a:r>
              <a:rPr lang="en-AU" altLang="en-US" i="1" dirty="0" err="1">
                <a:solidFill>
                  <a:schemeClr val="tx1"/>
                </a:solidFill>
              </a:rPr>
              <a:t>S</a:t>
            </a:r>
            <a:r>
              <a:rPr lang="en-AU" altLang="en-US" i="1" baseline="-25000" dirty="0" err="1">
                <a:solidFill>
                  <a:schemeClr val="tx1"/>
                </a:solidFill>
              </a:rPr>
              <a:t>trans</a:t>
            </a:r>
            <a:r>
              <a:rPr lang="en-AU" altLang="en-US" i="1" baseline="-25000" dirty="0">
                <a:solidFill>
                  <a:schemeClr val="tx1"/>
                </a:solidFill>
              </a:rPr>
              <a:t> </a:t>
            </a:r>
            <a:r>
              <a:rPr lang="en-AU" altLang="en-US" i="1" dirty="0">
                <a:solidFill>
                  <a:srgbClr val="FF0000"/>
                </a:solidFill>
              </a:rPr>
              <a:t>+ </a:t>
            </a:r>
            <a:r>
              <a:rPr lang="en-AU" altLang="en-US" i="1" dirty="0" err="1">
                <a:solidFill>
                  <a:srgbClr val="FF0000"/>
                </a:solidFill>
              </a:rPr>
              <a:t>S</a:t>
            </a:r>
            <a:r>
              <a:rPr lang="en-AU" altLang="en-US" baseline="-25000" dirty="0" err="1">
                <a:solidFill>
                  <a:srgbClr val="FF0000"/>
                </a:solidFill>
              </a:rPr>
              <a:t>vor</a:t>
            </a:r>
            <a:r>
              <a:rPr lang="en-AU" altLang="en-US" dirty="0">
                <a:solidFill>
                  <a:srgbClr val="FDBBC3"/>
                </a:solidFill>
              </a:rPr>
              <a:t> </a:t>
            </a:r>
            <a:r>
              <a:rPr lang="en-AU" altLang="en-US" dirty="0">
                <a:solidFill>
                  <a:srgbClr val="FF0000"/>
                </a:solidFill>
              </a:rPr>
              <a:t>– increases heat capacity of air several times</a:t>
            </a:r>
            <a:r>
              <a:rPr lang="en-AU" altLang="en-US" i="1" dirty="0">
                <a:solidFill>
                  <a:schemeClr val="tx1"/>
                </a:solidFill>
              </a:rPr>
              <a:t> </a:t>
            </a:r>
            <a:endParaRPr lang="en-AU" altLang="en-US" dirty="0">
              <a:solidFill>
                <a:schemeClr val="tx1"/>
              </a:solidFill>
            </a:endParaRPr>
          </a:p>
        </p:txBody>
      </p:sp>
    </p:spTree>
    <p:extLst>
      <p:ext uri="{BB962C8B-B14F-4D97-AF65-F5344CB8AC3E}">
        <p14:creationId xmlns:p14="http://schemas.microsoft.com/office/powerpoint/2010/main" val="13359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33" grpId="0"/>
      <p:bldP spid="34" grpId="0"/>
      <p:bldP spid="35" grpId="0"/>
      <p:bldP spid="36"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9503FB-F758-478E-AC00-E97FD2756E3F}"/>
              </a:ext>
            </a:extLst>
          </p:cNvPr>
          <p:cNvSpPr>
            <a:spLocks noGrp="1"/>
          </p:cNvSpPr>
          <p:nvPr>
            <p:ph type="title"/>
          </p:nvPr>
        </p:nvSpPr>
        <p:spPr>
          <a:xfrm>
            <a:off x="639656" y="121484"/>
            <a:ext cx="10284576" cy="1379276"/>
          </a:xfrm>
        </p:spPr>
        <p:txBody>
          <a:bodyPr vert="horz" lIns="91440" tIns="45720" rIns="91440" bIns="45720" rtlCol="0" anchor="ctr">
            <a:noAutofit/>
          </a:bodyPr>
          <a:lstStyle/>
          <a:p>
            <a:pPr algn="ctr"/>
            <a:r>
              <a:rPr lang="en-US" sz="5400" kern="1200" dirty="0">
                <a:solidFill>
                  <a:srgbClr val="FFFFFF"/>
                </a:solidFill>
                <a:latin typeface="+mj-lt"/>
                <a:ea typeface="+mj-ea"/>
                <a:cs typeface="+mj-cs"/>
              </a:rPr>
              <a:t>Heat capacity or specific heat in air of cyclonic and anticyclonic motion</a:t>
            </a:r>
          </a:p>
        </p:txBody>
      </p:sp>
      <p:sp>
        <p:nvSpPr>
          <p:cNvPr id="12"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table">
            <a:extLst>
              <a:ext uri="{FF2B5EF4-FFF2-40B4-BE49-F238E27FC236}">
                <a16:creationId xmlns:a16="http://schemas.microsoft.com/office/drawing/2014/main" id="{A871107E-2ED9-48DE-B4EE-773503ACABE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220112" y="2651564"/>
            <a:ext cx="10118598" cy="2892959"/>
          </a:xfrm>
          <a:prstGeom prst="rect">
            <a:avLst/>
          </a:prstGeom>
          <a:noFill/>
        </p:spPr>
      </p:pic>
      <p:sp>
        <p:nvSpPr>
          <p:cNvPr id="4" name="TextBox 3">
            <a:extLst>
              <a:ext uri="{FF2B5EF4-FFF2-40B4-BE49-F238E27FC236}">
                <a16:creationId xmlns:a16="http://schemas.microsoft.com/office/drawing/2014/main" id="{7E6C0D47-AA0F-4A55-9C8E-D150C830FBBE}"/>
              </a:ext>
            </a:extLst>
          </p:cNvPr>
          <p:cNvSpPr txBox="1"/>
          <p:nvPr/>
        </p:nvSpPr>
        <p:spPr>
          <a:xfrm>
            <a:off x="871999" y="5760998"/>
            <a:ext cx="10466711" cy="830997"/>
          </a:xfrm>
          <a:prstGeom prst="rect">
            <a:avLst/>
          </a:prstGeom>
          <a:noFill/>
        </p:spPr>
        <p:txBody>
          <a:bodyPr wrap="none" rtlCol="0">
            <a:spAutoFit/>
          </a:bodyPr>
          <a:lstStyle/>
          <a:p>
            <a:r>
              <a:rPr lang="en-AU" sz="2400" dirty="0"/>
              <a:t>Thus, with vortical configurational entropy, heat capacity is ca. three times greater,</a:t>
            </a:r>
          </a:p>
          <a:p>
            <a:r>
              <a:rPr lang="en-AU" sz="2400" dirty="0"/>
              <a:t>effectively a capacitor providing a major source for heat-work-heat cycling </a:t>
            </a:r>
          </a:p>
        </p:txBody>
      </p:sp>
    </p:spTree>
    <p:extLst>
      <p:ext uri="{BB962C8B-B14F-4D97-AF65-F5344CB8AC3E}">
        <p14:creationId xmlns:p14="http://schemas.microsoft.com/office/powerpoint/2010/main" val="372815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EF2A-0D38-48A1-9843-AABBD1EDFA39}"/>
              </a:ext>
            </a:extLst>
          </p:cNvPr>
          <p:cNvSpPr>
            <a:spLocks noGrp="1"/>
          </p:cNvSpPr>
          <p:nvPr>
            <p:ph type="title"/>
          </p:nvPr>
        </p:nvSpPr>
        <p:spPr>
          <a:xfrm>
            <a:off x="640080" y="5576887"/>
            <a:ext cx="10911840" cy="640081"/>
          </a:xfrm>
        </p:spPr>
        <p:txBody>
          <a:bodyPr>
            <a:normAutofit fontScale="90000"/>
          </a:bodyPr>
          <a:lstStyle/>
          <a:p>
            <a:pPr algn="ctr"/>
            <a:r>
              <a:rPr lang="en-AU" sz="3200" dirty="0"/>
              <a:t>Vortical entropic energy coupled to Trenberth energy budget</a:t>
            </a:r>
            <a:br>
              <a:rPr lang="en-AU" sz="3200" dirty="0"/>
            </a:br>
            <a:r>
              <a:rPr lang="en-AU" sz="3200" dirty="0"/>
              <a:t>This is a testable hypothesis</a:t>
            </a:r>
          </a:p>
        </p:txBody>
      </p:sp>
      <p:pic>
        <p:nvPicPr>
          <p:cNvPr id="3" name="Picture 2">
            <a:extLst>
              <a:ext uri="{FF2B5EF4-FFF2-40B4-BE49-F238E27FC236}">
                <a16:creationId xmlns:a16="http://schemas.microsoft.com/office/drawing/2014/main" id="{BB180980-4194-4A7A-B692-95D7A0696055}"/>
              </a:ext>
            </a:extLst>
          </p:cNvPr>
          <p:cNvPicPr>
            <a:picLocks noChangeAspect="1"/>
          </p:cNvPicPr>
          <p:nvPr/>
        </p:nvPicPr>
        <p:blipFill rotWithShape="1">
          <a:blip r:embed="rId2"/>
          <a:srcRect t="8606" r="1" b="1"/>
          <a:stretch/>
        </p:blipFill>
        <p:spPr>
          <a:xfrm>
            <a:off x="508000" y="437832"/>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1950203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6B7F92-26ED-4656-8AB0-951B2D47EEE5}"/>
              </a:ext>
            </a:extLst>
          </p:cNvPr>
          <p:cNvSpPr>
            <a:spLocks noGrp="1"/>
          </p:cNvSpPr>
          <p:nvPr>
            <p:ph type="ctrTitle"/>
          </p:nvPr>
        </p:nvSpPr>
        <p:spPr>
          <a:xfrm>
            <a:off x="4559497" y="70002"/>
            <a:ext cx="4977976" cy="1454051"/>
          </a:xfrm>
        </p:spPr>
        <p:txBody>
          <a:bodyPr vert="horz" lIns="91440" tIns="45720" rIns="91440" bIns="45720" rtlCol="0" anchor="ctr">
            <a:normAutofit/>
          </a:bodyPr>
          <a:lstStyle/>
          <a:p>
            <a:pPr algn="l"/>
            <a:r>
              <a:rPr lang="en-US" sz="4400" kern="1200" dirty="0">
                <a:solidFill>
                  <a:srgbClr val="000000"/>
                </a:solidFill>
                <a:latin typeface="+mj-lt"/>
                <a:ea typeface="+mj-ea"/>
                <a:cs typeface="+mj-cs"/>
              </a:rPr>
              <a:t>Conclusions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mmunications">
            <a:extLst>
              <a:ext uri="{FF2B5EF4-FFF2-40B4-BE49-F238E27FC236}">
                <a16:creationId xmlns:a16="http://schemas.microsoft.com/office/drawing/2014/main" id="{F49109F4-0961-4B1C-BDA2-8CBD9F2ACF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38270" cy="3638270"/>
          </a:xfrm>
          <a:prstGeom prst="rect">
            <a:avLst/>
          </a:prstGeom>
        </p:spPr>
      </p:pic>
      <p:sp>
        <p:nvSpPr>
          <p:cNvPr id="3" name="Subtitle 2">
            <a:extLst>
              <a:ext uri="{FF2B5EF4-FFF2-40B4-BE49-F238E27FC236}">
                <a16:creationId xmlns:a16="http://schemas.microsoft.com/office/drawing/2014/main" id="{BBD87650-A4FF-4C89-B921-898E5E497AD7}"/>
              </a:ext>
            </a:extLst>
          </p:cNvPr>
          <p:cNvSpPr>
            <a:spLocks noGrp="1"/>
          </p:cNvSpPr>
          <p:nvPr>
            <p:ph type="subTitle" idx="1"/>
          </p:nvPr>
        </p:nvSpPr>
        <p:spPr>
          <a:xfrm>
            <a:off x="5129048" y="2186152"/>
            <a:ext cx="6968359" cy="4358296"/>
          </a:xfrm>
        </p:spPr>
        <p:txBody>
          <a:bodyPr vert="horz" lIns="91440" tIns="45720" rIns="91440" bIns="45720" rtlCol="0" anchor="ctr">
            <a:normAutofit/>
          </a:bodyPr>
          <a:lstStyle/>
          <a:p>
            <a:pPr marL="571500" indent="-228600" algn="l">
              <a:buFont typeface="Arial" panose="020B0604020202020204" pitchFamily="34" charset="0"/>
              <a:buChar char="•"/>
            </a:pPr>
            <a:r>
              <a:rPr lang="en-US" sz="2000" dirty="0">
                <a:solidFill>
                  <a:schemeClr val="tx2"/>
                </a:solidFill>
              </a:rPr>
              <a:t>Not only is his establishment of the second law of thermodynamics clear, but the first conservation law of reversible heat and work is established in his equation for caloric establishing the </a:t>
            </a:r>
            <a:r>
              <a:rPr lang="en-US" sz="2000" i="1" dirty="0" err="1">
                <a:solidFill>
                  <a:schemeClr val="tx2"/>
                </a:solidFill>
              </a:rPr>
              <a:t>pussiance</a:t>
            </a:r>
            <a:r>
              <a:rPr lang="en-US" sz="2000" i="1" dirty="0">
                <a:solidFill>
                  <a:schemeClr val="tx2"/>
                </a:solidFill>
              </a:rPr>
              <a:t> </a:t>
            </a:r>
            <a:r>
              <a:rPr lang="en-US" sz="2000" i="1" dirty="0" err="1">
                <a:solidFill>
                  <a:schemeClr val="tx2"/>
                </a:solidFill>
              </a:rPr>
              <a:t>motrice</a:t>
            </a:r>
            <a:r>
              <a:rPr lang="en-US" sz="2000" dirty="0">
                <a:solidFill>
                  <a:schemeClr val="tx2"/>
                </a:solidFill>
              </a:rPr>
              <a:t> = (a – a’)</a:t>
            </a:r>
          </a:p>
          <a:p>
            <a:pPr marL="571500" indent="-228600" algn="l">
              <a:buFont typeface="Arial" panose="020B0604020202020204" pitchFamily="34" charset="0"/>
              <a:buChar char="•"/>
            </a:pPr>
            <a:endParaRPr lang="en-US" sz="2000" dirty="0">
              <a:solidFill>
                <a:srgbClr val="000000"/>
              </a:solidFill>
            </a:endParaRPr>
          </a:p>
          <a:p>
            <a:pPr marL="571500" indent="-228600" algn="l">
              <a:buFont typeface="Arial" panose="020B0604020202020204" pitchFamily="34" charset="0"/>
              <a:buChar char="•"/>
            </a:pPr>
            <a:r>
              <a:rPr lang="en-US" sz="2000" dirty="0">
                <a:solidFill>
                  <a:srgbClr val="000000"/>
                </a:solidFill>
              </a:rPr>
              <a:t>Carnot’s temperature-sensitive caloric can be taken as a primitive view of the work of Clausius, Boltzmann, Gibbs, Planck and Einstein’s quantum or action field</a:t>
            </a:r>
          </a:p>
          <a:p>
            <a:pPr marL="571500" indent="-228600" algn="l">
              <a:buFont typeface="Arial" panose="020B0604020202020204" pitchFamily="34" charset="0"/>
              <a:buChar char="•"/>
            </a:pPr>
            <a:endParaRPr lang="en-US" sz="2000" dirty="0">
              <a:solidFill>
                <a:srgbClr val="000000"/>
              </a:solidFill>
            </a:endParaRPr>
          </a:p>
          <a:p>
            <a:pPr marL="571500" indent="-228600" algn="l">
              <a:buFont typeface="Arial" panose="020B0604020202020204" pitchFamily="34" charset="0"/>
              <a:buChar char="•"/>
            </a:pPr>
            <a:r>
              <a:rPr lang="en-US" sz="2000" dirty="0">
                <a:solidFill>
                  <a:srgbClr val="000000"/>
                </a:solidFill>
              </a:rPr>
              <a:t>The second law of increasing entropy and energy dissipation is also </a:t>
            </a:r>
            <a:r>
              <a:rPr lang="en-US" sz="2000" dirty="0" err="1">
                <a:solidFill>
                  <a:srgbClr val="000000"/>
                </a:solidFill>
              </a:rPr>
              <a:t>recognised</a:t>
            </a:r>
            <a:r>
              <a:rPr lang="en-US" sz="2000" dirty="0">
                <a:solidFill>
                  <a:srgbClr val="000000"/>
                </a:solidFill>
              </a:rPr>
              <a:t> in the proposing cyclonic vortical entropy as a heat-work-heat cycle, as proposed in this presentation</a:t>
            </a:r>
            <a:br>
              <a:rPr lang="en-US" sz="2000" dirty="0">
                <a:solidFill>
                  <a:srgbClr val="000000"/>
                </a:solidFill>
              </a:rPr>
            </a:br>
            <a:endParaRPr lang="en-US" sz="2000" dirty="0">
              <a:solidFill>
                <a:srgbClr val="000000"/>
              </a:solidFill>
            </a:endParaRPr>
          </a:p>
          <a:p>
            <a:pPr marL="342900" algn="l"/>
            <a:endParaRPr lang="en-US" sz="2000" dirty="0">
              <a:solidFill>
                <a:srgbClr val="000000"/>
              </a:solidFill>
            </a:endParaRPr>
          </a:p>
          <a:p>
            <a:pPr marL="342900" indent="-228600" algn="l">
              <a:buFont typeface="Arial" panose="020B0604020202020204" pitchFamily="34" charset="0"/>
              <a:buChar char="•"/>
            </a:pPr>
            <a:endParaRPr lang="en-US" sz="2000" dirty="0">
              <a:solidFill>
                <a:srgbClr val="000000"/>
              </a:solidFill>
            </a:endParaRPr>
          </a:p>
          <a:p>
            <a:pPr marL="342900" indent="-228600" algn="l">
              <a:buFont typeface="Arial" panose="020B0604020202020204" pitchFamily="34" charset="0"/>
              <a:buChar char="•"/>
            </a:pPr>
            <a:endParaRPr lang="en-US" sz="1300" dirty="0">
              <a:solidFill>
                <a:srgbClr val="000000"/>
              </a:solidFill>
            </a:endParaRPr>
          </a:p>
        </p:txBody>
      </p:sp>
    </p:spTree>
    <p:extLst>
      <p:ext uri="{BB962C8B-B14F-4D97-AF65-F5344CB8AC3E}">
        <p14:creationId xmlns:p14="http://schemas.microsoft.com/office/powerpoint/2010/main" val="20753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09124BA-F111-4000-B7F7-DC3A9234DB87}"/>
              </a:ext>
            </a:extLst>
          </p:cNvPr>
          <p:cNvPicPr>
            <a:picLocks noChangeAspect="1"/>
          </p:cNvPicPr>
          <p:nvPr/>
        </p:nvPicPr>
        <p:blipFill rotWithShape="1">
          <a:blip r:embed="rId2"/>
          <a:srcRect/>
          <a:stretch/>
        </p:blipFill>
        <p:spPr>
          <a:xfrm>
            <a:off x="20" y="10"/>
            <a:ext cx="12191980" cy="6857990"/>
          </a:xfrm>
          <a:prstGeom prst="rect">
            <a:avLst/>
          </a:prstGeom>
        </p:spPr>
      </p:pic>
      <p:sp>
        <p:nvSpPr>
          <p:cNvPr id="33" name="Rectangle 3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66C1BD-C1E4-4341-8AB9-266B6580B4B1}"/>
              </a:ext>
            </a:extLst>
          </p:cNvPr>
          <p:cNvSpPr txBox="1"/>
          <p:nvPr/>
        </p:nvSpPr>
        <p:spPr>
          <a:xfrm>
            <a:off x="594804" y="640263"/>
            <a:ext cx="6619811" cy="1344975"/>
          </a:xfrm>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4000" dirty="0">
                <a:latin typeface="+mj-lt"/>
                <a:ea typeface="+mj-ea"/>
                <a:cs typeface="+mj-cs"/>
              </a:rPr>
              <a:t>Making thermodynamics easier using the least action principle</a:t>
            </a:r>
          </a:p>
          <a:p>
            <a:pPr defTabSz="914400">
              <a:lnSpc>
                <a:spcPct val="90000"/>
              </a:lnSpc>
              <a:spcBef>
                <a:spcPct val="0"/>
              </a:spcBef>
              <a:spcAft>
                <a:spcPts val="600"/>
              </a:spcAft>
            </a:pPr>
            <a:r>
              <a:rPr lang="en-US" sz="2800" dirty="0">
                <a:latin typeface="+mj-lt"/>
                <a:ea typeface="+mj-ea"/>
                <a:cs typeface="+mj-cs"/>
              </a:rPr>
              <a:t>Kennedy IR Action in Ecosystems Wiley 2001</a:t>
            </a:r>
          </a:p>
        </p:txBody>
      </p:sp>
      <p:graphicFrame>
        <p:nvGraphicFramePr>
          <p:cNvPr id="28" name="TextBox 2">
            <a:extLst>
              <a:ext uri="{FF2B5EF4-FFF2-40B4-BE49-F238E27FC236}">
                <a16:creationId xmlns:a16="http://schemas.microsoft.com/office/drawing/2014/main" id="{5693EBCD-90BC-41FF-94F7-4A0344334399}"/>
              </a:ext>
            </a:extLst>
          </p:cNvPr>
          <p:cNvGraphicFramePr/>
          <p:nvPr>
            <p:extLst>
              <p:ext uri="{D42A27DB-BD31-4B8C-83A1-F6EECF244321}">
                <p14:modId xmlns:p14="http://schemas.microsoft.com/office/powerpoint/2010/main" val="2646996990"/>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93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FFED-8402-4CDD-A010-721AF8124C68}"/>
              </a:ext>
            </a:extLst>
          </p:cNvPr>
          <p:cNvSpPr>
            <a:spLocks noGrp="1"/>
          </p:cNvSpPr>
          <p:nvPr>
            <p:ph type="title"/>
          </p:nvPr>
        </p:nvSpPr>
        <p:spPr>
          <a:xfrm>
            <a:off x="838200" y="129334"/>
            <a:ext cx="10515600" cy="1325563"/>
          </a:xfrm>
        </p:spPr>
        <p:txBody>
          <a:bodyPr/>
          <a:lstStyle/>
          <a:p>
            <a:r>
              <a:rPr lang="en-AU" dirty="0" err="1"/>
              <a:t>Sadi</a:t>
            </a:r>
            <a:r>
              <a:rPr lang="en-AU" dirty="0"/>
              <a:t> Carnot’s legacy</a:t>
            </a:r>
          </a:p>
        </p:txBody>
      </p:sp>
      <p:pic>
        <p:nvPicPr>
          <p:cNvPr id="3" name="Picture 2">
            <a:extLst>
              <a:ext uri="{FF2B5EF4-FFF2-40B4-BE49-F238E27FC236}">
                <a16:creationId xmlns:a16="http://schemas.microsoft.com/office/drawing/2014/main" id="{6D61BB07-77B7-4018-836A-C80A38777ACA}"/>
              </a:ext>
            </a:extLst>
          </p:cNvPr>
          <p:cNvPicPr>
            <a:picLocks noChangeAspect="1"/>
          </p:cNvPicPr>
          <p:nvPr/>
        </p:nvPicPr>
        <p:blipFill>
          <a:blip r:embed="rId2"/>
          <a:stretch>
            <a:fillRect/>
          </a:stretch>
        </p:blipFill>
        <p:spPr>
          <a:xfrm>
            <a:off x="189090" y="1720840"/>
            <a:ext cx="2867378" cy="3868300"/>
          </a:xfrm>
          <a:prstGeom prst="rect">
            <a:avLst/>
          </a:prstGeom>
        </p:spPr>
      </p:pic>
      <p:sp>
        <p:nvSpPr>
          <p:cNvPr id="4" name="TextBox 3">
            <a:extLst>
              <a:ext uri="{FF2B5EF4-FFF2-40B4-BE49-F238E27FC236}">
                <a16:creationId xmlns:a16="http://schemas.microsoft.com/office/drawing/2014/main" id="{AED17441-9C12-4B1F-A68B-16F5E14CE414}"/>
              </a:ext>
            </a:extLst>
          </p:cNvPr>
          <p:cNvSpPr txBox="1"/>
          <p:nvPr/>
        </p:nvSpPr>
        <p:spPr>
          <a:xfrm>
            <a:off x="2983640" y="1720840"/>
            <a:ext cx="8827910" cy="5262979"/>
          </a:xfrm>
          <a:prstGeom prst="rect">
            <a:avLst/>
          </a:prstGeom>
          <a:noFill/>
        </p:spPr>
        <p:txBody>
          <a:bodyPr wrap="square" rtlCol="0">
            <a:spAutoFit/>
          </a:bodyPr>
          <a:lstStyle/>
          <a:p>
            <a:pPr marL="285750" indent="-285750">
              <a:buFont typeface="Arial" panose="020B0604020202020204" pitchFamily="34" charset="0"/>
              <a:buChar char="•"/>
            </a:pPr>
            <a:r>
              <a:rPr lang="en-AU" sz="2400" dirty="0"/>
              <a:t>Carnot’s legacy is often still misunderstood, given Lord Kelvin was misled by Clapeyron’s paper that the cycle assumed conservation of caloric between the extremes of temperature. Clausius was deceived too, but generously corrected Carnot’s “error” in 1850 </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In fact, as we will show here, there was no such error.  Richard Feynman in his lectures also concluded there was no error and that the Clausius-Clapeyron equation should really be called the Carnot equation, since it was already described in Carnot’s 1824 memoire</a:t>
            </a:r>
            <a:br>
              <a:rPr lang="en-AU" sz="2400" dirty="0"/>
            </a:br>
            <a:endParaRPr lang="en-AU" sz="2400" dirty="0"/>
          </a:p>
          <a:p>
            <a:pPr marL="285750" indent="-285750">
              <a:buFont typeface="Arial" panose="020B0604020202020204" pitchFamily="34" charset="0"/>
              <a:buChar char="•"/>
            </a:pPr>
            <a:r>
              <a:rPr lang="en-AU" sz="2400" dirty="0"/>
              <a:t>Using an action revision can we obtain a better understanding of Carnot’s cycle?</a:t>
            </a:r>
            <a:br>
              <a:rPr lang="en-AU" sz="2400" dirty="0"/>
            </a:br>
            <a:br>
              <a:rPr lang="en-AU" sz="2400" dirty="0"/>
            </a:br>
            <a:endParaRPr lang="en-AU" sz="2400" dirty="0"/>
          </a:p>
        </p:txBody>
      </p:sp>
    </p:spTree>
    <p:extLst>
      <p:ext uri="{BB962C8B-B14F-4D97-AF65-F5344CB8AC3E}">
        <p14:creationId xmlns:p14="http://schemas.microsoft.com/office/powerpoint/2010/main" val="16291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down)">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97671-8165-4493-A4FA-79C3DD6050BC}"/>
              </a:ext>
            </a:extLst>
          </p:cNvPr>
          <p:cNvSpPr>
            <a:spLocks noGrp="1"/>
          </p:cNvSpPr>
          <p:nvPr>
            <p:ph type="title"/>
          </p:nvPr>
        </p:nvSpPr>
        <p:spPr>
          <a:xfrm>
            <a:off x="841248" y="548640"/>
            <a:ext cx="3306568" cy="5431536"/>
          </a:xfrm>
        </p:spPr>
        <p:txBody>
          <a:bodyPr vert="horz" lIns="91440" tIns="45720" rIns="91440" bIns="45720" rtlCol="0" anchor="ctr">
            <a:normAutofit/>
          </a:bodyPr>
          <a:lstStyle/>
          <a:p>
            <a:r>
              <a:rPr lang="en-US" sz="5400" kern="1200">
                <a:solidFill>
                  <a:schemeClr val="tx1"/>
                </a:solidFill>
                <a:latin typeface="+mj-lt"/>
                <a:ea typeface="+mj-ea"/>
                <a:cs typeface="+mj-cs"/>
              </a:rPr>
              <a:t>Carnot’s postulates</a:t>
            </a:r>
          </a:p>
        </p:txBody>
      </p:sp>
      <p:sp>
        <p:nvSpPr>
          <p:cNvPr id="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2">
            <a:extLst>
              <a:ext uri="{FF2B5EF4-FFF2-40B4-BE49-F238E27FC236}">
                <a16:creationId xmlns:a16="http://schemas.microsoft.com/office/drawing/2014/main" id="{D4606E3D-830E-4D2C-AE9A-E1AF34D4CAF2}"/>
              </a:ext>
            </a:extLst>
          </p:cNvPr>
          <p:cNvSpPr txBox="1"/>
          <p:nvPr/>
        </p:nvSpPr>
        <p:spPr>
          <a:xfrm>
            <a:off x="4784263" y="940509"/>
            <a:ext cx="7107549" cy="5431536"/>
          </a:xfrm>
        </p:spPr>
        <p:txBody>
          <a:bodyPr vert="horz" lIns="91440" tIns="45720" rIns="91440" bIns="45720" rtlCol="0" anchor="ctr">
            <a:normAutofit lnSpcReduction="10000"/>
          </a:bodyPr>
          <a:lstStyle/>
          <a:p>
            <a:pPr marL="457200" indent="-228600" defTabSz="914400">
              <a:lnSpc>
                <a:spcPct val="90000"/>
              </a:lnSpc>
              <a:spcAft>
                <a:spcPts val="600"/>
              </a:spcAft>
              <a:buFont typeface="Arial" panose="020B0604020202020204" pitchFamily="34" charset="0"/>
              <a:buChar char="•"/>
            </a:pPr>
            <a:r>
              <a:rPr lang="en-US" sz="2000" i="1" dirty="0"/>
              <a:t>“The motive power of heat is independent of the agents employed to realize it; its quantity is fixed solely by the temperatures between which is effected, finally, the transfer of caloric”</a:t>
            </a:r>
          </a:p>
          <a:p>
            <a:pPr marL="457200" indent="-228600" defTabSz="914400">
              <a:lnSpc>
                <a:spcPct val="90000"/>
              </a:lnSpc>
              <a:spcAft>
                <a:spcPts val="600"/>
              </a:spcAft>
              <a:buFont typeface="Arial" panose="020B0604020202020204" pitchFamily="34" charset="0"/>
              <a:buChar char="•"/>
            </a:pPr>
            <a:endParaRPr lang="en-US" sz="2000" i="1" dirty="0"/>
          </a:p>
          <a:p>
            <a:pPr marL="457200" indent="-228600" defTabSz="914400">
              <a:lnSpc>
                <a:spcPct val="90000"/>
              </a:lnSpc>
              <a:spcAft>
                <a:spcPts val="600"/>
              </a:spcAft>
              <a:buFont typeface="Arial" panose="020B0604020202020204" pitchFamily="34" charset="0"/>
              <a:buChar char="•"/>
            </a:pPr>
            <a:r>
              <a:rPr lang="en-US" sz="2000" i="1" dirty="0">
                <a:effectLst/>
              </a:rPr>
              <a:t>“When a gas varies in volume without change in temperature the quantity of heat absorbed or liberated are </a:t>
            </a:r>
            <a:r>
              <a:rPr lang="en-US" sz="2000" i="1" dirty="0"/>
              <a:t>in arithmetical progression  if the increments or decrements of volume are in </a:t>
            </a:r>
            <a:r>
              <a:rPr lang="en-US" sz="2000" i="1" dirty="0">
                <a:effectLst/>
              </a:rPr>
              <a:t>geometrical progression”</a:t>
            </a:r>
            <a:br>
              <a:rPr lang="en-US" sz="2000" i="1" dirty="0">
                <a:effectLst/>
              </a:rPr>
            </a:br>
            <a:endParaRPr lang="en-US" sz="2000" i="1" dirty="0">
              <a:effectLst/>
            </a:endParaRPr>
          </a:p>
          <a:p>
            <a:pPr marL="457200" indent="-228600" defTabSz="914400">
              <a:lnSpc>
                <a:spcPct val="90000"/>
              </a:lnSpc>
              <a:spcAft>
                <a:spcPts val="600"/>
              </a:spcAft>
              <a:buFont typeface="Arial" panose="020B0604020202020204" pitchFamily="34" charset="0"/>
              <a:buChar char="•"/>
            </a:pPr>
            <a:r>
              <a:rPr lang="en-US" sz="2000" i="1" dirty="0"/>
              <a:t>“The temperature is higher during the movements of dilatation than during the movements of compression. During the former the elastic force of air is found to be greater and consequently the quantity of motive power during dilatation is more considerable than that consumed to produce movements of compression”</a:t>
            </a:r>
            <a:br>
              <a:rPr lang="en-US" sz="2000" i="1" dirty="0">
                <a:effectLst/>
              </a:rPr>
            </a:br>
            <a:endParaRPr lang="en-US" sz="2000" i="1" dirty="0"/>
          </a:p>
          <a:p>
            <a:pPr marL="457200" indent="-228600" defTabSz="914400">
              <a:lnSpc>
                <a:spcPct val="90000"/>
              </a:lnSpc>
              <a:spcAft>
                <a:spcPts val="600"/>
              </a:spcAft>
              <a:buFont typeface="Arial" panose="020B0604020202020204" pitchFamily="34" charset="0"/>
              <a:buChar char="•"/>
            </a:pPr>
            <a:r>
              <a:rPr lang="en-US" sz="2000" i="1" dirty="0"/>
              <a:t>“The quantities of heat absorbed or set free in these different transformations are exactly compensated”</a:t>
            </a:r>
          </a:p>
          <a:p>
            <a:pPr marL="228600" defTabSz="914400">
              <a:lnSpc>
                <a:spcPct val="90000"/>
              </a:lnSpc>
              <a:spcAft>
                <a:spcPts val="600"/>
              </a:spcAft>
            </a:pPr>
            <a:endParaRPr lang="en-US" sz="2000" i="1" dirty="0"/>
          </a:p>
        </p:txBody>
      </p:sp>
    </p:spTree>
    <p:extLst>
      <p:ext uri="{BB962C8B-B14F-4D97-AF65-F5344CB8AC3E}">
        <p14:creationId xmlns:p14="http://schemas.microsoft.com/office/powerpoint/2010/main" val="27824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1000"/>
                                        <p:tgtEl>
                                          <p:spTgt spid="47">
                                            <p:txEl>
                                              <p:pRg st="0" end="0"/>
                                            </p:txEl>
                                          </p:spTgt>
                                        </p:tgtEl>
                                      </p:cBhvr>
                                    </p:animEffect>
                                    <p:anim calcmode="lin" valueType="num">
                                      <p:cBhvr>
                                        <p:cTn id="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xEl>
                                              <p:pRg st="2" end="2"/>
                                            </p:txEl>
                                          </p:spTgt>
                                        </p:tgtEl>
                                        <p:attrNameLst>
                                          <p:attrName>style.visibility</p:attrName>
                                        </p:attrNameLst>
                                      </p:cBhvr>
                                      <p:to>
                                        <p:strVal val="visible"/>
                                      </p:to>
                                    </p:set>
                                    <p:animEffect transition="in" filter="fade">
                                      <p:cBhvr>
                                        <p:cTn id="14" dur="1000"/>
                                        <p:tgtEl>
                                          <p:spTgt spid="47">
                                            <p:txEl>
                                              <p:pRg st="2" end="2"/>
                                            </p:txEl>
                                          </p:spTgt>
                                        </p:tgtEl>
                                      </p:cBhvr>
                                    </p:animEffect>
                                    <p:anim calcmode="lin" valueType="num">
                                      <p:cBhvr>
                                        <p:cTn id="15"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
                                            <p:txEl>
                                              <p:pRg st="3" end="3"/>
                                            </p:txEl>
                                          </p:spTgt>
                                        </p:tgtEl>
                                        <p:attrNameLst>
                                          <p:attrName>style.visibility</p:attrName>
                                        </p:attrNameLst>
                                      </p:cBhvr>
                                      <p:to>
                                        <p:strVal val="visible"/>
                                      </p:to>
                                    </p:set>
                                    <p:animEffect transition="in" filter="fade">
                                      <p:cBhvr>
                                        <p:cTn id="21" dur="1000"/>
                                        <p:tgtEl>
                                          <p:spTgt spid="47">
                                            <p:txEl>
                                              <p:pRg st="3" end="3"/>
                                            </p:txEl>
                                          </p:spTgt>
                                        </p:tgtEl>
                                      </p:cBhvr>
                                    </p:animEffect>
                                    <p:anim calcmode="lin" valueType="num">
                                      <p:cBhvr>
                                        <p:cTn id="22" dur="1000" fill="hold"/>
                                        <p:tgtEl>
                                          <p:spTgt spid="4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xEl>
                                              <p:pRg st="4" end="4"/>
                                            </p:txEl>
                                          </p:spTgt>
                                        </p:tgtEl>
                                        <p:attrNameLst>
                                          <p:attrName>style.visibility</p:attrName>
                                        </p:attrNameLst>
                                      </p:cBhvr>
                                      <p:to>
                                        <p:strVal val="visible"/>
                                      </p:to>
                                    </p:set>
                                    <p:animEffect transition="in" filter="fade">
                                      <p:cBhvr>
                                        <p:cTn id="28" dur="1000"/>
                                        <p:tgtEl>
                                          <p:spTgt spid="47">
                                            <p:txEl>
                                              <p:pRg st="4" end="4"/>
                                            </p:txEl>
                                          </p:spTgt>
                                        </p:tgtEl>
                                      </p:cBhvr>
                                    </p:animEffect>
                                    <p:anim calcmode="lin" valueType="num">
                                      <p:cBhvr>
                                        <p:cTn id="29"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3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27AB4C-CD48-4ED4-899F-4DF8775C333D}"/>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dirty="0">
                <a:solidFill>
                  <a:srgbClr val="FFFFFF"/>
                </a:solidFill>
                <a:latin typeface="+mj-lt"/>
                <a:ea typeface="+mj-ea"/>
                <a:cs typeface="+mj-cs"/>
              </a:rPr>
              <a:t>Four stages of Carnot cycle</a:t>
            </a:r>
          </a:p>
        </p:txBody>
      </p:sp>
      <p:sp>
        <p:nvSpPr>
          <p:cNvPr id="4" name="TextBox 3">
            <a:extLst>
              <a:ext uri="{FF2B5EF4-FFF2-40B4-BE49-F238E27FC236}">
                <a16:creationId xmlns:a16="http://schemas.microsoft.com/office/drawing/2014/main" id="{66F981D6-1D70-40F5-912A-8E4202551BAC}"/>
              </a:ext>
            </a:extLst>
          </p:cNvPr>
          <p:cNvSpPr txBox="1"/>
          <p:nvPr/>
        </p:nvSpPr>
        <p:spPr>
          <a:xfrm>
            <a:off x="4032514" y="3690939"/>
            <a:ext cx="7477926" cy="1754326"/>
          </a:xfrm>
          <a:prstGeom prst="rect">
            <a:avLst/>
          </a:prstGeom>
          <a:noFill/>
        </p:spPr>
        <p:txBody>
          <a:bodyPr wrap="square" rtlCol="0">
            <a:spAutoFit/>
          </a:bodyPr>
          <a:lstStyle/>
          <a:p>
            <a:r>
              <a:rPr lang="en-AU" dirty="0"/>
              <a:t>Stage 1=2: Isothermal     			    				Carnot’s caloric 	a</a:t>
            </a:r>
          </a:p>
          <a:p>
            <a:r>
              <a:rPr lang="en-AU" dirty="0"/>
              <a:t>Stage 2=3: Adiabatic											b’</a:t>
            </a:r>
          </a:p>
          <a:p>
            <a:r>
              <a:rPr lang="en-AU" dirty="0"/>
              <a:t>Stage 3=4: Isothermal											a’</a:t>
            </a:r>
          </a:p>
          <a:p>
            <a:r>
              <a:rPr lang="en-AU" dirty="0"/>
              <a:t>Stage 4=1: Adiabatic											b</a:t>
            </a:r>
          </a:p>
          <a:p>
            <a:endParaRPr lang="en-AU" dirty="0"/>
          </a:p>
          <a:p>
            <a:r>
              <a:rPr lang="en-AU" dirty="0"/>
              <a:t>			</a:t>
            </a:r>
          </a:p>
        </p:txBody>
      </p:sp>
      <p:sp>
        <p:nvSpPr>
          <p:cNvPr id="2" name="TextBox 1">
            <a:extLst>
              <a:ext uri="{FF2B5EF4-FFF2-40B4-BE49-F238E27FC236}">
                <a16:creationId xmlns:a16="http://schemas.microsoft.com/office/drawing/2014/main" id="{D911636E-D315-48D5-ADC7-BD24333A20B0}"/>
              </a:ext>
            </a:extLst>
          </p:cNvPr>
          <p:cNvSpPr txBox="1"/>
          <p:nvPr/>
        </p:nvSpPr>
        <p:spPr>
          <a:xfrm>
            <a:off x="3873779" y="5034567"/>
            <a:ext cx="3595533" cy="1477328"/>
          </a:xfrm>
          <a:prstGeom prst="rect">
            <a:avLst/>
          </a:prstGeom>
          <a:noFill/>
        </p:spPr>
        <p:txBody>
          <a:bodyPr wrap="square" rtlCol="0">
            <a:spAutoFit/>
          </a:bodyPr>
          <a:lstStyle/>
          <a:p>
            <a:r>
              <a:rPr lang="en-AU" dirty="0"/>
              <a:t>Q</a:t>
            </a:r>
            <a:r>
              <a:rPr lang="en-AU" baseline="-25000" dirty="0"/>
              <a:t>1-2 </a:t>
            </a:r>
            <a:r>
              <a:rPr lang="en-AU" dirty="0"/>
              <a:t>=  W</a:t>
            </a:r>
            <a:r>
              <a:rPr lang="en-AU" baseline="-25000" dirty="0"/>
              <a:t>1-2 </a:t>
            </a:r>
            <a:r>
              <a:rPr lang="en-AU" dirty="0"/>
              <a:t>= RT</a:t>
            </a:r>
            <a:r>
              <a:rPr lang="en-AU" baseline="-25000" dirty="0"/>
              <a:t>1,2</a:t>
            </a:r>
            <a:r>
              <a:rPr lang="en-AU" dirty="0"/>
              <a:t>ln(V</a:t>
            </a:r>
            <a:r>
              <a:rPr lang="en-AU" baseline="-25000" dirty="0"/>
              <a:t>2</a:t>
            </a:r>
            <a:r>
              <a:rPr lang="en-AU" dirty="0"/>
              <a:t>/V</a:t>
            </a:r>
            <a:r>
              <a:rPr lang="en-AU" baseline="-25000" dirty="0"/>
              <a:t>1</a:t>
            </a:r>
            <a:r>
              <a:rPr lang="en-AU" dirty="0"/>
              <a:t>)	</a:t>
            </a:r>
          </a:p>
          <a:p>
            <a:r>
              <a:rPr lang="en-AU" dirty="0"/>
              <a:t>	   W</a:t>
            </a:r>
            <a:r>
              <a:rPr lang="en-AU" baseline="-25000" dirty="0"/>
              <a:t>2-3 </a:t>
            </a:r>
            <a:r>
              <a:rPr lang="en-AU" dirty="0"/>
              <a:t>= </a:t>
            </a:r>
            <a:r>
              <a:rPr lang="en-AU" dirty="0" err="1"/>
              <a:t>Cv</a:t>
            </a:r>
            <a:r>
              <a:rPr lang="en-AU" dirty="0"/>
              <a:t>(T</a:t>
            </a:r>
            <a:r>
              <a:rPr lang="en-AU" baseline="-25000" dirty="0"/>
              <a:t>2</a:t>
            </a:r>
            <a:r>
              <a:rPr lang="en-AU" dirty="0"/>
              <a:t>-T</a:t>
            </a:r>
            <a:r>
              <a:rPr lang="en-AU" baseline="-25000" dirty="0"/>
              <a:t>1</a:t>
            </a:r>
            <a:r>
              <a:rPr lang="en-AU" dirty="0"/>
              <a:t>)</a:t>
            </a:r>
          </a:p>
          <a:p>
            <a:r>
              <a:rPr lang="en-AU" dirty="0"/>
              <a:t>-Q</a:t>
            </a:r>
            <a:r>
              <a:rPr lang="en-AU" baseline="-25000" dirty="0"/>
              <a:t>3-4 </a:t>
            </a:r>
            <a:r>
              <a:rPr lang="en-AU" dirty="0"/>
              <a:t>=  W</a:t>
            </a:r>
            <a:r>
              <a:rPr lang="en-AU" baseline="-25000" dirty="0"/>
              <a:t>3-4  </a:t>
            </a:r>
            <a:r>
              <a:rPr lang="en-AU" dirty="0"/>
              <a:t>=  RT</a:t>
            </a:r>
            <a:r>
              <a:rPr lang="en-AU" baseline="-25000" dirty="0"/>
              <a:t>3,4</a:t>
            </a:r>
            <a:r>
              <a:rPr lang="en-AU" dirty="0"/>
              <a:t>ln(V</a:t>
            </a:r>
            <a:r>
              <a:rPr lang="en-AU" baseline="-25000" dirty="0"/>
              <a:t>4</a:t>
            </a:r>
            <a:r>
              <a:rPr lang="en-AU" dirty="0"/>
              <a:t>/V</a:t>
            </a:r>
            <a:r>
              <a:rPr lang="en-AU" baseline="-25000" dirty="0"/>
              <a:t>3</a:t>
            </a:r>
            <a:r>
              <a:rPr lang="en-AU" dirty="0"/>
              <a:t>)</a:t>
            </a:r>
          </a:p>
          <a:p>
            <a:r>
              <a:rPr lang="en-AU" dirty="0"/>
              <a:t>	   W</a:t>
            </a:r>
            <a:r>
              <a:rPr lang="en-AU" baseline="-25000" dirty="0"/>
              <a:t>4-1  </a:t>
            </a:r>
            <a:r>
              <a:rPr lang="en-AU" dirty="0"/>
              <a:t>=  </a:t>
            </a:r>
            <a:r>
              <a:rPr lang="en-AU" dirty="0" err="1"/>
              <a:t>Cv</a:t>
            </a:r>
            <a:r>
              <a:rPr lang="en-AU" dirty="0"/>
              <a:t>(T</a:t>
            </a:r>
            <a:r>
              <a:rPr lang="en-AU" baseline="-25000" dirty="0"/>
              <a:t>1</a:t>
            </a:r>
            <a:r>
              <a:rPr lang="en-AU" dirty="0"/>
              <a:t>-T</a:t>
            </a:r>
            <a:r>
              <a:rPr lang="en-AU" baseline="-25000" dirty="0"/>
              <a:t>2</a:t>
            </a:r>
            <a:r>
              <a:rPr lang="en-AU" dirty="0"/>
              <a:t>)</a:t>
            </a:r>
            <a:br>
              <a:rPr lang="en-AU" dirty="0"/>
            </a:br>
            <a:r>
              <a:rPr lang="en-AU" dirty="0"/>
              <a:t>            W     =  R(T</a:t>
            </a:r>
            <a:r>
              <a:rPr lang="en-AU" baseline="-25000" dirty="0"/>
              <a:t>1</a:t>
            </a:r>
            <a:r>
              <a:rPr lang="en-AU" dirty="0"/>
              <a:t>-T</a:t>
            </a:r>
            <a:r>
              <a:rPr lang="en-AU" baseline="-25000" dirty="0"/>
              <a:t>2</a:t>
            </a:r>
            <a:r>
              <a:rPr lang="en-AU" dirty="0"/>
              <a:t>)ln (V</a:t>
            </a:r>
            <a:r>
              <a:rPr lang="en-AU" baseline="-25000" dirty="0"/>
              <a:t>2</a:t>
            </a:r>
            <a:r>
              <a:rPr lang="en-AU" dirty="0"/>
              <a:t>/V</a:t>
            </a:r>
            <a:r>
              <a:rPr lang="en-AU" baseline="-25000" dirty="0"/>
              <a:t>1</a:t>
            </a:r>
            <a:r>
              <a:rPr lang="en-AU" dirty="0"/>
              <a:t>)</a:t>
            </a:r>
            <a:endParaRPr lang="en-AU" baseline="-25000" dirty="0"/>
          </a:p>
        </p:txBody>
      </p:sp>
      <p:sp>
        <p:nvSpPr>
          <p:cNvPr id="5" name="TextBox 4">
            <a:extLst>
              <a:ext uri="{FF2B5EF4-FFF2-40B4-BE49-F238E27FC236}">
                <a16:creationId xmlns:a16="http://schemas.microsoft.com/office/drawing/2014/main" id="{EF41E83F-A058-41ED-9F53-6717BE6C0BDA}"/>
              </a:ext>
            </a:extLst>
          </p:cNvPr>
          <p:cNvSpPr txBox="1"/>
          <p:nvPr/>
        </p:nvSpPr>
        <p:spPr>
          <a:xfrm>
            <a:off x="8459056" y="5064180"/>
            <a:ext cx="2246616" cy="646331"/>
          </a:xfrm>
          <a:prstGeom prst="rect">
            <a:avLst/>
          </a:prstGeom>
          <a:noFill/>
        </p:spPr>
        <p:txBody>
          <a:bodyPr wrap="square" rtlCol="0">
            <a:spAutoFit/>
          </a:bodyPr>
          <a:lstStyle/>
          <a:p>
            <a:r>
              <a:rPr lang="el-GR" dirty="0"/>
              <a:t>ϒ</a:t>
            </a:r>
            <a:r>
              <a:rPr lang="en-AU" dirty="0"/>
              <a:t>  	=  (Q</a:t>
            </a:r>
            <a:r>
              <a:rPr lang="en-AU" baseline="-25000" dirty="0"/>
              <a:t>2</a:t>
            </a:r>
            <a:r>
              <a:rPr lang="en-AU" dirty="0"/>
              <a:t> – Q</a:t>
            </a:r>
            <a:r>
              <a:rPr lang="en-AU" baseline="-25000" dirty="0"/>
              <a:t>1</a:t>
            </a:r>
            <a:r>
              <a:rPr lang="en-AU" dirty="0"/>
              <a:t>)/ Q</a:t>
            </a:r>
            <a:r>
              <a:rPr lang="en-AU" baseline="-25000" dirty="0"/>
              <a:t>2</a:t>
            </a:r>
          </a:p>
          <a:p>
            <a:r>
              <a:rPr lang="en-AU" baseline="-25000" dirty="0"/>
              <a:t>	</a:t>
            </a:r>
            <a:r>
              <a:rPr lang="en-AU" dirty="0"/>
              <a:t> = (T</a:t>
            </a:r>
            <a:r>
              <a:rPr lang="en-AU" baseline="-25000" dirty="0"/>
              <a:t>2</a:t>
            </a:r>
            <a:r>
              <a:rPr lang="en-AU" dirty="0"/>
              <a:t> – T</a:t>
            </a:r>
            <a:r>
              <a:rPr lang="en-AU" baseline="-25000" dirty="0"/>
              <a:t>1</a:t>
            </a:r>
            <a:r>
              <a:rPr lang="en-AU" dirty="0"/>
              <a:t>)/T</a:t>
            </a:r>
            <a:r>
              <a:rPr lang="en-AU" baseline="-25000" dirty="0"/>
              <a:t>2</a:t>
            </a:r>
          </a:p>
        </p:txBody>
      </p:sp>
      <p:pic>
        <p:nvPicPr>
          <p:cNvPr id="7" name="Picture 6">
            <a:extLst>
              <a:ext uri="{FF2B5EF4-FFF2-40B4-BE49-F238E27FC236}">
                <a16:creationId xmlns:a16="http://schemas.microsoft.com/office/drawing/2014/main" id="{159A9446-4937-4104-8CA4-BCEB280E3999}"/>
              </a:ext>
            </a:extLst>
          </p:cNvPr>
          <p:cNvPicPr>
            <a:picLocks noChangeAspect="1"/>
          </p:cNvPicPr>
          <p:nvPr/>
        </p:nvPicPr>
        <p:blipFill>
          <a:blip r:embed="rId2"/>
          <a:stretch>
            <a:fillRect/>
          </a:stretch>
        </p:blipFill>
        <p:spPr>
          <a:xfrm>
            <a:off x="4412839" y="169251"/>
            <a:ext cx="5746664" cy="3256442"/>
          </a:xfrm>
          <a:prstGeom prst="rect">
            <a:avLst/>
          </a:prstGeom>
        </p:spPr>
      </p:pic>
    </p:spTree>
    <p:extLst>
      <p:ext uri="{BB962C8B-B14F-4D97-AF65-F5344CB8AC3E}">
        <p14:creationId xmlns:p14="http://schemas.microsoft.com/office/powerpoint/2010/main" val="10436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0AC4C-5085-49EF-AF0D-1F3D4AE1659F}"/>
              </a:ext>
            </a:extLst>
          </p:cNvPr>
          <p:cNvSpPr>
            <a:spLocks noGrp="1"/>
          </p:cNvSpPr>
          <p:nvPr>
            <p:ph type="title"/>
          </p:nvPr>
        </p:nvSpPr>
        <p:spPr>
          <a:xfrm>
            <a:off x="126641" y="122933"/>
            <a:ext cx="4070124" cy="4400515"/>
          </a:xfrm>
        </p:spPr>
        <p:txBody>
          <a:bodyPr vert="horz" lIns="91440" tIns="45720" rIns="91440" bIns="45720" rtlCol="0" anchor="ctr">
            <a:normAutofit/>
          </a:bodyPr>
          <a:lstStyle/>
          <a:p>
            <a:r>
              <a:rPr lang="en-US" sz="4200" kern="1200" dirty="0">
                <a:solidFill>
                  <a:schemeClr val="tx1"/>
                </a:solidFill>
                <a:latin typeface="+mj-lt"/>
                <a:ea typeface="+mj-ea"/>
                <a:cs typeface="+mj-cs"/>
              </a:rPr>
              <a:t>Action @ = </a:t>
            </a:r>
            <a:r>
              <a:rPr lang="en-US" sz="4200" kern="1200" dirty="0" err="1">
                <a:solidFill>
                  <a:schemeClr val="tx1"/>
                </a:solidFill>
                <a:latin typeface="+mj-lt"/>
                <a:ea typeface="+mj-ea"/>
                <a:cs typeface="+mj-cs"/>
              </a:rPr>
              <a:t>ʃ</a:t>
            </a:r>
            <a:r>
              <a:rPr lang="en-US" sz="4200" i="1" kern="1200" dirty="0" err="1">
                <a:solidFill>
                  <a:schemeClr val="tx1"/>
                </a:solidFill>
                <a:latin typeface="+mj-lt"/>
                <a:ea typeface="+mj-ea"/>
                <a:cs typeface="+mj-cs"/>
              </a:rPr>
              <a:t>mv</a:t>
            </a:r>
            <a:r>
              <a:rPr lang="en-US" sz="4200" kern="1200" dirty="0" err="1">
                <a:solidFill>
                  <a:schemeClr val="tx1"/>
                </a:solidFill>
                <a:latin typeface="+mj-lt"/>
                <a:ea typeface="+mj-ea"/>
                <a:cs typeface="+mj-cs"/>
              </a:rPr>
              <a:t>d</a:t>
            </a:r>
            <a:r>
              <a:rPr lang="en-US" sz="4200" i="1" kern="1200" dirty="0" err="1">
                <a:solidFill>
                  <a:schemeClr val="tx1"/>
                </a:solidFill>
                <a:latin typeface="+mj-lt"/>
                <a:ea typeface="+mj-ea"/>
                <a:cs typeface="+mj-cs"/>
              </a:rPr>
              <a:t>s</a:t>
            </a:r>
            <a:r>
              <a:rPr lang="en-US" sz="4200" kern="1200" dirty="0">
                <a:solidFill>
                  <a:schemeClr val="tx1"/>
                </a:solidFill>
                <a:latin typeface="+mj-lt"/>
                <a:ea typeface="+mj-ea"/>
                <a:cs typeface="+mj-cs"/>
              </a:rPr>
              <a:t> = </a:t>
            </a:r>
            <a:r>
              <a:rPr lang="en-US" sz="4200" i="1" kern="1200" dirty="0" err="1">
                <a:solidFill>
                  <a:schemeClr val="tx1"/>
                </a:solidFill>
                <a:latin typeface="+mj-lt"/>
                <a:ea typeface="+mj-ea"/>
                <a:cs typeface="+mj-cs"/>
              </a:rPr>
              <a:t>mvr</a:t>
            </a:r>
            <a:r>
              <a:rPr lang="en-US" sz="4200" kern="1200" dirty="0" err="1">
                <a:solidFill>
                  <a:schemeClr val="tx1"/>
                </a:solidFill>
                <a:latin typeface="+mj-lt"/>
                <a:ea typeface="+mj-ea"/>
                <a:cs typeface="+mj-cs"/>
              </a:rPr>
              <a:t>δφ</a:t>
            </a:r>
            <a:r>
              <a:rPr lang="en-US" sz="4200" kern="1200" dirty="0">
                <a:solidFill>
                  <a:schemeClr val="tx1"/>
                </a:solidFill>
                <a:latin typeface="+mj-lt"/>
                <a:ea typeface="+mj-ea"/>
                <a:cs typeface="+mj-cs"/>
              </a:rPr>
              <a:t>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 a scalar property similar to angular momentum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extBox 2">
            <a:extLst>
              <a:ext uri="{FF2B5EF4-FFF2-40B4-BE49-F238E27FC236}">
                <a16:creationId xmlns:a16="http://schemas.microsoft.com/office/drawing/2014/main" id="{252C37A9-2D66-44AB-8CC5-087570ADD4AF}"/>
              </a:ext>
            </a:extLst>
          </p:cNvPr>
          <p:cNvGraphicFramePr/>
          <p:nvPr>
            <p:extLst>
              <p:ext uri="{D42A27DB-BD31-4B8C-83A1-F6EECF244321}">
                <p14:modId xmlns:p14="http://schemas.microsoft.com/office/powerpoint/2010/main" val="3360388997"/>
              </p:ext>
            </p:extLst>
          </p:nvPr>
        </p:nvGraphicFramePr>
        <p:xfrm>
          <a:off x="4648018" y="640822"/>
          <a:ext cx="7230038"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FBCD9B40-C12A-40D6-B114-730B7A545D56}"/>
              </a:ext>
            </a:extLst>
          </p:cNvPr>
          <p:cNvSpPr/>
          <p:nvPr/>
        </p:nvSpPr>
        <p:spPr>
          <a:xfrm>
            <a:off x="313944" y="4468356"/>
            <a:ext cx="173816" cy="178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BAE3E0E4-7ADF-4508-8395-56DD1FFB4879}"/>
              </a:ext>
            </a:extLst>
          </p:cNvPr>
          <p:cNvSpPr/>
          <p:nvPr/>
        </p:nvSpPr>
        <p:spPr>
          <a:xfrm>
            <a:off x="939013" y="4496473"/>
            <a:ext cx="173816" cy="178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C64FBA0E-8316-437F-A8AF-A99A72F256A7}"/>
              </a:ext>
            </a:extLst>
          </p:cNvPr>
          <p:cNvSpPr/>
          <p:nvPr/>
        </p:nvSpPr>
        <p:spPr>
          <a:xfrm>
            <a:off x="1818011" y="5038641"/>
            <a:ext cx="173816" cy="178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5E604EE5-1327-4110-B70C-96982EF82086}"/>
              </a:ext>
            </a:extLst>
          </p:cNvPr>
          <p:cNvSpPr/>
          <p:nvPr/>
        </p:nvSpPr>
        <p:spPr>
          <a:xfrm>
            <a:off x="1971173" y="5049767"/>
            <a:ext cx="173816" cy="178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BAB6F7D8-FDA0-49B3-8065-B242D0988ECA}"/>
              </a:ext>
            </a:extLst>
          </p:cNvPr>
          <p:cNvCxnSpPr>
            <a:stCxn id="3" idx="2"/>
            <a:endCxn id="7" idx="6"/>
          </p:cNvCxnSpPr>
          <p:nvPr/>
        </p:nvCxnSpPr>
        <p:spPr>
          <a:xfrm>
            <a:off x="313944" y="4557369"/>
            <a:ext cx="798885" cy="281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D9A1C15-6531-4DD7-891C-5CC3C9CA8308}"/>
              </a:ext>
            </a:extLst>
          </p:cNvPr>
          <p:cNvSpPr/>
          <p:nvPr/>
        </p:nvSpPr>
        <p:spPr>
          <a:xfrm>
            <a:off x="1824458" y="5694770"/>
            <a:ext cx="173816" cy="178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5502FBC8-9B59-4791-A725-BD6027B53514}"/>
              </a:ext>
            </a:extLst>
          </p:cNvPr>
          <p:cNvSpPr/>
          <p:nvPr/>
        </p:nvSpPr>
        <p:spPr>
          <a:xfrm>
            <a:off x="1994334" y="5694770"/>
            <a:ext cx="173816" cy="178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2D2330E3-482C-455E-AF95-710B0B74C82E}"/>
              </a:ext>
            </a:extLst>
          </p:cNvPr>
          <p:cNvCxnSpPr>
            <a:cxnSpLocks/>
          </p:cNvCxnSpPr>
          <p:nvPr/>
        </p:nvCxnSpPr>
        <p:spPr>
          <a:xfrm flipH="1">
            <a:off x="1963153" y="5211608"/>
            <a:ext cx="2294" cy="58206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16E2AA-7407-4949-8CA3-6879120EE5B9}"/>
              </a:ext>
            </a:extLst>
          </p:cNvPr>
          <p:cNvSpPr txBox="1"/>
          <p:nvPr/>
        </p:nvSpPr>
        <p:spPr>
          <a:xfrm>
            <a:off x="550258" y="4264503"/>
            <a:ext cx="914400" cy="369332"/>
          </a:xfrm>
          <a:prstGeom prst="rect">
            <a:avLst/>
          </a:prstGeom>
          <a:noFill/>
        </p:spPr>
        <p:txBody>
          <a:bodyPr wrap="square" rtlCol="0">
            <a:spAutoFit/>
          </a:bodyPr>
          <a:lstStyle/>
          <a:p>
            <a:r>
              <a:rPr lang="en-AU" dirty="0"/>
              <a:t>2</a:t>
            </a:r>
            <a:r>
              <a:rPr lang="en-AU" i="1" dirty="0"/>
              <a:t>r</a:t>
            </a:r>
          </a:p>
        </p:txBody>
      </p:sp>
      <p:sp>
        <p:nvSpPr>
          <p:cNvPr id="20" name="TextBox 19">
            <a:extLst>
              <a:ext uri="{FF2B5EF4-FFF2-40B4-BE49-F238E27FC236}">
                <a16:creationId xmlns:a16="http://schemas.microsoft.com/office/drawing/2014/main" id="{F10E43FA-72D1-4AC6-85F9-F43A5DA6CC75}"/>
              </a:ext>
            </a:extLst>
          </p:cNvPr>
          <p:cNvSpPr txBox="1"/>
          <p:nvPr/>
        </p:nvSpPr>
        <p:spPr>
          <a:xfrm>
            <a:off x="1941656" y="5279235"/>
            <a:ext cx="440095" cy="369332"/>
          </a:xfrm>
          <a:prstGeom prst="rect">
            <a:avLst/>
          </a:prstGeom>
          <a:noFill/>
        </p:spPr>
        <p:txBody>
          <a:bodyPr wrap="square" rtlCol="0">
            <a:spAutoFit/>
          </a:bodyPr>
          <a:lstStyle/>
          <a:p>
            <a:r>
              <a:rPr lang="en-AU" dirty="0"/>
              <a:t>2</a:t>
            </a:r>
            <a:r>
              <a:rPr lang="en-AU" i="1" dirty="0"/>
              <a:t>r</a:t>
            </a:r>
          </a:p>
        </p:txBody>
      </p:sp>
    </p:spTree>
    <p:extLst>
      <p:ext uri="{BB962C8B-B14F-4D97-AF65-F5344CB8AC3E}">
        <p14:creationId xmlns:p14="http://schemas.microsoft.com/office/powerpoint/2010/main" val="336792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A9C8-E7F2-4EDA-9615-6AFBE2BC8C88}"/>
              </a:ext>
            </a:extLst>
          </p:cNvPr>
          <p:cNvSpPr>
            <a:spLocks noGrp="1"/>
          </p:cNvSpPr>
          <p:nvPr>
            <p:ph type="title"/>
          </p:nvPr>
        </p:nvSpPr>
        <p:spPr>
          <a:xfrm>
            <a:off x="147320" y="450206"/>
            <a:ext cx="12044680" cy="1325563"/>
          </a:xfrm>
        </p:spPr>
        <p:txBody>
          <a:bodyPr>
            <a:normAutofit/>
          </a:bodyPr>
          <a:lstStyle/>
          <a:p>
            <a:r>
              <a:rPr lang="en-AU" dirty="0"/>
              <a:t> Action space = Phase space </a:t>
            </a:r>
            <a:r>
              <a:rPr lang="en-AU" i="1" dirty="0" err="1"/>
              <a:t>dp</a:t>
            </a:r>
            <a:r>
              <a:rPr lang="en-AU" dirty="0" err="1"/>
              <a:t>.</a:t>
            </a:r>
            <a:r>
              <a:rPr lang="en-AU" i="1" dirty="0" err="1"/>
              <a:t>dq</a:t>
            </a:r>
            <a:r>
              <a:rPr lang="en-AU" dirty="0"/>
              <a:t> </a:t>
            </a:r>
            <a:br>
              <a:rPr lang="en-AU" dirty="0"/>
            </a:br>
            <a:r>
              <a:rPr lang="en-AU" dirty="0"/>
              <a:t>						Gibbs’ extension in phase</a:t>
            </a:r>
          </a:p>
        </p:txBody>
      </p:sp>
      <p:sp>
        <p:nvSpPr>
          <p:cNvPr id="3" name="Text Placeholder 2">
            <a:extLst>
              <a:ext uri="{FF2B5EF4-FFF2-40B4-BE49-F238E27FC236}">
                <a16:creationId xmlns:a16="http://schemas.microsoft.com/office/drawing/2014/main" id="{02FE4187-4429-493D-937E-4779ED74378C}"/>
              </a:ext>
            </a:extLst>
          </p:cNvPr>
          <p:cNvSpPr>
            <a:spLocks noGrp="1"/>
          </p:cNvSpPr>
          <p:nvPr>
            <p:ph type="body" idx="1"/>
          </p:nvPr>
        </p:nvSpPr>
        <p:spPr>
          <a:xfrm>
            <a:off x="303390" y="1900538"/>
            <a:ext cx="5157787" cy="823912"/>
          </a:xfrm>
        </p:spPr>
        <p:txBody>
          <a:bodyPr/>
          <a:lstStyle/>
          <a:p>
            <a:r>
              <a:rPr lang="en-AU" dirty="0"/>
              <a:t>Translational relative action</a:t>
            </a:r>
          </a:p>
        </p:txBody>
      </p:sp>
      <p:sp>
        <p:nvSpPr>
          <p:cNvPr id="4" name="Content Placeholder 3">
            <a:extLst>
              <a:ext uri="{FF2B5EF4-FFF2-40B4-BE49-F238E27FC236}">
                <a16:creationId xmlns:a16="http://schemas.microsoft.com/office/drawing/2014/main" id="{DF71C2AE-E0AD-4E65-A619-8C9932834C85}"/>
              </a:ext>
            </a:extLst>
          </p:cNvPr>
          <p:cNvSpPr>
            <a:spLocks noGrp="1"/>
          </p:cNvSpPr>
          <p:nvPr>
            <p:ph sz="half" idx="2"/>
          </p:nvPr>
        </p:nvSpPr>
        <p:spPr>
          <a:xfrm>
            <a:off x="301786" y="2969252"/>
            <a:ext cx="5157787" cy="3684588"/>
          </a:xfrm>
        </p:spPr>
        <p:txBody>
          <a:bodyPr>
            <a:normAutofit lnSpcReduction="10000"/>
          </a:bodyPr>
          <a:lstStyle/>
          <a:p>
            <a:r>
              <a:rPr lang="en-AU" dirty="0"/>
              <a:t>@</a:t>
            </a:r>
            <a:r>
              <a:rPr lang="en-AU" baseline="-25000" dirty="0"/>
              <a:t>t</a:t>
            </a:r>
            <a:r>
              <a:rPr lang="en-AU" baseline="30000" dirty="0"/>
              <a:t>3</a:t>
            </a:r>
            <a:r>
              <a:rPr lang="en-AU" dirty="0"/>
              <a:t> = [(3</a:t>
            </a:r>
            <a:r>
              <a:rPr lang="en-AU" i="1" dirty="0"/>
              <a:t>kTI</a:t>
            </a:r>
            <a:r>
              <a:rPr lang="en-AU" baseline="-25000" dirty="0"/>
              <a:t>t</a:t>
            </a:r>
            <a:r>
              <a:rPr lang="en-AU" dirty="0"/>
              <a:t>)</a:t>
            </a:r>
            <a:r>
              <a:rPr lang="en-AU" baseline="30000" dirty="0"/>
              <a:t>1.5</a:t>
            </a:r>
            <a:r>
              <a:rPr lang="en-AU" dirty="0"/>
              <a:t>/</a:t>
            </a:r>
            <a:r>
              <a:rPr lang="en-AU" dirty="0" err="1"/>
              <a:t>z</a:t>
            </a:r>
            <a:r>
              <a:rPr lang="en-AU" baseline="-25000" dirty="0" err="1"/>
              <a:t>t</a:t>
            </a:r>
            <a:r>
              <a:rPr lang="en-AU" dirty="0"/>
              <a:t>)= </a:t>
            </a:r>
            <a:r>
              <a:rPr lang="en-AU" i="1" dirty="0" err="1"/>
              <a:t>mrv</a:t>
            </a:r>
            <a:endParaRPr lang="en-AU" i="1" dirty="0"/>
          </a:p>
          <a:p>
            <a:pPr marL="914400" lvl="2" indent="0">
              <a:buNone/>
            </a:pPr>
            <a:r>
              <a:rPr lang="en-AU" i="1" dirty="0"/>
              <a:t>I = mr</a:t>
            </a:r>
            <a:r>
              <a:rPr lang="en-AU" baseline="30000" dirty="0"/>
              <a:t>2</a:t>
            </a:r>
          </a:p>
          <a:p>
            <a:endParaRPr lang="en-AU" dirty="0"/>
          </a:p>
          <a:p>
            <a:r>
              <a:rPr lang="en-AU" dirty="0" err="1"/>
              <a:t>z</a:t>
            </a:r>
            <a:r>
              <a:rPr lang="en-AU" baseline="-25000" dirty="0" err="1"/>
              <a:t>t</a:t>
            </a:r>
            <a:r>
              <a:rPr lang="en-AU" baseline="-25000" dirty="0"/>
              <a:t>  </a:t>
            </a:r>
            <a:r>
              <a:rPr lang="en-AU" dirty="0"/>
              <a:t>= (2)</a:t>
            </a:r>
            <a:r>
              <a:rPr lang="en-AU" baseline="30000" dirty="0"/>
              <a:t>3</a:t>
            </a:r>
            <a:r>
              <a:rPr lang="en-AU" dirty="0"/>
              <a:t>(1.0854)</a:t>
            </a:r>
            <a:r>
              <a:rPr lang="en-AU" baseline="30000" dirty="0"/>
              <a:t>3 </a:t>
            </a:r>
            <a:r>
              <a:rPr lang="en-AU" dirty="0"/>
              <a:t>= 10.2297</a:t>
            </a:r>
          </a:p>
          <a:p>
            <a:endParaRPr lang="en-AU" dirty="0"/>
          </a:p>
          <a:p>
            <a:pPr marL="0" indent="0">
              <a:buNone/>
            </a:pPr>
            <a:r>
              <a:rPr lang="en-AU" dirty="0"/>
              <a:t>    Mean velocity/RMS velocity</a:t>
            </a:r>
          </a:p>
          <a:p>
            <a:pPr marL="0" indent="0">
              <a:buNone/>
            </a:pPr>
            <a:r>
              <a:rPr lang="en-AU" dirty="0"/>
              <a:t>            = v/ū  = 1/1.0854 </a:t>
            </a:r>
          </a:p>
          <a:p>
            <a:pPr marL="0" indent="0">
              <a:buNone/>
            </a:pPr>
            <a:r>
              <a:rPr lang="en-AU" dirty="0"/>
              <a:t>  2</a:t>
            </a:r>
            <a:r>
              <a:rPr lang="en-AU" baseline="30000" dirty="0"/>
              <a:t>3</a:t>
            </a:r>
            <a:r>
              <a:rPr lang="en-AU" dirty="0"/>
              <a:t> symmetry factor </a:t>
            </a:r>
            <a:endParaRPr lang="en-AU" baseline="-25000" dirty="0"/>
          </a:p>
        </p:txBody>
      </p:sp>
      <p:sp>
        <p:nvSpPr>
          <p:cNvPr id="5" name="Text Placeholder 4">
            <a:extLst>
              <a:ext uri="{FF2B5EF4-FFF2-40B4-BE49-F238E27FC236}">
                <a16:creationId xmlns:a16="http://schemas.microsoft.com/office/drawing/2014/main" id="{7C193AAB-1BD0-45C9-A14C-745ED177C53C}"/>
              </a:ext>
            </a:extLst>
          </p:cNvPr>
          <p:cNvSpPr>
            <a:spLocks noGrp="1"/>
          </p:cNvSpPr>
          <p:nvPr>
            <p:ph type="body" sz="quarter" idx="3"/>
          </p:nvPr>
        </p:nvSpPr>
        <p:spPr>
          <a:xfrm>
            <a:off x="5257517" y="1890052"/>
            <a:ext cx="5183188" cy="823912"/>
          </a:xfrm>
        </p:spPr>
        <p:txBody>
          <a:bodyPr/>
          <a:lstStyle/>
          <a:p>
            <a:r>
              <a:rPr lang="en-AU" dirty="0"/>
              <a:t>Rotational relative action</a:t>
            </a:r>
          </a:p>
        </p:txBody>
      </p:sp>
      <p:sp>
        <p:nvSpPr>
          <p:cNvPr id="6" name="Content Placeholder 5">
            <a:extLst>
              <a:ext uri="{FF2B5EF4-FFF2-40B4-BE49-F238E27FC236}">
                <a16:creationId xmlns:a16="http://schemas.microsoft.com/office/drawing/2014/main" id="{C1B7A4D3-43BA-4E1B-A6A5-3F80FCECC82B}"/>
              </a:ext>
            </a:extLst>
          </p:cNvPr>
          <p:cNvSpPr>
            <a:spLocks noGrp="1"/>
          </p:cNvSpPr>
          <p:nvPr>
            <p:ph sz="quarter" idx="4"/>
          </p:nvPr>
        </p:nvSpPr>
        <p:spPr>
          <a:xfrm>
            <a:off x="5335398" y="2818121"/>
            <a:ext cx="6856602" cy="3684588"/>
          </a:xfrm>
        </p:spPr>
        <p:txBody>
          <a:bodyPr>
            <a:normAutofit lnSpcReduction="10000"/>
          </a:bodyPr>
          <a:lstStyle/>
          <a:p>
            <a:r>
              <a:rPr lang="en-AU" dirty="0"/>
              <a:t>Diatomic</a:t>
            </a:r>
          </a:p>
          <a:p>
            <a:pPr marL="0" indent="0">
              <a:buNone/>
            </a:pPr>
            <a:r>
              <a:rPr lang="en-AU" dirty="0"/>
              <a:t>	@</a:t>
            </a:r>
            <a:r>
              <a:rPr lang="en-AU" baseline="-25000" dirty="0"/>
              <a:t>r</a:t>
            </a:r>
            <a:r>
              <a:rPr lang="en-AU" baseline="30000" dirty="0"/>
              <a:t>2</a:t>
            </a:r>
            <a:r>
              <a:rPr lang="en-AU" dirty="0"/>
              <a:t> = (2</a:t>
            </a:r>
            <a:r>
              <a:rPr lang="en-AU" i="1" dirty="0"/>
              <a:t>kTI</a:t>
            </a:r>
            <a:r>
              <a:rPr lang="en-AU" dirty="0"/>
              <a:t>)/</a:t>
            </a:r>
            <a:r>
              <a:rPr lang="el-GR" dirty="0"/>
              <a:t>σ</a:t>
            </a:r>
            <a:r>
              <a:rPr lang="en-AU" dirty="0"/>
              <a:t> = (</a:t>
            </a:r>
            <a:r>
              <a:rPr lang="en-AU" i="1" dirty="0"/>
              <a:t>I</a:t>
            </a:r>
            <a:r>
              <a:rPr lang="el-GR" dirty="0"/>
              <a:t>ω</a:t>
            </a:r>
            <a:r>
              <a:rPr lang="en-AU" dirty="0"/>
              <a:t>)</a:t>
            </a:r>
            <a:r>
              <a:rPr lang="en-AU" baseline="30000" dirty="0"/>
              <a:t>2</a:t>
            </a:r>
            <a:endParaRPr lang="en-AU" dirty="0"/>
          </a:p>
          <a:p>
            <a:pPr marL="0" indent="0">
              <a:buNone/>
            </a:pPr>
            <a:endParaRPr lang="en-AU" dirty="0"/>
          </a:p>
          <a:p>
            <a:r>
              <a:rPr lang="en-AU" dirty="0"/>
              <a:t>Polyatomic</a:t>
            </a:r>
            <a:br>
              <a:rPr lang="en-AU" dirty="0"/>
            </a:br>
            <a:r>
              <a:rPr lang="en-AU" dirty="0"/>
              <a:t>  @</a:t>
            </a:r>
            <a:r>
              <a:rPr lang="en-AU" baseline="-25000" dirty="0"/>
              <a:t>ra</a:t>
            </a:r>
            <a:r>
              <a:rPr lang="en-AU" dirty="0"/>
              <a:t>@</a:t>
            </a:r>
            <a:r>
              <a:rPr lang="en-AU" baseline="-25000" dirty="0"/>
              <a:t>rb</a:t>
            </a:r>
            <a:r>
              <a:rPr lang="en-AU" dirty="0"/>
              <a:t>@</a:t>
            </a:r>
            <a:r>
              <a:rPr lang="en-AU" baseline="-25000" dirty="0"/>
              <a:t>rc </a:t>
            </a:r>
            <a:r>
              <a:rPr lang="en-AU" dirty="0"/>
              <a:t>= [(2</a:t>
            </a:r>
            <a:r>
              <a:rPr lang="en-AU" i="1" dirty="0"/>
              <a:t>kTI</a:t>
            </a:r>
            <a:r>
              <a:rPr lang="en-AU" baseline="-25000" dirty="0"/>
              <a:t>a</a:t>
            </a:r>
            <a:r>
              <a:rPr lang="en-AU" dirty="0"/>
              <a:t>)</a:t>
            </a:r>
            <a:r>
              <a:rPr lang="en-AU" baseline="30000" dirty="0"/>
              <a:t>0.5</a:t>
            </a:r>
            <a:r>
              <a:rPr lang="en-AU" dirty="0"/>
              <a:t>(2</a:t>
            </a:r>
            <a:r>
              <a:rPr lang="en-AU" i="1" dirty="0"/>
              <a:t>kTI</a:t>
            </a:r>
            <a:r>
              <a:rPr lang="en-AU" baseline="-25000" dirty="0"/>
              <a:t>b</a:t>
            </a:r>
            <a:r>
              <a:rPr lang="en-AU" dirty="0"/>
              <a:t>)</a:t>
            </a:r>
            <a:r>
              <a:rPr lang="en-AU" baseline="30000" dirty="0"/>
              <a:t> 0.5</a:t>
            </a:r>
            <a:r>
              <a:rPr lang="en-AU" dirty="0"/>
              <a:t>(2</a:t>
            </a:r>
            <a:r>
              <a:rPr lang="en-AU" i="1" dirty="0"/>
              <a:t>kTI</a:t>
            </a:r>
            <a:r>
              <a:rPr lang="en-AU" baseline="-25000" dirty="0"/>
              <a:t>c</a:t>
            </a:r>
            <a:r>
              <a:rPr lang="en-AU" dirty="0"/>
              <a:t>)</a:t>
            </a:r>
            <a:r>
              <a:rPr lang="en-AU" baseline="30000" dirty="0"/>
              <a:t>0.5</a:t>
            </a:r>
            <a:r>
              <a:rPr lang="en-AU" dirty="0"/>
              <a:t>/</a:t>
            </a:r>
            <a:r>
              <a:rPr lang="el-GR" dirty="0"/>
              <a:t>σ</a:t>
            </a:r>
            <a:r>
              <a:rPr lang="en-AU" dirty="0"/>
              <a:t>]</a:t>
            </a:r>
          </a:p>
          <a:p>
            <a:endParaRPr lang="en-AU" dirty="0"/>
          </a:p>
          <a:p>
            <a:pPr marL="0" indent="0">
              <a:buNone/>
            </a:pPr>
            <a:r>
              <a:rPr lang="en-AU" dirty="0"/>
              <a:t>	σ symmetry factor</a:t>
            </a:r>
          </a:p>
          <a:p>
            <a:endParaRPr lang="en-AU" dirty="0"/>
          </a:p>
        </p:txBody>
      </p:sp>
    </p:spTree>
    <p:extLst>
      <p:ext uri="{BB962C8B-B14F-4D97-AF65-F5344CB8AC3E}">
        <p14:creationId xmlns:p14="http://schemas.microsoft.com/office/powerpoint/2010/main" val="31389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1000"/>
                                        <p:tgtEl>
                                          <p:spTgt spid="4">
                                            <p:txEl>
                                              <p:pRg st="7" end="7"/>
                                            </p:txEl>
                                          </p:spTgt>
                                        </p:tgtEl>
                                      </p:cBhvr>
                                    </p:animEffect>
                                    <p:anim calcmode="lin" valueType="num">
                                      <p:cBhvr>
                                        <p:cTn id="4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1000"/>
                                        <p:tgtEl>
                                          <p:spTgt spid="5">
                                            <p:txEl>
                                              <p:pRg st="0" end="0"/>
                                            </p:txEl>
                                          </p:spTgt>
                                        </p:tgtEl>
                                      </p:cBhvr>
                                    </p:animEffect>
                                    <p:anim calcmode="lin" valueType="num">
                                      <p:cBhvr>
                                        <p:cTn id="5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1000"/>
                                        <p:tgtEl>
                                          <p:spTgt spid="6">
                                            <p:txEl>
                                              <p:pRg st="0" end="0"/>
                                            </p:txEl>
                                          </p:spTgt>
                                        </p:tgtEl>
                                      </p:cBhvr>
                                    </p:animEffect>
                                    <p:anim calcmode="lin" valueType="num">
                                      <p:cBhvr>
                                        <p:cTn id="5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fade">
                                      <p:cBhvr>
                                        <p:cTn id="64" dur="1000"/>
                                        <p:tgtEl>
                                          <p:spTgt spid="6">
                                            <p:txEl>
                                              <p:pRg st="1" end="1"/>
                                            </p:txEl>
                                          </p:spTgt>
                                        </p:tgtEl>
                                      </p:cBhvr>
                                    </p:animEffect>
                                    <p:anim calcmode="lin" valueType="num">
                                      <p:cBhvr>
                                        <p:cTn id="6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Effect transition="in" filter="fade">
                                      <p:cBhvr>
                                        <p:cTn id="71" dur="1000"/>
                                        <p:tgtEl>
                                          <p:spTgt spid="6">
                                            <p:txEl>
                                              <p:pRg st="3" end="3"/>
                                            </p:txEl>
                                          </p:spTgt>
                                        </p:tgtEl>
                                      </p:cBhvr>
                                    </p:animEffect>
                                    <p:anim calcmode="lin" valueType="num">
                                      <p:cBhvr>
                                        <p:cTn id="7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
                                            <p:txEl>
                                              <p:pRg st="5" end="5"/>
                                            </p:txEl>
                                          </p:spTgt>
                                        </p:tgtEl>
                                        <p:attrNameLst>
                                          <p:attrName>style.visibility</p:attrName>
                                        </p:attrNameLst>
                                      </p:cBhvr>
                                      <p:to>
                                        <p:strVal val="visible"/>
                                      </p:to>
                                    </p:set>
                                    <p:animEffect transition="in" filter="fade">
                                      <p:cBhvr>
                                        <p:cTn id="78" dur="1000"/>
                                        <p:tgtEl>
                                          <p:spTgt spid="6">
                                            <p:txEl>
                                              <p:pRg st="5" end="5"/>
                                            </p:txEl>
                                          </p:spTgt>
                                        </p:tgtEl>
                                      </p:cBhvr>
                                    </p:animEffect>
                                    <p:anim calcmode="lin" valueType="num">
                                      <p:cBhvr>
                                        <p:cTn id="7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2794E-7B5A-4AC5-A54F-D40BA84F7EB7}"/>
              </a:ext>
            </a:extLst>
          </p:cNvPr>
          <p:cNvSpPr>
            <a:spLocks noGrp="1"/>
          </p:cNvSpPr>
          <p:nvPr>
            <p:ph type="title"/>
          </p:nvPr>
        </p:nvSpPr>
        <p:spPr>
          <a:xfrm>
            <a:off x="340960" y="1111848"/>
            <a:ext cx="3415181" cy="4930986"/>
          </a:xfrm>
        </p:spPr>
        <p:txBody>
          <a:bodyPr>
            <a:normAutofit/>
          </a:bodyPr>
          <a:lstStyle/>
          <a:p>
            <a:pPr algn="r"/>
            <a:r>
              <a:rPr lang="en-AU" dirty="0">
                <a:solidFill>
                  <a:schemeClr val="accent1"/>
                </a:solidFill>
              </a:rPr>
              <a:t>Entropy from relative action</a:t>
            </a:r>
            <a:br>
              <a:rPr lang="en-AU" dirty="0">
                <a:solidFill>
                  <a:schemeClr val="accent1"/>
                </a:solidFill>
              </a:rPr>
            </a:br>
            <a:br>
              <a:rPr lang="en-AU" dirty="0">
                <a:solidFill>
                  <a:schemeClr val="accent1"/>
                </a:solidFill>
              </a:rPr>
            </a:br>
            <a:r>
              <a:rPr lang="en-AU" i="1" dirty="0">
                <a:solidFill>
                  <a:schemeClr val="accent1"/>
                </a:solidFill>
              </a:rPr>
              <a:t>s </a:t>
            </a:r>
            <a:r>
              <a:rPr lang="en-AU" dirty="0">
                <a:solidFill>
                  <a:schemeClr val="accent1"/>
                </a:solidFill>
              </a:rPr>
              <a:t>= (</a:t>
            </a:r>
            <a:r>
              <a:rPr lang="en-AU" i="1" dirty="0">
                <a:solidFill>
                  <a:schemeClr val="accent1"/>
                </a:solidFill>
              </a:rPr>
              <a:t>h</a:t>
            </a:r>
            <a:r>
              <a:rPr lang="en-AU" dirty="0">
                <a:solidFill>
                  <a:schemeClr val="accent1"/>
                </a:solidFill>
              </a:rPr>
              <a:t>-</a:t>
            </a:r>
            <a:r>
              <a:rPr lang="en-AU" i="1" dirty="0">
                <a:solidFill>
                  <a:schemeClr val="accent1"/>
                </a:solidFill>
              </a:rPr>
              <a:t>g</a:t>
            </a:r>
            <a:r>
              <a:rPr lang="en-AU" dirty="0">
                <a:solidFill>
                  <a:schemeClr val="accent1"/>
                </a:solidFill>
              </a:rPr>
              <a:t>)/T</a:t>
            </a:r>
          </a:p>
        </p:txBody>
      </p:sp>
      <p:cxnSp>
        <p:nvCxnSpPr>
          <p:cNvPr id="16"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FE5352-57BA-4CD8-A6E5-D47B0D777CF6}"/>
              </a:ext>
            </a:extLst>
          </p:cNvPr>
          <p:cNvSpPr>
            <a:spLocks noGrp="1"/>
          </p:cNvSpPr>
          <p:nvPr>
            <p:ph sz="half" idx="1"/>
          </p:nvPr>
        </p:nvSpPr>
        <p:spPr>
          <a:xfrm>
            <a:off x="4896576" y="1124373"/>
            <a:ext cx="6250940" cy="2304627"/>
          </a:xfrm>
        </p:spPr>
        <p:txBody>
          <a:bodyPr anchor="b">
            <a:normAutofit/>
          </a:bodyPr>
          <a:lstStyle/>
          <a:p>
            <a:r>
              <a:rPr lang="en-AU" dirty="0"/>
              <a:t>Translational </a:t>
            </a:r>
          </a:p>
          <a:p>
            <a:pPr marL="0" indent="0">
              <a:buNone/>
            </a:pPr>
            <a:r>
              <a:rPr lang="en-AU" dirty="0"/>
              <a:t>	-</a:t>
            </a:r>
            <a:r>
              <a:rPr lang="en-AU" i="1" dirty="0" err="1"/>
              <a:t>g</a:t>
            </a:r>
            <a:r>
              <a:rPr lang="en-AU" baseline="-25000" dirty="0" err="1"/>
              <a:t>t</a:t>
            </a:r>
            <a:r>
              <a:rPr lang="en-AU" dirty="0"/>
              <a:t> = </a:t>
            </a:r>
            <a:r>
              <a:rPr lang="en-AU" i="1" dirty="0" err="1"/>
              <a:t>k</a:t>
            </a:r>
            <a:r>
              <a:rPr lang="en-AU" dirty="0" err="1"/>
              <a:t>ln</a:t>
            </a:r>
            <a:r>
              <a:rPr lang="en-AU" dirty="0"/>
              <a:t>[(@</a:t>
            </a:r>
            <a:r>
              <a:rPr lang="en-AU" baseline="-25000" dirty="0"/>
              <a:t>t</a:t>
            </a:r>
            <a:r>
              <a:rPr lang="en-AU" dirty="0"/>
              <a:t>)/</a:t>
            </a:r>
            <a:r>
              <a:rPr lang="en-AU" i="1" dirty="0"/>
              <a:t>ħ</a:t>
            </a:r>
            <a:r>
              <a:rPr lang="en-AU" dirty="0"/>
              <a:t>)</a:t>
            </a:r>
            <a:r>
              <a:rPr lang="en-AU" baseline="30000" dirty="0"/>
              <a:t>3 </a:t>
            </a:r>
            <a:r>
              <a:rPr lang="en-AU" dirty="0"/>
              <a:t>=</a:t>
            </a:r>
            <a:r>
              <a:rPr lang="en-AU" i="1" dirty="0"/>
              <a:t> </a:t>
            </a:r>
            <a:r>
              <a:rPr lang="en-AU" i="1" dirty="0" err="1"/>
              <a:t>k</a:t>
            </a:r>
            <a:r>
              <a:rPr lang="en-AU" dirty="0" err="1"/>
              <a:t>ln</a:t>
            </a:r>
            <a:r>
              <a:rPr lang="en-AU" dirty="0"/>
              <a:t>[</a:t>
            </a:r>
            <a:r>
              <a:rPr lang="en-AU" dirty="0" err="1"/>
              <a:t>n</a:t>
            </a:r>
            <a:r>
              <a:rPr lang="en-AU" baseline="-25000" dirty="0" err="1"/>
              <a:t>t</a:t>
            </a:r>
            <a:r>
              <a:rPr lang="en-AU" dirty="0"/>
              <a:t>)</a:t>
            </a:r>
            <a:r>
              <a:rPr lang="en-AU" baseline="30000" dirty="0"/>
              <a:t>3</a:t>
            </a:r>
            <a:endParaRPr lang="en-AU" dirty="0"/>
          </a:p>
        </p:txBody>
      </p:sp>
      <p:sp>
        <p:nvSpPr>
          <p:cNvPr id="4" name="Content Placeholder 3">
            <a:extLst>
              <a:ext uri="{FF2B5EF4-FFF2-40B4-BE49-F238E27FC236}">
                <a16:creationId xmlns:a16="http://schemas.microsoft.com/office/drawing/2014/main" id="{85D1ADE9-492E-4831-89F0-6EDED58940BB}"/>
              </a:ext>
            </a:extLst>
          </p:cNvPr>
          <p:cNvSpPr>
            <a:spLocks noGrp="1"/>
          </p:cNvSpPr>
          <p:nvPr>
            <p:ph sz="half" idx="2"/>
          </p:nvPr>
        </p:nvSpPr>
        <p:spPr>
          <a:xfrm>
            <a:off x="4479063" y="3648286"/>
            <a:ext cx="7244874" cy="2304628"/>
          </a:xfrm>
        </p:spPr>
        <p:txBody>
          <a:bodyPr>
            <a:normAutofit/>
          </a:bodyPr>
          <a:lstStyle/>
          <a:p>
            <a:endParaRPr lang="en-AU" sz="2000" dirty="0"/>
          </a:p>
          <a:p>
            <a:pPr lvl="1"/>
            <a:r>
              <a:rPr lang="en-AU" dirty="0"/>
              <a:t>Rotational</a:t>
            </a:r>
          </a:p>
          <a:p>
            <a:pPr marL="0" indent="0">
              <a:buNone/>
            </a:pPr>
            <a:r>
              <a:rPr lang="en-AU" sz="2400" dirty="0"/>
              <a:t>	-g</a:t>
            </a:r>
            <a:r>
              <a:rPr lang="en-AU" sz="2400" baseline="-25000" dirty="0"/>
              <a:t>r </a:t>
            </a:r>
            <a:r>
              <a:rPr lang="en-AU" sz="2400" dirty="0"/>
              <a:t>= </a:t>
            </a:r>
            <a:r>
              <a:rPr lang="en-AU" sz="2400" i="1" dirty="0" err="1"/>
              <a:t>k</a:t>
            </a:r>
            <a:r>
              <a:rPr lang="en-AU" sz="2400" dirty="0" err="1"/>
              <a:t>ln</a:t>
            </a:r>
            <a:r>
              <a:rPr lang="en-AU" sz="2400" dirty="0"/>
              <a:t>[(@</a:t>
            </a:r>
            <a:r>
              <a:rPr lang="en-AU" sz="2400" baseline="-25000" dirty="0"/>
              <a:t>r</a:t>
            </a:r>
            <a:r>
              <a:rPr lang="en-AU" sz="2400" dirty="0"/>
              <a:t>)/</a:t>
            </a:r>
            <a:r>
              <a:rPr lang="en-AU" sz="2400" i="1" dirty="0"/>
              <a:t>ħ</a:t>
            </a:r>
            <a:r>
              <a:rPr lang="en-AU" sz="2400" dirty="0"/>
              <a:t>)</a:t>
            </a:r>
            <a:r>
              <a:rPr lang="en-AU" sz="2400" baseline="30000" dirty="0"/>
              <a:t>2 </a:t>
            </a:r>
            <a:r>
              <a:rPr lang="en-AU" sz="2400" dirty="0"/>
              <a:t>= </a:t>
            </a:r>
            <a:r>
              <a:rPr lang="en-AU" sz="2400" i="1" dirty="0" err="1"/>
              <a:t>k</a:t>
            </a:r>
            <a:r>
              <a:rPr lang="en-AU" sz="2400" dirty="0" err="1"/>
              <a:t>ln</a:t>
            </a:r>
            <a:r>
              <a:rPr lang="en-AU" sz="2400" dirty="0"/>
              <a:t>[</a:t>
            </a:r>
            <a:r>
              <a:rPr lang="en-AU" sz="2400" dirty="0" err="1"/>
              <a:t>j</a:t>
            </a:r>
            <a:r>
              <a:rPr lang="en-AU" sz="2400" baseline="-25000" dirty="0" err="1"/>
              <a:t>r</a:t>
            </a:r>
            <a:r>
              <a:rPr lang="en-AU" sz="2400" dirty="0"/>
              <a:t>)</a:t>
            </a:r>
            <a:r>
              <a:rPr lang="en-AU" sz="2400" baseline="30000" dirty="0"/>
              <a:t>2 </a:t>
            </a:r>
            <a:r>
              <a:rPr lang="en-AU" sz="2400" dirty="0"/>
              <a:t>   - diatomic</a:t>
            </a:r>
            <a:endParaRPr lang="en-AU" sz="2400" baseline="30000" dirty="0"/>
          </a:p>
          <a:p>
            <a:pPr marL="0" indent="0">
              <a:buNone/>
            </a:pPr>
            <a:r>
              <a:rPr lang="en-AU" sz="2400" dirty="0"/>
              <a:t>    	-g</a:t>
            </a:r>
            <a:r>
              <a:rPr lang="en-AU" sz="2400" baseline="-25000" dirty="0"/>
              <a:t>r </a:t>
            </a:r>
            <a:r>
              <a:rPr lang="en-AU" sz="2400" dirty="0"/>
              <a:t>= </a:t>
            </a:r>
            <a:r>
              <a:rPr lang="en-AU" sz="2400" i="1" dirty="0" err="1"/>
              <a:t>k</a:t>
            </a:r>
            <a:r>
              <a:rPr lang="en-AU" sz="2400" dirty="0" err="1"/>
              <a:t>ln</a:t>
            </a:r>
            <a:r>
              <a:rPr lang="en-AU" sz="2400" dirty="0"/>
              <a:t>[(@</a:t>
            </a:r>
            <a:r>
              <a:rPr lang="en-AU" sz="2400" baseline="-25000" dirty="0"/>
              <a:t>ra</a:t>
            </a:r>
            <a:r>
              <a:rPr lang="en-AU" sz="2400" dirty="0"/>
              <a:t>)/</a:t>
            </a:r>
            <a:r>
              <a:rPr lang="en-AU" sz="2400" i="1" dirty="0"/>
              <a:t>ħ</a:t>
            </a:r>
            <a:r>
              <a:rPr lang="en-AU" sz="2400" dirty="0"/>
              <a:t>) (@</a:t>
            </a:r>
            <a:r>
              <a:rPr lang="en-AU" sz="2400" baseline="-25000" dirty="0"/>
              <a:t>rb</a:t>
            </a:r>
            <a:r>
              <a:rPr lang="en-AU" sz="2400" dirty="0"/>
              <a:t>)/ħ)(@</a:t>
            </a:r>
            <a:r>
              <a:rPr lang="en-AU" sz="2400" baseline="-25000" dirty="0"/>
              <a:t>rc</a:t>
            </a:r>
            <a:r>
              <a:rPr lang="en-AU" sz="2400" dirty="0"/>
              <a:t>)/</a:t>
            </a:r>
            <a:r>
              <a:rPr lang="en-AU" sz="2400" i="1" dirty="0"/>
              <a:t>ħ</a:t>
            </a:r>
            <a:r>
              <a:rPr lang="en-AU" sz="2400" dirty="0"/>
              <a:t>)</a:t>
            </a:r>
            <a:r>
              <a:rPr lang="en-AU" sz="2400" baseline="30000" dirty="0"/>
              <a:t> </a:t>
            </a:r>
            <a:r>
              <a:rPr lang="en-AU" sz="2400" dirty="0"/>
              <a:t>= </a:t>
            </a:r>
            <a:r>
              <a:rPr lang="en-AU" sz="2400" i="1" dirty="0" err="1"/>
              <a:t>k</a:t>
            </a:r>
            <a:r>
              <a:rPr lang="en-AU" sz="2400" dirty="0" err="1"/>
              <a:t>ln</a:t>
            </a:r>
            <a:r>
              <a:rPr lang="en-AU" sz="2400" dirty="0"/>
              <a:t>[</a:t>
            </a:r>
            <a:r>
              <a:rPr lang="en-AU" sz="2400" dirty="0" err="1"/>
              <a:t>j</a:t>
            </a:r>
            <a:r>
              <a:rPr lang="en-AU" sz="2400" baseline="-25000" dirty="0" err="1"/>
              <a:t>ra</a:t>
            </a:r>
            <a:r>
              <a:rPr lang="en-AU" sz="2400" dirty="0" err="1"/>
              <a:t>x</a:t>
            </a:r>
            <a:r>
              <a:rPr lang="en-AU" sz="2400" dirty="0"/>
              <a:t> </a:t>
            </a:r>
            <a:r>
              <a:rPr lang="en-AU" sz="2400" dirty="0" err="1"/>
              <a:t>j</a:t>
            </a:r>
            <a:r>
              <a:rPr lang="en-AU" sz="2400" baseline="-25000" dirty="0" err="1"/>
              <a:t>rb</a:t>
            </a:r>
            <a:r>
              <a:rPr lang="en-AU" sz="2400" dirty="0" err="1"/>
              <a:t>x</a:t>
            </a:r>
            <a:r>
              <a:rPr lang="en-AU" sz="2400" dirty="0"/>
              <a:t> </a:t>
            </a:r>
            <a:r>
              <a:rPr lang="en-AU" sz="2400" dirty="0" err="1"/>
              <a:t>j</a:t>
            </a:r>
            <a:r>
              <a:rPr lang="en-AU" sz="2400" baseline="-25000" dirty="0" err="1"/>
              <a:t>rc</a:t>
            </a:r>
            <a:r>
              <a:rPr lang="en-AU" sz="2400" dirty="0"/>
              <a:t>)</a:t>
            </a:r>
          </a:p>
          <a:p>
            <a:pPr marL="3657600" lvl="8" indent="0">
              <a:buNone/>
            </a:pPr>
            <a:r>
              <a:rPr lang="en-AU" sz="2400" dirty="0"/>
              <a:t>       -  polyatomic</a:t>
            </a:r>
          </a:p>
        </p:txBody>
      </p:sp>
    </p:spTree>
    <p:extLst>
      <p:ext uri="{BB962C8B-B14F-4D97-AF65-F5344CB8AC3E}">
        <p14:creationId xmlns:p14="http://schemas.microsoft.com/office/powerpoint/2010/main" val="280033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9CF142-64FB-4AD5-AE0A-6FA3BDD3C091}"/>
              </a:ext>
            </a:extLst>
          </p:cNvPr>
          <p:cNvSpPr>
            <a:spLocks noGrp="1"/>
          </p:cNvSpPr>
          <p:nvPr>
            <p:ph type="title"/>
          </p:nvPr>
        </p:nvSpPr>
        <p:spPr>
          <a:xfrm>
            <a:off x="882197" y="167916"/>
            <a:ext cx="4023360" cy="3204134"/>
          </a:xfrm>
        </p:spPr>
        <p:txBody>
          <a:bodyPr vert="horz" lIns="91440" tIns="45720" rIns="91440" bIns="45720" rtlCol="0" anchor="b">
            <a:normAutofit/>
          </a:bodyPr>
          <a:lstStyle/>
          <a:p>
            <a:r>
              <a:rPr lang="en-US" sz="4800" dirty="0">
                <a:highlight>
                  <a:srgbClr val="FF0000"/>
                </a:highlight>
              </a:rPr>
              <a:t>Entropy of N</a:t>
            </a:r>
            <a:r>
              <a:rPr lang="en-US" sz="4800" baseline="-25000" dirty="0">
                <a:highlight>
                  <a:srgbClr val="FF0000"/>
                </a:highlight>
              </a:rPr>
              <a:t>2</a:t>
            </a:r>
            <a:r>
              <a:rPr lang="en-US" sz="4800" dirty="0">
                <a:highlight>
                  <a:srgbClr val="FF0000"/>
                </a:highlight>
              </a:rPr>
              <a:t> </a:t>
            </a:r>
            <a:br>
              <a:rPr lang="en-US" sz="4800" dirty="0">
                <a:highlight>
                  <a:srgbClr val="FF0000"/>
                </a:highlight>
              </a:rPr>
            </a:br>
            <a:br>
              <a:rPr lang="en-US" sz="4800" dirty="0">
                <a:highlight>
                  <a:srgbClr val="FF0000"/>
                </a:highlight>
              </a:rPr>
            </a:br>
            <a:endParaRPr lang="en-US" sz="4800" dirty="0">
              <a:highlight>
                <a:srgbClr val="FF0000"/>
              </a:highlight>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84B3E10-3C66-42E2-A9F5-AAC19EC3C011}"/>
              </a:ext>
            </a:extLst>
          </p:cNvPr>
          <p:cNvSpPr txBox="1"/>
          <p:nvPr/>
        </p:nvSpPr>
        <p:spPr>
          <a:xfrm>
            <a:off x="5450010" y="1543973"/>
            <a:ext cx="5395451" cy="5786199"/>
          </a:xfrm>
          <a:prstGeom prst="rect">
            <a:avLst/>
          </a:prstGeom>
          <a:noFill/>
        </p:spPr>
        <p:txBody>
          <a:bodyPr wrap="none" rtlCol="0">
            <a:spAutoFit/>
          </a:bodyPr>
          <a:lstStyle/>
          <a:p>
            <a:pPr>
              <a:spcAft>
                <a:spcPts val="600"/>
              </a:spcAft>
            </a:pPr>
            <a:r>
              <a:rPr lang="en-AU" sz="3200" dirty="0"/>
              <a:t>Entropic energy = </a:t>
            </a:r>
            <a:r>
              <a:rPr lang="en-AU" sz="3200" i="1" dirty="0" err="1"/>
              <a:t>sT</a:t>
            </a:r>
            <a:endParaRPr lang="en-AU" sz="3200" i="1" dirty="0"/>
          </a:p>
          <a:p>
            <a:pPr>
              <a:spcAft>
                <a:spcPts val="600"/>
              </a:spcAft>
            </a:pPr>
            <a:endParaRPr lang="en-AU" sz="3200" i="1" dirty="0"/>
          </a:p>
          <a:p>
            <a:pPr>
              <a:spcAft>
                <a:spcPts val="600"/>
              </a:spcAft>
            </a:pPr>
            <a:r>
              <a:rPr lang="en-AU" sz="3200" i="1" dirty="0"/>
              <a:t> </a:t>
            </a:r>
            <a:r>
              <a:rPr lang="en-AU" sz="3200" i="1" dirty="0" err="1"/>
              <a:t>sT</a:t>
            </a:r>
            <a:r>
              <a:rPr lang="en-AU" sz="3200" i="1" dirty="0"/>
              <a:t> = 3.5kT </a:t>
            </a:r>
            <a:r>
              <a:rPr lang="en-AU" sz="3200" dirty="0"/>
              <a:t>+ </a:t>
            </a:r>
            <a:r>
              <a:rPr lang="en-AU" sz="3200" i="1" dirty="0" err="1"/>
              <a:t>kT</a:t>
            </a:r>
            <a:r>
              <a:rPr lang="en-AU" sz="3200" dirty="0" err="1"/>
              <a:t>ln</a:t>
            </a:r>
            <a:r>
              <a:rPr lang="en-AU" sz="3200" dirty="0"/>
              <a:t>[</a:t>
            </a:r>
            <a:r>
              <a:rPr lang="en-AU" sz="3200" dirty="0" err="1"/>
              <a:t>n</a:t>
            </a:r>
            <a:r>
              <a:rPr lang="en-AU" sz="3200" baseline="-25000" dirty="0" err="1"/>
              <a:t>t</a:t>
            </a:r>
            <a:r>
              <a:rPr lang="en-AU" sz="3200" dirty="0"/>
              <a:t>]</a:t>
            </a:r>
            <a:r>
              <a:rPr lang="en-AU" sz="3200" baseline="30000" dirty="0"/>
              <a:t>3  </a:t>
            </a:r>
            <a:r>
              <a:rPr lang="en-AU" sz="3200" dirty="0"/>
              <a:t>+</a:t>
            </a:r>
            <a:r>
              <a:rPr lang="en-AU" sz="3200" baseline="30000" dirty="0"/>
              <a:t> </a:t>
            </a:r>
            <a:r>
              <a:rPr lang="en-AU" sz="3200" i="1" dirty="0" err="1"/>
              <a:t>kT</a:t>
            </a:r>
            <a:r>
              <a:rPr lang="en-AU" sz="3200" dirty="0" err="1"/>
              <a:t>ln</a:t>
            </a:r>
            <a:r>
              <a:rPr lang="en-AU" sz="3200" dirty="0"/>
              <a:t>[</a:t>
            </a:r>
            <a:r>
              <a:rPr lang="en-AU" sz="3200" dirty="0" err="1"/>
              <a:t>j</a:t>
            </a:r>
            <a:r>
              <a:rPr lang="en-AU" sz="3200" baseline="-25000" dirty="0" err="1"/>
              <a:t>r</a:t>
            </a:r>
            <a:r>
              <a:rPr lang="en-AU" sz="3200" dirty="0"/>
              <a:t>]</a:t>
            </a:r>
            <a:r>
              <a:rPr lang="en-AU" sz="3200" baseline="30000" dirty="0"/>
              <a:t>2</a:t>
            </a:r>
          </a:p>
          <a:p>
            <a:pPr>
              <a:spcAft>
                <a:spcPts val="600"/>
              </a:spcAft>
            </a:pPr>
            <a:endParaRPr lang="en-AU" sz="3200" baseline="30000" dirty="0"/>
          </a:p>
          <a:p>
            <a:pPr>
              <a:spcAft>
                <a:spcPts val="600"/>
              </a:spcAft>
            </a:pPr>
            <a:r>
              <a:rPr lang="en-AU" sz="3200" i="1" dirty="0"/>
              <a:t> </a:t>
            </a:r>
            <a:r>
              <a:rPr lang="en-AU" sz="3200" i="1" dirty="0" err="1"/>
              <a:t>sT</a:t>
            </a:r>
            <a:r>
              <a:rPr lang="en-AU" sz="3200" i="1" dirty="0"/>
              <a:t>  = kT</a:t>
            </a:r>
            <a:r>
              <a:rPr lang="en-AU" sz="3200" dirty="0"/>
              <a:t>lne</a:t>
            </a:r>
            <a:r>
              <a:rPr lang="en-AU" sz="3200" baseline="30000" dirty="0"/>
              <a:t>3.5</a:t>
            </a:r>
            <a:r>
              <a:rPr lang="en-AU" sz="3200" dirty="0"/>
              <a:t>{[</a:t>
            </a:r>
            <a:r>
              <a:rPr lang="en-AU" sz="3200" dirty="0" err="1"/>
              <a:t>n</a:t>
            </a:r>
            <a:r>
              <a:rPr lang="en-AU" sz="3200" baseline="-25000" dirty="0" err="1"/>
              <a:t>t</a:t>
            </a:r>
            <a:r>
              <a:rPr lang="en-AU" sz="3200" dirty="0"/>
              <a:t>]</a:t>
            </a:r>
            <a:r>
              <a:rPr lang="en-AU" sz="3200" baseline="30000" dirty="0"/>
              <a:t>3 </a:t>
            </a:r>
            <a:r>
              <a:rPr lang="en-AU" sz="3200" dirty="0"/>
              <a:t>[</a:t>
            </a:r>
            <a:r>
              <a:rPr lang="en-AU" sz="3200" dirty="0" err="1"/>
              <a:t>j</a:t>
            </a:r>
            <a:r>
              <a:rPr lang="en-AU" sz="3200" baseline="-25000" dirty="0" err="1"/>
              <a:t>r</a:t>
            </a:r>
            <a:r>
              <a:rPr lang="en-AU" sz="3200" dirty="0"/>
              <a:t>]</a:t>
            </a:r>
            <a:r>
              <a:rPr lang="en-AU" sz="3200" baseline="30000" dirty="0"/>
              <a:t>2</a:t>
            </a:r>
            <a:r>
              <a:rPr lang="en-AU" sz="3200" dirty="0"/>
              <a:t>}</a:t>
            </a:r>
          </a:p>
          <a:p>
            <a:pPr>
              <a:spcAft>
                <a:spcPts val="600"/>
              </a:spcAft>
            </a:pPr>
            <a:endParaRPr lang="en-AU" sz="3200" baseline="30000" dirty="0"/>
          </a:p>
          <a:p>
            <a:pPr>
              <a:spcAft>
                <a:spcPts val="600"/>
              </a:spcAft>
            </a:pPr>
            <a:r>
              <a:rPr lang="en-AU" sz="3200" baseline="30000" dirty="0"/>
              <a:t>	   </a:t>
            </a:r>
            <a:r>
              <a:rPr lang="en-AU" sz="3200" dirty="0"/>
              <a:t>=  </a:t>
            </a:r>
            <a:r>
              <a:rPr lang="en-AU" sz="3200" i="1" dirty="0"/>
              <a:t>h – g</a:t>
            </a:r>
          </a:p>
          <a:p>
            <a:pPr>
              <a:spcAft>
                <a:spcPts val="600"/>
              </a:spcAft>
            </a:pPr>
            <a:r>
              <a:rPr lang="en-AU" sz="3200" i="1" dirty="0"/>
              <a:t>   g  =  h - </a:t>
            </a:r>
            <a:r>
              <a:rPr lang="en-AU" sz="3200" i="1" dirty="0" err="1"/>
              <a:t>sT</a:t>
            </a:r>
            <a:endParaRPr lang="en-AU" sz="3200" i="1" dirty="0"/>
          </a:p>
          <a:p>
            <a:pPr>
              <a:spcAft>
                <a:spcPts val="600"/>
              </a:spcAft>
            </a:pPr>
            <a:endParaRPr lang="en-AU" sz="3200" baseline="30000" dirty="0"/>
          </a:p>
          <a:p>
            <a:pPr>
              <a:spcAft>
                <a:spcPts val="600"/>
              </a:spcAft>
            </a:pPr>
            <a:r>
              <a:rPr lang="en-AU" sz="3200" baseline="30000" dirty="0"/>
              <a:t> </a:t>
            </a:r>
            <a:endParaRPr lang="en-AU" sz="3200" dirty="0"/>
          </a:p>
          <a:p>
            <a:pPr>
              <a:spcAft>
                <a:spcPts val="600"/>
              </a:spcAft>
            </a:pPr>
            <a:endParaRPr lang="en-AU" sz="3200" i="1" dirty="0"/>
          </a:p>
        </p:txBody>
      </p:sp>
      <p:sp>
        <p:nvSpPr>
          <p:cNvPr id="3" name="Text Placeholder 2">
            <a:extLst>
              <a:ext uri="{FF2B5EF4-FFF2-40B4-BE49-F238E27FC236}">
                <a16:creationId xmlns:a16="http://schemas.microsoft.com/office/drawing/2014/main" id="{19BACBF0-1544-4ED6-84A7-5A88E9433F6D}"/>
              </a:ext>
            </a:extLst>
          </p:cNvPr>
          <p:cNvSpPr>
            <a:spLocks noGrp="1"/>
          </p:cNvSpPr>
          <p:nvPr>
            <p:ph type="body" idx="1"/>
          </p:nvPr>
        </p:nvSpPr>
        <p:spPr>
          <a:xfrm>
            <a:off x="5454842" y="167916"/>
            <a:ext cx="6360414" cy="1208141"/>
          </a:xfrm>
        </p:spPr>
        <p:txBody>
          <a:bodyPr vert="horz" lIns="91440" tIns="45720" rIns="91440" bIns="45720" rtlCol="0">
            <a:normAutofit/>
          </a:bodyPr>
          <a:lstStyle/>
          <a:p>
            <a:r>
              <a:rPr lang="en-US" sz="3200" i="1" dirty="0">
                <a:solidFill>
                  <a:schemeClr val="tx1"/>
                </a:solidFill>
              </a:rPr>
              <a:t>             s = 3.5k </a:t>
            </a:r>
            <a:r>
              <a:rPr lang="en-US" sz="3200" dirty="0">
                <a:solidFill>
                  <a:schemeClr val="tx1"/>
                </a:solidFill>
              </a:rPr>
              <a:t>+ </a:t>
            </a:r>
            <a:r>
              <a:rPr lang="en-US" sz="3200" i="1" dirty="0" err="1">
                <a:solidFill>
                  <a:schemeClr val="tx1"/>
                </a:solidFill>
              </a:rPr>
              <a:t>k</a:t>
            </a:r>
            <a:r>
              <a:rPr lang="en-US" sz="3200" dirty="0" err="1">
                <a:solidFill>
                  <a:schemeClr val="tx1"/>
                </a:solidFill>
              </a:rPr>
              <a:t>ln</a:t>
            </a:r>
            <a:r>
              <a:rPr lang="en-US" sz="3200" dirty="0">
                <a:solidFill>
                  <a:schemeClr val="tx1"/>
                </a:solidFill>
              </a:rPr>
              <a:t>[</a:t>
            </a:r>
            <a:r>
              <a:rPr lang="en-US" sz="3200" dirty="0" err="1">
                <a:solidFill>
                  <a:schemeClr val="tx1"/>
                </a:solidFill>
              </a:rPr>
              <a:t>n</a:t>
            </a:r>
            <a:r>
              <a:rPr lang="en-US" sz="3200" baseline="-25000" dirty="0" err="1">
                <a:solidFill>
                  <a:schemeClr val="tx1"/>
                </a:solidFill>
              </a:rPr>
              <a:t>t</a:t>
            </a:r>
            <a:r>
              <a:rPr lang="en-US" sz="3200" dirty="0">
                <a:solidFill>
                  <a:schemeClr val="tx1"/>
                </a:solidFill>
              </a:rPr>
              <a:t>)</a:t>
            </a:r>
            <a:r>
              <a:rPr lang="en-US" sz="3200" baseline="30000" dirty="0">
                <a:solidFill>
                  <a:schemeClr val="tx1"/>
                </a:solidFill>
              </a:rPr>
              <a:t>3  </a:t>
            </a:r>
            <a:r>
              <a:rPr lang="en-US" sz="3200" dirty="0">
                <a:solidFill>
                  <a:schemeClr val="tx1"/>
                </a:solidFill>
              </a:rPr>
              <a:t>+</a:t>
            </a:r>
            <a:r>
              <a:rPr lang="en-US" sz="3200" baseline="30000" dirty="0">
                <a:solidFill>
                  <a:schemeClr val="tx1"/>
                </a:solidFill>
              </a:rPr>
              <a:t> </a:t>
            </a:r>
            <a:r>
              <a:rPr lang="en-US" sz="3200" i="1" dirty="0" err="1">
                <a:solidFill>
                  <a:schemeClr val="tx1"/>
                </a:solidFill>
              </a:rPr>
              <a:t>k</a:t>
            </a:r>
            <a:r>
              <a:rPr lang="en-US" sz="3200" dirty="0" err="1">
                <a:solidFill>
                  <a:schemeClr val="tx1"/>
                </a:solidFill>
              </a:rPr>
              <a:t>ln</a:t>
            </a:r>
            <a:r>
              <a:rPr lang="en-US" sz="3200" dirty="0">
                <a:solidFill>
                  <a:schemeClr val="tx1"/>
                </a:solidFill>
              </a:rPr>
              <a:t>[</a:t>
            </a:r>
            <a:r>
              <a:rPr lang="en-US" sz="3200" dirty="0" err="1">
                <a:solidFill>
                  <a:schemeClr val="tx1"/>
                </a:solidFill>
              </a:rPr>
              <a:t>j</a:t>
            </a:r>
            <a:r>
              <a:rPr lang="en-US" sz="3200" baseline="-25000" dirty="0" err="1">
                <a:solidFill>
                  <a:schemeClr val="tx1"/>
                </a:solidFill>
              </a:rPr>
              <a:t>r</a:t>
            </a:r>
            <a:r>
              <a:rPr lang="en-US" sz="3200" dirty="0">
                <a:solidFill>
                  <a:schemeClr val="tx1"/>
                </a:solidFill>
              </a:rPr>
              <a:t>)</a:t>
            </a:r>
            <a:r>
              <a:rPr lang="en-US" sz="3200" baseline="30000" dirty="0">
                <a:solidFill>
                  <a:schemeClr val="tx1"/>
                </a:solidFill>
              </a:rPr>
              <a:t>2 </a:t>
            </a:r>
            <a:endParaRPr lang="en-US" sz="3200" dirty="0">
              <a:solidFill>
                <a:schemeClr val="tx1"/>
              </a:solidFill>
            </a:endParaRPr>
          </a:p>
        </p:txBody>
      </p:sp>
    </p:spTree>
    <p:extLst>
      <p:ext uri="{BB962C8B-B14F-4D97-AF65-F5344CB8AC3E}">
        <p14:creationId xmlns:p14="http://schemas.microsoft.com/office/powerpoint/2010/main" val="19914312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10298</TotalTime>
  <Words>1738</Words>
  <Application>Microsoft Office PowerPoint</Application>
  <PresentationFormat>Widescreen</PresentationFormat>
  <Paragraphs>263</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Arial Nova</vt:lpstr>
      <vt:lpstr>Calibri</vt:lpstr>
      <vt:lpstr>Calibri Light</vt:lpstr>
      <vt:lpstr>Times New Roman</vt:lpstr>
      <vt:lpstr>Office Theme</vt:lpstr>
      <vt:lpstr>Slide</vt:lpstr>
      <vt:lpstr>Action and entropy in heat engines: A modern revision of the Carnot cycle</vt:lpstr>
      <vt:lpstr>PowerPoint Presentation</vt:lpstr>
      <vt:lpstr>Sadi Carnot’s legacy</vt:lpstr>
      <vt:lpstr>Carnot’s postulates</vt:lpstr>
      <vt:lpstr>PowerPoint Presentation</vt:lpstr>
      <vt:lpstr>Action @ = ʃmvds = mvrδφ  - a scalar property similar to angular momentum </vt:lpstr>
      <vt:lpstr> Action space = Phase space dp.dq        Gibbs’ extension in phase</vt:lpstr>
      <vt:lpstr>Entropy from relative action  s = (h-g)/T</vt:lpstr>
      <vt:lpstr>Entropy of N2   </vt:lpstr>
      <vt:lpstr>Flow sheet for computation </vt:lpstr>
      <vt:lpstr>Carnot cycle stages</vt:lpstr>
      <vt:lpstr>N2 as working fluid </vt:lpstr>
      <vt:lpstr>PowerPoint Presentation</vt:lpstr>
      <vt:lpstr>PowerPoint Presentation</vt:lpstr>
      <vt:lpstr>Carnot’s legacy is confirmed by this action based analysis</vt:lpstr>
      <vt:lpstr>PowerPoint Presentation</vt:lpstr>
      <vt:lpstr>Heat capacity or specific heat in air of cyclonic and anticyclonic motion</vt:lpstr>
      <vt:lpstr>Vortical entropic energy coupled to Trenberth energy budget This is a testable hypothesis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and entropy in heat engines: A modern revision of the Carnot cycle</dc:title>
  <dc:creator>Ivan Kennedy</dc:creator>
  <cp:lastModifiedBy>Ivan Kennedy</cp:lastModifiedBy>
  <cp:revision>114</cp:revision>
  <cp:lastPrinted>2021-04-24T10:58:24Z</cp:lastPrinted>
  <dcterms:created xsi:type="dcterms:W3CDTF">2021-04-07T03:32:00Z</dcterms:created>
  <dcterms:modified xsi:type="dcterms:W3CDTF">2021-04-28T11:56:15Z</dcterms:modified>
</cp:coreProperties>
</file>