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4" r:id="rId7"/>
    <p:sldId id="266" r:id="rId8"/>
    <p:sldId id="261" r:id="rId9"/>
    <p:sldId id="263" r:id="rId10"/>
    <p:sldId id="270" r:id="rId11"/>
    <p:sldId id="267" r:id="rId12"/>
    <p:sldId id="268" r:id="rId13"/>
    <p:sldId id="271" r:id="rId14"/>
    <p:sldId id="269" r:id="rId15"/>
    <p:sldId id="273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BBB7"/>
    <a:srgbClr val="0000FF"/>
    <a:srgbClr val="FF00FF"/>
    <a:srgbClr val="00FF00"/>
    <a:srgbClr val="00FFFF"/>
    <a:srgbClr val="FFFF0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95226" autoAdjust="0"/>
  </p:normalViewPr>
  <p:slideViewPr>
    <p:cSldViewPr snapToGrid="0">
      <p:cViewPr varScale="1">
        <p:scale>
          <a:sx n="82" d="100"/>
          <a:sy n="82" d="100"/>
        </p:scale>
        <p:origin x="893" y="58"/>
      </p:cViewPr>
      <p:guideLst/>
    </p:cSldViewPr>
  </p:slideViewPr>
  <p:outlineViewPr>
    <p:cViewPr>
      <p:scale>
        <a:sx n="33" d="100"/>
        <a:sy n="33" d="100"/>
      </p:scale>
      <p:origin x="0" y="-1349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4CB79-A7F7-4F7D-AD1C-A7F4F1CF22C9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05F9D-9960-4B92-AAB8-D910F7759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77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05F9D-9960-4B92-AAB8-D910F77596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34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05F9D-9960-4B92-AAB8-D910F77596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09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05F9D-9960-4B92-AAB8-D910F77596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05F9D-9960-4B92-AAB8-D910F77596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64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05F9D-9960-4B92-AAB8-D910F77596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2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05F9D-9960-4B92-AAB8-D910F77596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generalized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superresolution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superlocalization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microscope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production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construction</a:t>
            </a:r>
            <a:endParaRPr lang="cs-CZ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combination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endParaRPr lang="cs-CZ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Extended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Nijboer-Zernike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Theory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most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comprehensive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description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electromagnetic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arising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observation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realistic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thick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inhomogenous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sample,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last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published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2015.</a:t>
            </a:r>
          </a:p>
          <a:p>
            <a:pPr marL="228600" indent="-228600">
              <a:buAutoNum type="arabicPeriod"/>
            </a:pP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multifractality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considering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Rényi´s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probability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05F9D-9960-4B92-AAB8-D910F77596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4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By </a:t>
            </a:r>
            <a:r>
              <a:rPr lang="cs-CZ" dirty="0" err="1"/>
              <a:t>extension</a:t>
            </a:r>
            <a:r>
              <a:rPr lang="cs-CZ" baseline="0" dirty="0"/>
              <a:t> </a:t>
            </a:r>
            <a:r>
              <a:rPr lang="cs-CZ" baseline="0" dirty="0" err="1"/>
              <a:t>into</a:t>
            </a:r>
            <a:r>
              <a:rPr lang="cs-CZ" baseline="0" dirty="0"/>
              <a:t> 3D:</a:t>
            </a:r>
          </a:p>
          <a:p>
            <a:endParaRPr lang="cs-CZ" baseline="0" dirty="0"/>
          </a:p>
          <a:p>
            <a:r>
              <a:rPr lang="cs-CZ" baseline="0" dirty="0"/>
              <a:t>By </a:t>
            </a:r>
            <a:r>
              <a:rPr lang="cs-CZ" baseline="0" dirty="0" err="1"/>
              <a:t>comparison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two</a:t>
            </a:r>
            <a:r>
              <a:rPr lang="cs-CZ" baseline="0" dirty="0"/>
              <a:t> </a:t>
            </a:r>
            <a:r>
              <a:rPr lang="cs-CZ" baseline="0" dirty="0" err="1"/>
              <a:t>consecutive</a:t>
            </a:r>
            <a:r>
              <a:rPr lang="cs-CZ" baseline="0" dirty="0"/>
              <a:t> </a:t>
            </a:r>
            <a:r>
              <a:rPr lang="cs-CZ" baseline="0" dirty="0" err="1"/>
              <a:t>images</a:t>
            </a:r>
            <a:r>
              <a:rPr lang="cs-CZ" baseline="0" dirty="0"/>
              <a:t> in z-</a:t>
            </a:r>
            <a:r>
              <a:rPr lang="cs-CZ" baseline="0" dirty="0" err="1"/>
              <a:t>stack</a:t>
            </a:r>
            <a:r>
              <a:rPr lang="cs-CZ" baseline="0" dirty="0"/>
              <a:t> and </a:t>
            </a:r>
            <a:r>
              <a:rPr lang="cs-CZ" baseline="0" dirty="0" err="1"/>
              <a:t>finding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local</a:t>
            </a:r>
            <a:r>
              <a:rPr lang="cs-CZ" baseline="0" dirty="0"/>
              <a:t> intensity </a:t>
            </a:r>
            <a:r>
              <a:rPr lang="cs-CZ" baseline="0" dirty="0" err="1"/>
              <a:t>extreme</a:t>
            </a:r>
            <a:r>
              <a:rPr lang="cs-CZ" baseline="0" dirty="0"/>
              <a:t>, </a:t>
            </a:r>
            <a:r>
              <a:rPr lang="cs-CZ" baseline="0" dirty="0" err="1"/>
              <a:t>we</a:t>
            </a:r>
            <a:r>
              <a:rPr lang="cs-CZ" baseline="0" dirty="0"/>
              <a:t> </a:t>
            </a:r>
            <a:r>
              <a:rPr lang="cs-CZ" baseline="0" dirty="0" err="1"/>
              <a:t>can</a:t>
            </a:r>
            <a:r>
              <a:rPr lang="cs-CZ" baseline="0" dirty="0"/>
              <a:t> </a:t>
            </a:r>
            <a:r>
              <a:rPr lang="cs-CZ" baseline="0" dirty="0" err="1"/>
              <a:t>find</a:t>
            </a:r>
            <a:r>
              <a:rPr lang="cs-CZ" baseline="0" dirty="0"/>
              <a:t> a </a:t>
            </a:r>
            <a:r>
              <a:rPr lang="cs-CZ" baseline="0" dirty="0" err="1"/>
              <a:t>representation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response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interaction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light</a:t>
            </a:r>
            <a:r>
              <a:rPr lang="cs-CZ" baseline="0" dirty="0"/>
              <a:t> </a:t>
            </a:r>
            <a:r>
              <a:rPr lang="cs-CZ" baseline="0" dirty="0" err="1"/>
              <a:t>with</a:t>
            </a:r>
            <a:r>
              <a:rPr lang="cs-CZ" baseline="0" dirty="0"/>
              <a:t> a sample </a:t>
            </a:r>
            <a:r>
              <a:rPr lang="cs-CZ" baseline="0" dirty="0" err="1"/>
              <a:t>followed</a:t>
            </a:r>
            <a:r>
              <a:rPr lang="cs-CZ" baseline="0" dirty="0"/>
              <a:t> by </a:t>
            </a:r>
            <a:r>
              <a:rPr lang="cs-CZ" baseline="0" dirty="0" err="1"/>
              <a:t>interaction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light</a:t>
            </a:r>
            <a:r>
              <a:rPr lang="cs-CZ" baseline="0" dirty="0"/>
              <a:t> </a:t>
            </a:r>
            <a:r>
              <a:rPr lang="cs-CZ" baseline="0" dirty="0" err="1"/>
              <a:t>with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optical</a:t>
            </a:r>
            <a:r>
              <a:rPr lang="cs-CZ" baseline="0" dirty="0"/>
              <a:t> </a:t>
            </a:r>
            <a:r>
              <a:rPr lang="cs-CZ" baseline="0" dirty="0" err="1"/>
              <a:t>path</a:t>
            </a:r>
            <a:r>
              <a:rPr lang="cs-CZ" baseline="0" dirty="0"/>
              <a:t> </a:t>
            </a:r>
            <a:r>
              <a:rPr lang="cs-CZ" baseline="0" dirty="0" err="1"/>
              <a:t>which</a:t>
            </a:r>
            <a:r>
              <a:rPr lang="cs-CZ" baseline="0" dirty="0"/>
              <a:t> </a:t>
            </a:r>
            <a:r>
              <a:rPr lang="cs-CZ" baseline="0" dirty="0" err="1"/>
              <a:t>we</a:t>
            </a:r>
            <a:r>
              <a:rPr lang="cs-CZ" baseline="0" dirty="0"/>
              <a:t> call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="1" baseline="0" dirty="0" err="1"/>
              <a:t>electromagnetic</a:t>
            </a:r>
            <a:r>
              <a:rPr lang="cs-CZ" b="1" baseline="0" dirty="0"/>
              <a:t> </a:t>
            </a:r>
            <a:r>
              <a:rPr lang="cs-CZ" b="1" baseline="0" dirty="0" err="1"/>
              <a:t>centroid</a:t>
            </a:r>
            <a:r>
              <a:rPr lang="cs-CZ" baseline="0" dirty="0"/>
              <a:t>. </a:t>
            </a:r>
            <a:r>
              <a:rPr lang="cs-CZ" baseline="0" dirty="0" err="1"/>
              <a:t>This</a:t>
            </a:r>
            <a:r>
              <a:rPr lang="cs-CZ" baseline="0" dirty="0"/>
              <a:t> </a:t>
            </a:r>
            <a:r>
              <a:rPr lang="cs-CZ" baseline="0" dirty="0" err="1"/>
              <a:t>electromagnetic</a:t>
            </a:r>
            <a:r>
              <a:rPr lang="cs-CZ" baseline="0" dirty="0"/>
              <a:t> </a:t>
            </a:r>
            <a:r>
              <a:rPr lang="cs-CZ" baseline="0" dirty="0" err="1"/>
              <a:t>centroid</a:t>
            </a:r>
            <a:r>
              <a:rPr lang="cs-CZ" baseline="0" dirty="0"/>
              <a:t> </a:t>
            </a:r>
            <a:r>
              <a:rPr lang="cs-CZ" baseline="0" dirty="0" err="1"/>
              <a:t>is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brightest</a:t>
            </a:r>
            <a:r>
              <a:rPr lang="cs-CZ" baseline="0" dirty="0"/>
              <a:t> point in fluorescence and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darkest</a:t>
            </a:r>
            <a:r>
              <a:rPr lang="cs-CZ" baseline="0" dirty="0"/>
              <a:t> point in </a:t>
            </a:r>
            <a:r>
              <a:rPr lang="cs-CZ" baseline="0" dirty="0" err="1"/>
              <a:t>diffraction</a:t>
            </a:r>
            <a:r>
              <a:rPr lang="cs-CZ" baseline="0" dirty="0"/>
              <a:t>. In </a:t>
            </a:r>
            <a:r>
              <a:rPr lang="cs-CZ" baseline="0" dirty="0" err="1"/>
              <a:t>both</a:t>
            </a:r>
            <a:r>
              <a:rPr lang="cs-CZ" baseline="0" dirty="0"/>
              <a:t> </a:t>
            </a:r>
            <a:r>
              <a:rPr lang="cs-CZ" baseline="0" dirty="0" err="1"/>
              <a:t>cases</a:t>
            </a:r>
            <a:r>
              <a:rPr lang="cs-CZ" baseline="0" dirty="0"/>
              <a:t>, </a:t>
            </a:r>
            <a:r>
              <a:rPr lang="cs-CZ" baseline="0" dirty="0" err="1"/>
              <a:t>it</a:t>
            </a:r>
            <a:r>
              <a:rPr lang="cs-CZ" baseline="0" dirty="0"/>
              <a:t> </a:t>
            </a:r>
            <a:r>
              <a:rPr lang="cs-CZ" baseline="0" dirty="0" err="1"/>
              <a:t>is</a:t>
            </a:r>
            <a:r>
              <a:rPr lang="cs-CZ" baseline="0" dirty="0"/>
              <a:t> </a:t>
            </a:r>
            <a:r>
              <a:rPr lang="cs-CZ" b="1" baseline="0" dirty="0"/>
              <a:t>a point </a:t>
            </a:r>
            <a:r>
              <a:rPr lang="cs-CZ" b="1" baseline="0" dirty="0" err="1"/>
              <a:t>of</a:t>
            </a:r>
            <a:r>
              <a:rPr lang="cs-CZ" b="1" baseline="0" dirty="0"/>
              <a:t> </a:t>
            </a:r>
            <a:r>
              <a:rPr lang="cs-CZ" b="1" baseline="0" dirty="0" err="1"/>
              <a:t>rare</a:t>
            </a:r>
            <a:r>
              <a:rPr lang="cs-CZ" b="1" baseline="0" dirty="0"/>
              <a:t> intensity</a:t>
            </a:r>
            <a:r>
              <a:rPr lang="cs-CZ" baseline="0" dirty="0"/>
              <a:t>.</a:t>
            </a:r>
          </a:p>
          <a:p>
            <a:endParaRPr lang="cs-CZ" baseline="0" dirty="0"/>
          </a:p>
          <a:p>
            <a:r>
              <a:rPr lang="cs-CZ" baseline="0" dirty="0" err="1"/>
              <a:t>Compared</a:t>
            </a:r>
            <a:r>
              <a:rPr lang="cs-CZ" baseline="0" dirty="0"/>
              <a:t> </a:t>
            </a:r>
            <a:r>
              <a:rPr lang="cs-CZ" baseline="0" dirty="0" err="1"/>
              <a:t>with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electromagnetic</a:t>
            </a:r>
            <a:r>
              <a:rPr lang="cs-CZ" baseline="0" dirty="0"/>
              <a:t> </a:t>
            </a:r>
            <a:r>
              <a:rPr lang="cs-CZ" baseline="0" dirty="0" err="1"/>
              <a:t>centroid</a:t>
            </a:r>
            <a:r>
              <a:rPr lang="cs-CZ" baseline="0" dirty="0"/>
              <a:t> </a:t>
            </a:r>
            <a:r>
              <a:rPr lang="cs-CZ" baseline="0" dirty="0" err="1"/>
              <a:t>obtained</a:t>
            </a:r>
            <a:r>
              <a:rPr lang="cs-CZ" baseline="0" dirty="0"/>
              <a:t> by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Gaussian</a:t>
            </a:r>
            <a:r>
              <a:rPr lang="cs-CZ" baseline="0" dirty="0"/>
              <a:t> </a:t>
            </a:r>
            <a:r>
              <a:rPr lang="cs-CZ" baseline="0" dirty="0" err="1"/>
              <a:t>fitting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signal</a:t>
            </a:r>
            <a:r>
              <a:rPr lang="cs-CZ" baseline="0" dirty="0"/>
              <a:t> in 2D (</a:t>
            </a:r>
            <a:r>
              <a:rPr lang="cs-CZ" baseline="0" dirty="0" err="1"/>
              <a:t>known</a:t>
            </a:r>
            <a:r>
              <a:rPr lang="cs-CZ" baseline="0" dirty="0"/>
              <a:t> </a:t>
            </a:r>
            <a:r>
              <a:rPr lang="cs-CZ" baseline="0" dirty="0" err="1"/>
              <a:t>from</a:t>
            </a:r>
            <a:r>
              <a:rPr lang="cs-CZ" baseline="0" dirty="0"/>
              <a:t> 80s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20th </a:t>
            </a:r>
            <a:r>
              <a:rPr lang="cs-CZ" baseline="0" dirty="0" err="1"/>
              <a:t>century</a:t>
            </a:r>
            <a:r>
              <a:rPr lang="cs-CZ" baseline="0" dirty="0"/>
              <a:t>), </a:t>
            </a:r>
            <a:r>
              <a:rPr lang="cs-CZ" baseline="0" dirty="0" err="1"/>
              <a:t>we</a:t>
            </a:r>
            <a:r>
              <a:rPr lang="cs-CZ" baseline="0" dirty="0"/>
              <a:t> </a:t>
            </a:r>
            <a:r>
              <a:rPr lang="cs-CZ" baseline="0" dirty="0" err="1"/>
              <a:t>deal</a:t>
            </a:r>
            <a:r>
              <a:rPr lang="cs-CZ" baseline="0" dirty="0"/>
              <a:t> </a:t>
            </a:r>
            <a:r>
              <a:rPr lang="cs-CZ" baseline="0" dirty="0" err="1"/>
              <a:t>with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voxel-sized</a:t>
            </a:r>
            <a:r>
              <a:rPr lang="cs-CZ" baseline="0" dirty="0"/>
              <a:t> </a:t>
            </a:r>
            <a:r>
              <a:rPr lang="cs-CZ" baseline="0" dirty="0" err="1"/>
              <a:t>representation</a:t>
            </a:r>
            <a:r>
              <a:rPr lang="cs-CZ" baseline="0" dirty="0"/>
              <a:t>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05F9D-9960-4B92-AAB8-D910F77596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97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To</a:t>
            </a:r>
            <a:r>
              <a:rPr lang="cs-CZ" baseline="0" dirty="0"/>
              <a:t> </a:t>
            </a:r>
            <a:r>
              <a:rPr lang="cs-CZ" baseline="0" dirty="0" err="1"/>
              <a:t>respect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discretization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light</a:t>
            </a:r>
            <a:r>
              <a:rPr lang="cs-CZ" baseline="0" dirty="0"/>
              <a:t> </a:t>
            </a:r>
            <a:r>
              <a:rPr lang="cs-CZ" baseline="0" dirty="0" err="1"/>
              <a:t>signal</a:t>
            </a:r>
            <a:r>
              <a:rPr lang="cs-CZ" baseline="0" dirty="0"/>
              <a:t> by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digital</a:t>
            </a:r>
            <a:r>
              <a:rPr lang="cs-CZ" baseline="0" dirty="0"/>
              <a:t> </a:t>
            </a:r>
            <a:r>
              <a:rPr lang="cs-CZ" baseline="0" dirty="0" err="1"/>
              <a:t>camera</a:t>
            </a:r>
            <a:r>
              <a:rPr lang="cs-CZ" baseline="0" dirty="0"/>
              <a:t> chip,</a:t>
            </a:r>
          </a:p>
          <a:p>
            <a:endParaRPr lang="cs-CZ" baseline="0" dirty="0"/>
          </a:p>
          <a:p>
            <a:r>
              <a:rPr lang="cs-CZ" baseline="0" dirty="0" err="1"/>
              <a:t>we</a:t>
            </a:r>
            <a:r>
              <a:rPr lang="cs-CZ" baseline="0" dirty="0"/>
              <a:t> </a:t>
            </a:r>
            <a:r>
              <a:rPr lang="cs-CZ" baseline="0" dirty="0" err="1"/>
              <a:t>used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approach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multifractal</a:t>
            </a:r>
            <a:r>
              <a:rPr lang="cs-CZ" baseline="0" dirty="0"/>
              <a:t> </a:t>
            </a:r>
            <a:r>
              <a:rPr lang="cs-CZ" baseline="0" dirty="0" err="1"/>
              <a:t>mathematics</a:t>
            </a:r>
            <a:r>
              <a:rPr lang="cs-CZ" baseline="0" dirty="0"/>
              <a:t>, probability, and </a:t>
            </a:r>
            <a:r>
              <a:rPr lang="cs-CZ" baseline="0" dirty="0" err="1"/>
              <a:t>information</a:t>
            </a:r>
            <a:r>
              <a:rPr lang="cs-CZ" baseline="0" dirty="0"/>
              <a:t> </a:t>
            </a:r>
            <a:r>
              <a:rPr lang="cs-CZ" baseline="0" dirty="0" err="1"/>
              <a:t>theory</a:t>
            </a:r>
            <a:r>
              <a:rPr lang="cs-CZ" baseline="0" dirty="0"/>
              <a:t>.</a:t>
            </a:r>
          </a:p>
          <a:p>
            <a:endParaRPr lang="cs-CZ" baseline="0" dirty="0"/>
          </a:p>
          <a:p>
            <a:r>
              <a:rPr lang="cs-CZ" baseline="0" dirty="0"/>
              <a:t>By </a:t>
            </a:r>
            <a:r>
              <a:rPr lang="cs-CZ" baseline="0" dirty="0" err="1"/>
              <a:t>exchange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pixel intensity in </a:t>
            </a:r>
            <a:r>
              <a:rPr lang="cs-CZ" baseline="0" dirty="0" err="1"/>
              <a:t>the</a:t>
            </a:r>
            <a:r>
              <a:rPr lang="cs-CZ" baseline="0" dirty="0"/>
              <a:t> image histogram </a:t>
            </a:r>
            <a:r>
              <a:rPr lang="cs-CZ" baseline="0" dirty="0" err="1"/>
              <a:t>for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pixel intensity </a:t>
            </a:r>
            <a:r>
              <a:rPr lang="cs-CZ" baseline="0" dirty="0" err="1"/>
              <a:t>at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same</a:t>
            </a:r>
            <a:r>
              <a:rPr lang="cs-CZ" baseline="0" dirty="0"/>
              <a:t> </a:t>
            </a:r>
            <a:r>
              <a:rPr lang="cs-CZ" baseline="0" dirty="0" err="1"/>
              <a:t>position</a:t>
            </a:r>
            <a:r>
              <a:rPr lang="cs-CZ" baseline="0" dirty="0"/>
              <a:t> in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consecutive</a:t>
            </a:r>
            <a:r>
              <a:rPr lang="cs-CZ" baseline="0" dirty="0"/>
              <a:t> image </a:t>
            </a:r>
            <a:r>
              <a:rPr lang="cs-CZ" baseline="0" dirty="0" err="1"/>
              <a:t>we</a:t>
            </a:r>
            <a:r>
              <a:rPr lang="cs-CZ" baseline="0" dirty="0"/>
              <a:t> </a:t>
            </a:r>
            <a:r>
              <a:rPr lang="cs-CZ" baseline="0" dirty="0" err="1"/>
              <a:t>obtained</a:t>
            </a:r>
            <a:r>
              <a:rPr lang="cs-CZ" baseline="0" dirty="0"/>
              <a:t> a </a:t>
            </a:r>
            <a:r>
              <a:rPr lang="cs-CZ" baseline="0" dirty="0" err="1"/>
              <a:t>variable</a:t>
            </a:r>
            <a:r>
              <a:rPr lang="cs-CZ" baseline="0" dirty="0"/>
              <a:t> </a:t>
            </a:r>
            <a:r>
              <a:rPr lang="cs-CZ" baseline="0" dirty="0" err="1"/>
              <a:t>whcih</a:t>
            </a:r>
            <a:r>
              <a:rPr lang="cs-CZ" baseline="0" dirty="0"/>
              <a:t> </a:t>
            </a:r>
            <a:r>
              <a:rPr lang="cs-CZ" baseline="0" dirty="0" err="1"/>
              <a:t>we</a:t>
            </a:r>
            <a:r>
              <a:rPr lang="cs-CZ" baseline="0" dirty="0"/>
              <a:t> </a:t>
            </a:r>
            <a:r>
              <a:rPr lang="cs-CZ" baseline="0" dirty="0" err="1"/>
              <a:t>called</a:t>
            </a:r>
            <a:r>
              <a:rPr lang="cs-CZ" baseline="0" dirty="0"/>
              <a:t> a Point Divergence </a:t>
            </a:r>
            <a:r>
              <a:rPr lang="cs-CZ" baseline="0" dirty="0" err="1"/>
              <a:t>Gain</a:t>
            </a: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05F9D-9960-4B92-AAB8-D910F77596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2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indeed</a:t>
            </a:r>
            <a:r>
              <a:rPr lang="cs-CZ" dirty="0"/>
              <a:t> a </a:t>
            </a:r>
            <a:r>
              <a:rPr lang="cs-CZ" dirty="0" err="1"/>
              <a:t>subtraction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Rényi</a:t>
            </a:r>
            <a:r>
              <a:rPr lang="cs-CZ" dirty="0"/>
              <a:t> </a:t>
            </a:r>
            <a:r>
              <a:rPr lang="cs-CZ" dirty="0" err="1"/>
              <a:t>information</a:t>
            </a:r>
            <a:r>
              <a:rPr lang="cs-CZ" baseline="0" dirty="0"/>
              <a:t> </a:t>
            </a:r>
            <a:r>
              <a:rPr lang="cs-CZ" baseline="0" dirty="0" err="1"/>
              <a:t>entropies</a:t>
            </a:r>
            <a:r>
              <a:rPr lang="cs-CZ" baseline="0" dirty="0"/>
              <a:t>:</a:t>
            </a:r>
          </a:p>
          <a:p>
            <a:pPr marL="228600" indent="-228600">
              <a:buAutoNum type="arabicPeriod"/>
            </a:pPr>
            <a:r>
              <a:rPr lang="cs-CZ" baseline="0" dirty="0" err="1"/>
              <a:t>That</a:t>
            </a:r>
            <a:r>
              <a:rPr lang="cs-CZ" baseline="0" dirty="0"/>
              <a:t> </a:t>
            </a:r>
            <a:r>
              <a:rPr lang="cs-CZ" baseline="0" dirty="0" err="1"/>
              <a:t>for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original</a:t>
            </a:r>
            <a:r>
              <a:rPr lang="cs-CZ" baseline="0" dirty="0"/>
              <a:t> image histogram and</a:t>
            </a:r>
          </a:p>
          <a:p>
            <a:pPr marL="228600" indent="-228600">
              <a:buAutoNum type="arabicPeriod"/>
            </a:pPr>
            <a:r>
              <a:rPr lang="cs-CZ" baseline="0" dirty="0" err="1"/>
              <a:t>that</a:t>
            </a:r>
            <a:r>
              <a:rPr lang="cs-CZ" baseline="0" dirty="0"/>
              <a:t> </a:t>
            </a:r>
            <a:r>
              <a:rPr lang="cs-CZ" baseline="0" dirty="0" err="1"/>
              <a:t>where</a:t>
            </a:r>
            <a:r>
              <a:rPr lang="cs-CZ" baseline="0" dirty="0"/>
              <a:t> </a:t>
            </a:r>
            <a:r>
              <a:rPr lang="cs-CZ" baseline="0" dirty="0" err="1"/>
              <a:t>one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original</a:t>
            </a:r>
            <a:r>
              <a:rPr lang="cs-CZ" baseline="0" dirty="0"/>
              <a:t> pixel intensity M has </a:t>
            </a:r>
            <a:r>
              <a:rPr lang="cs-CZ" baseline="0" dirty="0" err="1"/>
              <a:t>been</a:t>
            </a:r>
            <a:r>
              <a:rPr lang="cs-CZ" baseline="0" dirty="0"/>
              <a:t> </a:t>
            </a:r>
            <a:r>
              <a:rPr lang="cs-CZ" baseline="0" dirty="0" err="1"/>
              <a:t>exchanged</a:t>
            </a:r>
            <a:r>
              <a:rPr lang="cs-CZ" baseline="0" dirty="0"/>
              <a:t> </a:t>
            </a:r>
            <a:r>
              <a:rPr lang="cs-CZ" baseline="0" dirty="0" err="1"/>
              <a:t>for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pixel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intensity L.</a:t>
            </a:r>
          </a:p>
          <a:p>
            <a:pPr marL="228600" indent="-228600">
              <a:buAutoNum type="arabicPeriod"/>
            </a:pPr>
            <a:endParaRPr lang="cs-CZ" baseline="0" dirty="0"/>
          </a:p>
          <a:p>
            <a:pPr marL="0" indent="0">
              <a:buNone/>
            </a:pP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work</a:t>
            </a:r>
            <a:r>
              <a:rPr lang="cs-CZ" baseline="0" dirty="0"/>
              <a:t> </a:t>
            </a:r>
            <a:r>
              <a:rPr lang="cs-CZ" baseline="0" dirty="0" err="1"/>
              <a:t>with</a:t>
            </a:r>
            <a:r>
              <a:rPr lang="cs-CZ" baseline="0" dirty="0"/>
              <a:t> </a:t>
            </a:r>
            <a:r>
              <a:rPr lang="cs-CZ" baseline="0" dirty="0" err="1"/>
              <a:t>multifractal</a:t>
            </a:r>
            <a:r>
              <a:rPr lang="cs-CZ" baseline="0" dirty="0"/>
              <a:t> </a:t>
            </a:r>
            <a:r>
              <a:rPr lang="cs-CZ" baseline="0" dirty="0" err="1"/>
              <a:t>distributions</a:t>
            </a:r>
            <a:r>
              <a:rPr lang="cs-CZ" baseline="0" dirty="0"/>
              <a:t>/</a:t>
            </a:r>
            <a:r>
              <a:rPr lang="cs-CZ" baseline="0" dirty="0" err="1"/>
              <a:t>histograms</a:t>
            </a:r>
            <a:r>
              <a:rPr lang="cs-CZ" baseline="0" dirty="0"/>
              <a:t> </a:t>
            </a:r>
            <a:r>
              <a:rPr lang="cs-CZ" baseline="0" dirty="0" err="1"/>
              <a:t>is</a:t>
            </a:r>
            <a:r>
              <a:rPr lang="cs-CZ" baseline="0" dirty="0"/>
              <a:t> </a:t>
            </a:r>
            <a:r>
              <a:rPr lang="cs-CZ" baseline="0" dirty="0" err="1"/>
              <a:t>ensured</a:t>
            </a:r>
            <a:r>
              <a:rPr lang="cs-CZ" baseline="0" dirty="0"/>
              <a:t> by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coefficient</a:t>
            </a:r>
            <a:r>
              <a:rPr lang="cs-CZ" baseline="0" dirty="0"/>
              <a:t> </a:t>
            </a:r>
            <a:r>
              <a:rPr lang="el-GR" baseline="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cs-CZ" baseline="0" dirty="0">
                <a:latin typeface="+mn-lt"/>
                <a:cs typeface="+mn-cs"/>
              </a:rPr>
              <a:t>. </a:t>
            </a:r>
            <a:r>
              <a:rPr lang="cs-CZ" baseline="0" dirty="0" err="1">
                <a:latin typeface="+mn-lt"/>
                <a:cs typeface="+mn-cs"/>
              </a:rPr>
              <a:t>Its</a:t>
            </a:r>
            <a:r>
              <a:rPr lang="cs-CZ" baseline="0" dirty="0">
                <a:latin typeface="+mn-lt"/>
                <a:cs typeface="+mn-cs"/>
              </a:rPr>
              <a:t> </a:t>
            </a:r>
            <a:r>
              <a:rPr lang="cs-CZ" baseline="0" dirty="0" err="1">
                <a:latin typeface="+mn-lt"/>
                <a:cs typeface="+mn-cs"/>
              </a:rPr>
              <a:t>low</a:t>
            </a:r>
            <a:r>
              <a:rPr lang="cs-CZ" baseline="0" dirty="0">
                <a:latin typeface="+mn-lt"/>
                <a:cs typeface="+mn-cs"/>
              </a:rPr>
              <a:t> </a:t>
            </a:r>
            <a:r>
              <a:rPr lang="cs-CZ" baseline="0" dirty="0" err="1">
                <a:latin typeface="+mn-lt"/>
                <a:cs typeface="+mn-cs"/>
              </a:rPr>
              <a:t>values</a:t>
            </a:r>
            <a:r>
              <a:rPr lang="cs-CZ" baseline="0" dirty="0">
                <a:latin typeface="+mn-lt"/>
                <a:cs typeface="+mn-cs"/>
              </a:rPr>
              <a:t> (</a:t>
            </a:r>
            <a:r>
              <a:rPr lang="cs-CZ" baseline="0" dirty="0" err="1">
                <a:latin typeface="+mn-lt"/>
                <a:cs typeface="+mn-cs"/>
              </a:rPr>
              <a:t>below</a:t>
            </a:r>
            <a:r>
              <a:rPr lang="cs-CZ" baseline="0" dirty="0">
                <a:latin typeface="+mn-lt"/>
                <a:cs typeface="+mn-cs"/>
              </a:rPr>
              <a:t> 1) </a:t>
            </a:r>
            <a:r>
              <a:rPr lang="cs-CZ" baseline="0" dirty="0" err="1">
                <a:latin typeface="+mn-lt"/>
                <a:cs typeface="+mn-cs"/>
              </a:rPr>
              <a:t>enable</a:t>
            </a:r>
            <a:r>
              <a:rPr lang="cs-CZ" baseline="0" dirty="0">
                <a:latin typeface="+mn-lt"/>
                <a:cs typeface="+mn-cs"/>
              </a:rPr>
              <a:t> </a:t>
            </a:r>
            <a:r>
              <a:rPr lang="cs-CZ" baseline="0" dirty="0" err="1">
                <a:latin typeface="+mn-lt"/>
                <a:cs typeface="+mn-cs"/>
              </a:rPr>
              <a:t>us</a:t>
            </a:r>
            <a:r>
              <a:rPr lang="cs-CZ" baseline="0" dirty="0">
                <a:latin typeface="+mn-lt"/>
                <a:cs typeface="+mn-cs"/>
              </a:rPr>
              <a:t> to </a:t>
            </a:r>
            <a:r>
              <a:rPr lang="cs-CZ" baseline="0" dirty="0" err="1">
                <a:latin typeface="+mn-lt"/>
                <a:cs typeface="+mn-cs"/>
              </a:rPr>
              <a:t>separate</a:t>
            </a:r>
            <a:r>
              <a:rPr lang="cs-CZ" baseline="0" dirty="0">
                <a:latin typeface="+mn-lt"/>
                <a:cs typeface="+mn-cs"/>
              </a:rPr>
              <a:t> </a:t>
            </a:r>
            <a:r>
              <a:rPr lang="cs-CZ" baseline="0" dirty="0" err="1">
                <a:latin typeface="+mn-lt"/>
                <a:cs typeface="+mn-cs"/>
              </a:rPr>
              <a:t>rare</a:t>
            </a:r>
            <a:r>
              <a:rPr lang="cs-CZ" baseline="0" dirty="0">
                <a:latin typeface="+mn-lt"/>
                <a:cs typeface="+mn-cs"/>
              </a:rPr>
              <a:t> 3D </a:t>
            </a:r>
            <a:r>
              <a:rPr lang="cs-CZ" baseline="0" dirty="0" err="1">
                <a:latin typeface="+mn-lt"/>
                <a:cs typeface="+mn-cs"/>
              </a:rPr>
              <a:t>points</a:t>
            </a:r>
            <a:r>
              <a:rPr lang="cs-CZ" baseline="0" dirty="0">
                <a:latin typeface="+mn-lt"/>
                <a:cs typeface="+mn-cs"/>
              </a:rPr>
              <a:t>, </a:t>
            </a:r>
            <a:r>
              <a:rPr lang="cs-CZ" baseline="0" dirty="0" err="1">
                <a:latin typeface="+mn-lt"/>
                <a:cs typeface="+mn-cs"/>
              </a:rPr>
              <a:t>its</a:t>
            </a:r>
            <a:r>
              <a:rPr lang="cs-CZ" baseline="0" dirty="0">
                <a:latin typeface="+mn-lt"/>
                <a:cs typeface="+mn-cs"/>
              </a:rPr>
              <a:t> </a:t>
            </a:r>
            <a:r>
              <a:rPr lang="cs-CZ" baseline="0" dirty="0" err="1">
                <a:latin typeface="+mn-lt"/>
                <a:cs typeface="+mn-cs"/>
              </a:rPr>
              <a:t>higher</a:t>
            </a:r>
            <a:r>
              <a:rPr lang="cs-CZ" baseline="0" dirty="0">
                <a:latin typeface="+mn-lt"/>
                <a:cs typeface="+mn-cs"/>
              </a:rPr>
              <a:t> </a:t>
            </a:r>
            <a:r>
              <a:rPr lang="cs-CZ" baseline="0" dirty="0" err="1">
                <a:latin typeface="+mn-lt"/>
                <a:cs typeface="+mn-cs"/>
              </a:rPr>
              <a:t>values</a:t>
            </a:r>
            <a:r>
              <a:rPr lang="cs-CZ" baseline="0" dirty="0">
                <a:latin typeface="+mn-lt"/>
                <a:cs typeface="+mn-cs"/>
              </a:rPr>
              <a:t> (</a:t>
            </a:r>
            <a:r>
              <a:rPr lang="cs-CZ" baseline="0" dirty="0" err="1">
                <a:latin typeface="+mn-lt"/>
                <a:cs typeface="+mn-cs"/>
              </a:rPr>
              <a:t>under</a:t>
            </a:r>
            <a:r>
              <a:rPr lang="cs-CZ" baseline="0" dirty="0">
                <a:latin typeface="+mn-lt"/>
                <a:cs typeface="+mn-cs"/>
              </a:rPr>
              <a:t> </a:t>
            </a:r>
            <a:r>
              <a:rPr lang="cs-CZ" baseline="0" dirty="0" err="1">
                <a:latin typeface="+mn-lt"/>
                <a:cs typeface="+mn-cs"/>
              </a:rPr>
              <a:t>the</a:t>
            </a:r>
            <a:r>
              <a:rPr lang="cs-CZ" baseline="0" dirty="0">
                <a:latin typeface="+mn-lt"/>
                <a:cs typeface="+mn-cs"/>
              </a:rPr>
              <a:t> </a:t>
            </a:r>
            <a:r>
              <a:rPr lang="cs-CZ" baseline="0" dirty="0" err="1">
                <a:latin typeface="+mn-lt"/>
                <a:cs typeface="+mn-cs"/>
              </a:rPr>
              <a:t>value</a:t>
            </a:r>
            <a:r>
              <a:rPr lang="cs-CZ" baseline="0" dirty="0">
                <a:latin typeface="+mn-lt"/>
                <a:cs typeface="+mn-cs"/>
              </a:rPr>
              <a:t> </a:t>
            </a:r>
            <a:r>
              <a:rPr lang="cs-CZ" baseline="0" dirty="0" err="1">
                <a:latin typeface="+mn-lt"/>
                <a:cs typeface="+mn-cs"/>
              </a:rPr>
              <a:t>of</a:t>
            </a:r>
            <a:r>
              <a:rPr lang="cs-CZ" baseline="0" dirty="0">
                <a:latin typeface="+mn-lt"/>
                <a:cs typeface="+mn-cs"/>
              </a:rPr>
              <a:t> 2) </a:t>
            </a:r>
            <a:r>
              <a:rPr lang="cs-CZ" baseline="0" dirty="0" err="1">
                <a:latin typeface="+mn-lt"/>
                <a:cs typeface="+mn-cs"/>
              </a:rPr>
              <a:t>enable</a:t>
            </a:r>
            <a:r>
              <a:rPr lang="cs-CZ" baseline="0" dirty="0">
                <a:latin typeface="+mn-lt"/>
                <a:cs typeface="+mn-cs"/>
              </a:rPr>
              <a:t> </a:t>
            </a:r>
            <a:r>
              <a:rPr lang="cs-CZ" baseline="0" dirty="0" err="1">
                <a:latin typeface="+mn-lt"/>
                <a:cs typeface="+mn-cs"/>
              </a:rPr>
              <a:t>us</a:t>
            </a:r>
            <a:r>
              <a:rPr lang="cs-CZ" baseline="0" dirty="0">
                <a:latin typeface="+mn-lt"/>
                <a:cs typeface="+mn-cs"/>
              </a:rPr>
              <a:t> to </a:t>
            </a:r>
            <a:r>
              <a:rPr lang="cs-CZ" baseline="0" dirty="0" err="1">
                <a:latin typeface="+mn-lt"/>
                <a:cs typeface="+mn-cs"/>
              </a:rPr>
              <a:t>gradually</a:t>
            </a:r>
            <a:r>
              <a:rPr lang="cs-CZ" baseline="0" dirty="0">
                <a:latin typeface="+mn-lt"/>
                <a:cs typeface="+mn-cs"/>
              </a:rPr>
              <a:t> </a:t>
            </a:r>
            <a:r>
              <a:rPr lang="cs-CZ" baseline="0" dirty="0" err="1">
                <a:latin typeface="+mn-lt"/>
                <a:cs typeface="+mn-cs"/>
              </a:rPr>
              <a:t>assign</a:t>
            </a:r>
            <a:r>
              <a:rPr lang="cs-CZ" baseline="0" dirty="0">
                <a:latin typeface="+mn-lt"/>
                <a:cs typeface="+mn-cs"/>
              </a:rPr>
              <a:t> </a:t>
            </a:r>
            <a:r>
              <a:rPr lang="cs-CZ" baseline="0" dirty="0" err="1">
                <a:latin typeface="+mn-lt"/>
                <a:cs typeface="+mn-cs"/>
              </a:rPr>
              <a:t>one</a:t>
            </a:r>
            <a:r>
              <a:rPr lang="cs-CZ" baseline="0" dirty="0">
                <a:latin typeface="+mn-lt"/>
                <a:cs typeface="+mn-cs"/>
              </a:rPr>
              <a:t> </a:t>
            </a:r>
            <a:r>
              <a:rPr lang="cs-CZ" baseline="0" dirty="0" err="1">
                <a:latin typeface="+mn-lt"/>
                <a:cs typeface="+mn-cs"/>
              </a:rPr>
              <a:t>value</a:t>
            </a:r>
            <a:r>
              <a:rPr lang="cs-CZ" baseline="0" dirty="0">
                <a:latin typeface="+mn-lt"/>
                <a:cs typeface="+mn-cs"/>
              </a:rPr>
              <a:t> </a:t>
            </a:r>
            <a:r>
              <a:rPr lang="cs-CZ" baseline="0" dirty="0" err="1">
                <a:latin typeface="+mn-lt"/>
                <a:cs typeface="+mn-cs"/>
              </a:rPr>
              <a:t>of</a:t>
            </a:r>
            <a:r>
              <a:rPr lang="cs-CZ" baseline="0" dirty="0">
                <a:latin typeface="+mn-lt"/>
                <a:cs typeface="+mn-cs"/>
              </a:rPr>
              <a:t> </a:t>
            </a:r>
            <a:r>
              <a:rPr lang="el-GR" baseline="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  <a:r>
              <a:rPr lang="cs-CZ" baseline="0" dirty="0">
                <a:latin typeface="+mn-lt"/>
                <a:cs typeface="+mn-cs"/>
              </a:rPr>
              <a:t> a </a:t>
            </a:r>
            <a:r>
              <a:rPr lang="cs-CZ" baseline="0" dirty="0" err="1">
                <a:latin typeface="+mn-lt"/>
                <a:cs typeface="+mn-cs"/>
              </a:rPr>
              <a:t>larger</a:t>
            </a:r>
            <a:r>
              <a:rPr lang="cs-CZ" baseline="0" dirty="0">
                <a:latin typeface="+mn-lt"/>
                <a:cs typeface="+mn-cs"/>
              </a:rPr>
              <a:t> </a:t>
            </a:r>
            <a:r>
              <a:rPr lang="cs-CZ" baseline="0" dirty="0" err="1">
                <a:latin typeface="+mn-lt"/>
                <a:cs typeface="+mn-cs"/>
              </a:rPr>
              <a:t>range</a:t>
            </a:r>
            <a:r>
              <a:rPr lang="cs-CZ" baseline="0" dirty="0">
                <a:latin typeface="+mn-lt"/>
                <a:cs typeface="+mn-cs"/>
              </a:rPr>
              <a:t> </a:t>
            </a:r>
            <a:r>
              <a:rPr lang="cs-CZ" baseline="0" dirty="0" err="1">
                <a:latin typeface="+mn-lt"/>
                <a:cs typeface="+mn-cs"/>
              </a:rPr>
              <a:t>of</a:t>
            </a:r>
            <a:r>
              <a:rPr lang="cs-CZ" baseline="0" dirty="0">
                <a:latin typeface="+mn-lt"/>
                <a:cs typeface="+mn-cs"/>
              </a:rPr>
              <a:t> „</a:t>
            </a:r>
            <a:r>
              <a:rPr lang="cs-CZ" baseline="0" dirty="0" err="1">
                <a:latin typeface="+mn-lt"/>
                <a:cs typeface="+mn-cs"/>
              </a:rPr>
              <a:t>rare</a:t>
            </a:r>
            <a:r>
              <a:rPr lang="cs-CZ" baseline="0" dirty="0">
                <a:latin typeface="+mn-lt"/>
                <a:cs typeface="+mn-cs"/>
              </a:rPr>
              <a:t>“ intensity </a:t>
            </a:r>
            <a:r>
              <a:rPr lang="cs-CZ" baseline="0" dirty="0" err="1">
                <a:latin typeface="+mn-lt"/>
                <a:cs typeface="+mn-cs"/>
              </a:rPr>
              <a:t>differences</a:t>
            </a:r>
            <a:r>
              <a:rPr lang="cs-CZ" baseline="0" dirty="0">
                <a:latin typeface="+mn-lt"/>
                <a:cs typeface="+mn-cs"/>
              </a:rPr>
              <a:t>.  </a:t>
            </a:r>
            <a:endParaRPr lang="cs-CZ" baseline="0" dirty="0"/>
          </a:p>
          <a:p>
            <a:pPr marL="228600" indent="-228600">
              <a:buAutoNum type="arabicPeriod"/>
            </a:pPr>
            <a:endParaRPr lang="cs-CZ" baseline="0" dirty="0"/>
          </a:p>
          <a:p>
            <a:pPr marL="0" indent="0">
              <a:buNone/>
            </a:pPr>
            <a:r>
              <a:rPr lang="cs-CZ" baseline="0" dirty="0"/>
              <a:t>By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next</a:t>
            </a:r>
            <a:r>
              <a:rPr lang="cs-CZ" baseline="0" dirty="0"/>
              <a:t> </a:t>
            </a:r>
            <a:r>
              <a:rPr lang="cs-CZ" baseline="0" dirty="0" err="1"/>
              <a:t>mathematical</a:t>
            </a:r>
            <a:r>
              <a:rPr lang="cs-CZ" baseline="0" dirty="0"/>
              <a:t> </a:t>
            </a:r>
            <a:r>
              <a:rPr lang="cs-CZ" baseline="0" dirty="0" err="1"/>
              <a:t>treatment</a:t>
            </a:r>
            <a:r>
              <a:rPr lang="cs-CZ" baseline="0" dirty="0"/>
              <a:t>, </a:t>
            </a:r>
            <a:r>
              <a:rPr lang="cs-CZ" baseline="0" dirty="0" err="1"/>
              <a:t>we</a:t>
            </a:r>
            <a:r>
              <a:rPr lang="cs-CZ" baseline="0" dirty="0"/>
              <a:t> </a:t>
            </a:r>
            <a:r>
              <a:rPr lang="cs-CZ" baseline="0" dirty="0" err="1"/>
              <a:t>obtain</a:t>
            </a:r>
            <a:r>
              <a:rPr lang="cs-CZ" baseline="0" dirty="0"/>
              <a:t> a term </a:t>
            </a:r>
            <a:r>
              <a:rPr lang="cs-CZ" baseline="0" dirty="0" err="1"/>
              <a:t>which</a:t>
            </a:r>
            <a:r>
              <a:rPr lang="cs-CZ" baseline="0" dirty="0"/>
              <a:t>, </a:t>
            </a:r>
            <a:r>
              <a:rPr lang="cs-CZ" baseline="0" dirty="0" err="1"/>
              <a:t>for</a:t>
            </a:r>
            <a:r>
              <a:rPr lang="cs-CZ" baseline="0" dirty="0"/>
              <a:t> a </a:t>
            </a:r>
            <a:r>
              <a:rPr lang="cs-CZ" baseline="0" dirty="0" err="1"/>
              <a:t>given</a:t>
            </a:r>
            <a:r>
              <a:rPr lang="cs-CZ" baseline="0" dirty="0"/>
              <a:t> intensity histogram, </a:t>
            </a:r>
            <a:r>
              <a:rPr lang="cs-CZ" baseline="0" dirty="0" err="1"/>
              <a:t>depends</a:t>
            </a:r>
            <a:r>
              <a:rPr lang="cs-CZ" baseline="0" dirty="0"/>
              <a:t> </a:t>
            </a:r>
            <a:r>
              <a:rPr lang="cs-CZ" baseline="0" dirty="0" err="1"/>
              <a:t>only</a:t>
            </a:r>
            <a:r>
              <a:rPr lang="cs-CZ" baseline="0" dirty="0"/>
              <a:t> on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numbers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pixels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intensities</a:t>
            </a:r>
            <a:r>
              <a:rPr lang="cs-CZ" baseline="0" dirty="0"/>
              <a:t> </a:t>
            </a:r>
            <a:r>
              <a:rPr lang="cs-CZ" baseline="0" dirty="0" err="1"/>
              <a:t>between</a:t>
            </a:r>
            <a:r>
              <a:rPr lang="cs-CZ" baseline="0" dirty="0"/>
              <a:t> </a:t>
            </a:r>
            <a:r>
              <a:rPr lang="cs-CZ" baseline="0" dirty="0" err="1"/>
              <a:t>which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exchange</a:t>
            </a:r>
            <a:r>
              <a:rPr lang="cs-CZ" baseline="0" dirty="0"/>
              <a:t> </a:t>
            </a:r>
            <a:r>
              <a:rPr lang="cs-CZ" baseline="0" dirty="0" err="1"/>
              <a:t>occurs</a:t>
            </a:r>
            <a:r>
              <a:rPr lang="cs-CZ" baseline="0" dirty="0"/>
              <a:t>.</a:t>
            </a:r>
          </a:p>
          <a:p>
            <a:pPr marL="0" indent="0">
              <a:buNone/>
            </a:pPr>
            <a:endParaRPr lang="cs-CZ" baseline="0" dirty="0"/>
          </a:p>
          <a:p>
            <a:pPr marL="0" indent="0">
              <a:buNone/>
            </a:pPr>
            <a:r>
              <a:rPr lang="cs-CZ" baseline="0" dirty="0" err="1"/>
              <a:t>This</a:t>
            </a:r>
            <a:r>
              <a:rPr lang="cs-CZ" baseline="0" dirty="0"/>
              <a:t> term </a:t>
            </a:r>
            <a:r>
              <a:rPr lang="cs-CZ" baseline="0" dirty="0" err="1"/>
              <a:t>says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PDG </a:t>
            </a:r>
            <a:r>
              <a:rPr lang="cs-CZ" baseline="0" dirty="0" err="1"/>
              <a:t>is</a:t>
            </a:r>
            <a:r>
              <a:rPr lang="cs-CZ" baseline="0" dirty="0"/>
              <a:t> no more </a:t>
            </a:r>
            <a:r>
              <a:rPr lang="cs-CZ" baseline="0" dirty="0" err="1"/>
              <a:t>information</a:t>
            </a:r>
            <a:r>
              <a:rPr lang="cs-CZ" baseline="0" dirty="0"/>
              <a:t> </a:t>
            </a:r>
            <a:r>
              <a:rPr lang="cs-CZ" baseline="0" dirty="0" err="1"/>
              <a:t>entropy</a:t>
            </a:r>
            <a:r>
              <a:rPr lang="cs-CZ" baseline="0" dirty="0"/>
              <a:t> but </a:t>
            </a:r>
            <a:r>
              <a:rPr lang="cs-CZ" baseline="0" dirty="0" err="1"/>
              <a:t>we</a:t>
            </a:r>
            <a:r>
              <a:rPr lang="cs-CZ" baseline="0" dirty="0"/>
              <a:t> are </a:t>
            </a:r>
            <a:r>
              <a:rPr lang="cs-CZ" baseline="0" dirty="0" err="1"/>
              <a:t>indeed</a:t>
            </a:r>
            <a:r>
              <a:rPr lang="cs-CZ" baseline="0" dirty="0"/>
              <a:t> </a:t>
            </a:r>
            <a:r>
              <a:rPr lang="cs-CZ" baseline="0" dirty="0" err="1"/>
              <a:t>dealing</a:t>
            </a:r>
            <a:r>
              <a:rPr lang="cs-CZ" baseline="0" dirty="0"/>
              <a:t> </a:t>
            </a:r>
            <a:r>
              <a:rPr lang="cs-CZ" baseline="0" dirty="0" err="1"/>
              <a:t>with</a:t>
            </a:r>
            <a:r>
              <a:rPr lang="cs-CZ" baseline="0" dirty="0"/>
              <a:t> a </a:t>
            </a:r>
            <a:r>
              <a:rPr lang="cs-CZ" baseline="0" dirty="0" err="1"/>
              <a:t>generalized</a:t>
            </a:r>
            <a:r>
              <a:rPr lang="cs-CZ" baseline="0" dirty="0"/>
              <a:t> </a:t>
            </a:r>
            <a:r>
              <a:rPr lang="cs-CZ" baseline="0" dirty="0" err="1"/>
              <a:t>information</a:t>
            </a:r>
            <a:r>
              <a:rPr lang="cs-CZ" baseline="0" dirty="0"/>
              <a:t> </a:t>
            </a:r>
            <a:r>
              <a:rPr lang="cs-CZ" baseline="0" dirty="0" err="1"/>
              <a:t>subtraction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two</a:t>
            </a:r>
            <a:r>
              <a:rPr lang="cs-CZ" baseline="0" dirty="0"/>
              <a:t> </a:t>
            </a:r>
            <a:r>
              <a:rPr lang="cs-CZ" baseline="0" dirty="0" err="1"/>
              <a:t>consecutive</a:t>
            </a:r>
            <a:r>
              <a:rPr lang="cs-CZ" baseline="0" dirty="0"/>
              <a:t> vice-</a:t>
            </a:r>
            <a:r>
              <a:rPr lang="cs-CZ" baseline="0" dirty="0" err="1"/>
              <a:t>dimensional</a:t>
            </a:r>
            <a:r>
              <a:rPr lang="cs-CZ" baseline="0" dirty="0"/>
              <a:t> </a:t>
            </a:r>
            <a:r>
              <a:rPr lang="cs-CZ" baseline="0" dirty="0" err="1"/>
              <a:t>datasets</a:t>
            </a:r>
            <a:r>
              <a:rPr lang="cs-CZ" baseline="0" dirty="0"/>
              <a:t>, </a:t>
            </a:r>
            <a:r>
              <a:rPr lang="cs-CZ" baseline="0" dirty="0" err="1"/>
              <a:t>i.e</a:t>
            </a:r>
            <a:r>
              <a:rPr lang="cs-CZ" baseline="0" dirty="0"/>
              <a:t>.., </a:t>
            </a:r>
            <a:r>
              <a:rPr lang="cs-CZ" baseline="0" dirty="0" err="1"/>
              <a:t>digital</a:t>
            </a:r>
            <a:r>
              <a:rPr lang="cs-CZ" baseline="0" dirty="0"/>
              <a:t> </a:t>
            </a:r>
            <a:r>
              <a:rPr lang="cs-CZ" baseline="0" dirty="0" err="1"/>
              <a:t>images</a:t>
            </a:r>
            <a:r>
              <a:rPr lang="cs-CZ" baseline="0" dirty="0"/>
              <a:t> in </a:t>
            </a:r>
            <a:r>
              <a:rPr lang="cs-CZ" baseline="0" dirty="0" err="1"/>
              <a:t>this</a:t>
            </a:r>
            <a:r>
              <a:rPr lang="cs-CZ" baseline="0" dirty="0"/>
              <a:t> case.</a:t>
            </a:r>
          </a:p>
          <a:p>
            <a:pPr marL="0" indent="0">
              <a:buNone/>
            </a:pPr>
            <a:endParaRPr lang="cs-CZ" baseline="0" dirty="0"/>
          </a:p>
          <a:p>
            <a:pPr marL="0" indent="0">
              <a:buNone/>
            </a:pP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best</a:t>
            </a:r>
            <a:r>
              <a:rPr lang="cs-CZ" baseline="0" dirty="0"/>
              <a:t> </a:t>
            </a:r>
            <a:r>
              <a:rPr lang="cs-CZ" baseline="0" dirty="0" err="1"/>
              <a:t>example</a:t>
            </a:r>
            <a:r>
              <a:rPr lang="cs-CZ" baseline="0" dirty="0"/>
              <a:t> </a:t>
            </a:r>
            <a:r>
              <a:rPr lang="cs-CZ" baseline="0" dirty="0" err="1"/>
              <a:t>is</a:t>
            </a:r>
            <a:r>
              <a:rPr lang="cs-CZ" baseline="0" dirty="0"/>
              <a:t> PDG </a:t>
            </a:r>
            <a:r>
              <a:rPr lang="cs-CZ" baseline="0" dirty="0" err="1"/>
              <a:t>for</a:t>
            </a:r>
            <a:r>
              <a:rPr lang="cs-CZ" baseline="0" dirty="0"/>
              <a:t> </a:t>
            </a:r>
            <a:r>
              <a:rPr lang="el-GR" baseline="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= 2,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its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approximation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just a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simple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subtraction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datasets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baseline="0" dirty="0"/>
          </a:p>
          <a:p>
            <a:pPr marL="0" indent="0">
              <a:buNone/>
            </a:pPr>
            <a:endParaRPr lang="cs-CZ" baseline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05F9D-9960-4B92-AAB8-D910F77596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09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By </a:t>
            </a:r>
            <a:r>
              <a:rPr lang="cs-CZ" dirty="0" err="1"/>
              <a:t>summation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absolute</a:t>
            </a:r>
            <a:r>
              <a:rPr lang="cs-CZ" baseline="0" dirty="0"/>
              <a:t> </a:t>
            </a:r>
            <a:r>
              <a:rPr lang="cs-CZ" baseline="0" dirty="0" err="1"/>
              <a:t>values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PDGs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tranformed</a:t>
            </a:r>
            <a:r>
              <a:rPr lang="cs-CZ" baseline="0" dirty="0"/>
              <a:t> image, </a:t>
            </a:r>
            <a:r>
              <a:rPr lang="cs-CZ" baseline="0" dirty="0" err="1"/>
              <a:t>we</a:t>
            </a:r>
            <a:r>
              <a:rPr lang="cs-CZ" baseline="0" dirty="0"/>
              <a:t> </a:t>
            </a:r>
            <a:r>
              <a:rPr lang="cs-CZ" baseline="0" dirty="0" err="1"/>
              <a:t>can</a:t>
            </a:r>
            <a:r>
              <a:rPr lang="cs-CZ" baseline="0" dirty="0"/>
              <a:t> </a:t>
            </a:r>
            <a:r>
              <a:rPr lang="cs-CZ" baseline="0" dirty="0" err="1"/>
              <a:t>obtain</a:t>
            </a:r>
            <a:r>
              <a:rPr lang="cs-CZ" baseline="0" dirty="0"/>
              <a:t> </a:t>
            </a:r>
            <a:r>
              <a:rPr lang="cs-CZ" baseline="0" dirty="0" err="1"/>
              <a:t>two</a:t>
            </a:r>
            <a:r>
              <a:rPr lang="cs-CZ" baseline="0" dirty="0"/>
              <a:t> </a:t>
            </a:r>
            <a:r>
              <a:rPr lang="cs-CZ" baseline="0" dirty="0" err="1"/>
              <a:t>additive</a:t>
            </a:r>
            <a:r>
              <a:rPr lang="cs-CZ" baseline="0" dirty="0"/>
              <a:t> </a:t>
            </a:r>
            <a:r>
              <a:rPr lang="cs-CZ" baseline="0" dirty="0" err="1"/>
              <a:t>variables</a:t>
            </a:r>
            <a:r>
              <a:rPr lang="cs-CZ" baseline="0" dirty="0"/>
              <a:t> </a:t>
            </a:r>
            <a:r>
              <a:rPr lang="cs-CZ" baseline="0" dirty="0" err="1"/>
              <a:t>which</a:t>
            </a:r>
            <a:r>
              <a:rPr lang="cs-CZ" baseline="0" dirty="0"/>
              <a:t> </a:t>
            </a:r>
            <a:r>
              <a:rPr lang="cs-CZ" baseline="0" dirty="0" err="1"/>
              <a:t>measure</a:t>
            </a:r>
            <a:r>
              <a:rPr lang="cs-CZ" baseline="0" dirty="0"/>
              <a:t> a </a:t>
            </a:r>
            <a:r>
              <a:rPr lang="cs-CZ" baseline="0" dirty="0" err="1"/>
              <a:t>total</a:t>
            </a:r>
            <a:r>
              <a:rPr lang="cs-CZ" baseline="0" dirty="0"/>
              <a:t> </a:t>
            </a:r>
            <a:r>
              <a:rPr lang="cs-CZ" baseline="0" dirty="0" err="1"/>
              <a:t>information</a:t>
            </a:r>
            <a:r>
              <a:rPr lang="cs-CZ" baseline="0" dirty="0"/>
              <a:t> </a:t>
            </a:r>
            <a:r>
              <a:rPr lang="cs-CZ" baseline="0" dirty="0" err="1"/>
              <a:t>change</a:t>
            </a:r>
            <a:r>
              <a:rPr lang="cs-CZ" baseline="0" dirty="0"/>
              <a:t> </a:t>
            </a:r>
            <a:r>
              <a:rPr lang="cs-CZ" baseline="0" dirty="0" err="1"/>
              <a:t>between</a:t>
            </a:r>
            <a:r>
              <a:rPr lang="cs-CZ" baseline="0" dirty="0"/>
              <a:t> </a:t>
            </a:r>
            <a:r>
              <a:rPr lang="cs-CZ" baseline="0" dirty="0" err="1"/>
              <a:t>two</a:t>
            </a:r>
            <a:r>
              <a:rPr lang="cs-CZ" baseline="0" dirty="0"/>
              <a:t> </a:t>
            </a:r>
            <a:r>
              <a:rPr lang="cs-CZ" baseline="0" dirty="0" err="1"/>
              <a:t>consecutive</a:t>
            </a:r>
            <a:r>
              <a:rPr lang="cs-CZ" baseline="0" dirty="0"/>
              <a:t> </a:t>
            </a:r>
            <a:r>
              <a:rPr lang="cs-CZ" baseline="0" dirty="0" err="1"/>
              <a:t>datasets</a:t>
            </a:r>
            <a:r>
              <a:rPr lang="cs-CZ" baseline="0" dirty="0"/>
              <a:t>/</a:t>
            </a:r>
            <a:r>
              <a:rPr lang="cs-CZ" baseline="0" dirty="0" err="1"/>
              <a:t>digital</a:t>
            </a:r>
            <a:r>
              <a:rPr lang="cs-CZ" baseline="0" dirty="0"/>
              <a:t> </a:t>
            </a:r>
            <a:r>
              <a:rPr lang="cs-CZ" baseline="0" dirty="0" err="1"/>
              <a:t>images</a:t>
            </a:r>
            <a:r>
              <a:rPr lang="cs-CZ" baseline="0" dirty="0"/>
              <a:t>:</a:t>
            </a:r>
          </a:p>
          <a:p>
            <a:endParaRPr lang="cs-CZ" baseline="0" dirty="0"/>
          </a:p>
          <a:p>
            <a:pPr marL="228600" indent="-228600">
              <a:buAutoNum type="arabicPeriod"/>
            </a:pPr>
            <a:r>
              <a:rPr lang="cs-CZ" baseline="0" dirty="0" err="1"/>
              <a:t>The</a:t>
            </a:r>
            <a:r>
              <a:rPr lang="cs-CZ" baseline="0" dirty="0"/>
              <a:t> PDGE </a:t>
            </a:r>
            <a:r>
              <a:rPr lang="cs-CZ" baseline="0" dirty="0" err="1"/>
              <a:t>includes</a:t>
            </a:r>
            <a:r>
              <a:rPr lang="cs-CZ" baseline="0" dirty="0"/>
              <a:t> </a:t>
            </a:r>
            <a:r>
              <a:rPr lang="cs-CZ" baseline="0" dirty="0" err="1"/>
              <a:t>all</a:t>
            </a:r>
            <a:r>
              <a:rPr lang="cs-CZ" baseline="0" dirty="0"/>
              <a:t> </a:t>
            </a:r>
            <a:r>
              <a:rPr lang="cs-CZ" baseline="0" dirty="0" err="1"/>
              <a:t>PDGs</a:t>
            </a:r>
            <a:r>
              <a:rPr lang="cs-CZ" baseline="0" dirty="0"/>
              <a:t> in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transformed</a:t>
            </a:r>
            <a:r>
              <a:rPr lang="cs-CZ" baseline="0" dirty="0"/>
              <a:t> </a:t>
            </a:r>
            <a:r>
              <a:rPr lang="cs-CZ" baseline="0" dirty="0" err="1"/>
              <a:t>dataset</a:t>
            </a:r>
            <a:r>
              <a:rPr lang="cs-CZ" baseline="0" dirty="0"/>
              <a:t>, </a:t>
            </a:r>
            <a:r>
              <a:rPr lang="cs-CZ" baseline="0" dirty="0" err="1"/>
              <a:t>whereas</a:t>
            </a:r>
            <a:r>
              <a:rPr lang="cs-CZ" baseline="0" dirty="0"/>
              <a:t> </a:t>
            </a:r>
          </a:p>
          <a:p>
            <a:pPr marL="228600" indent="-228600">
              <a:buAutoNum type="arabicPeriod"/>
            </a:pPr>
            <a:r>
              <a:rPr lang="cs-CZ" baseline="0" dirty="0" err="1"/>
              <a:t>the</a:t>
            </a:r>
            <a:r>
              <a:rPr lang="cs-CZ" baseline="0" dirty="0"/>
              <a:t> PDGED </a:t>
            </a:r>
            <a:r>
              <a:rPr lang="cs-CZ" baseline="0" dirty="0" err="1"/>
              <a:t>includes</a:t>
            </a:r>
            <a:r>
              <a:rPr lang="cs-CZ" baseline="0" dirty="0"/>
              <a:t> </a:t>
            </a:r>
            <a:r>
              <a:rPr lang="cs-CZ" baseline="0" dirty="0" err="1"/>
              <a:t>each</a:t>
            </a:r>
            <a:r>
              <a:rPr lang="cs-CZ" baseline="0" dirty="0"/>
              <a:t> </a:t>
            </a:r>
            <a:r>
              <a:rPr lang="cs-CZ" baseline="0" dirty="0" err="1"/>
              <a:t>individual</a:t>
            </a:r>
            <a:r>
              <a:rPr lang="cs-CZ" baseline="0" dirty="0"/>
              <a:t> </a:t>
            </a:r>
            <a:r>
              <a:rPr lang="cs-CZ" baseline="0" dirty="0" err="1"/>
              <a:t>value</a:t>
            </a:r>
            <a:r>
              <a:rPr lang="cs-CZ" baseline="0" dirty="0"/>
              <a:t> PDG just </a:t>
            </a:r>
            <a:r>
              <a:rPr lang="cs-CZ" baseline="0" dirty="0" err="1"/>
              <a:t>once</a:t>
            </a:r>
            <a:r>
              <a:rPr lang="cs-CZ" baseline="0" dirty="0"/>
              <a:t> (and </a:t>
            </a:r>
            <a:r>
              <a:rPr lang="cs-CZ" baseline="0" dirty="0" err="1"/>
              <a:t>is</a:t>
            </a:r>
            <a:r>
              <a:rPr lang="cs-CZ" baseline="0" dirty="0"/>
              <a:t>, </a:t>
            </a:r>
            <a:r>
              <a:rPr lang="cs-CZ" baseline="0" dirty="0" err="1"/>
              <a:t>therefore</a:t>
            </a:r>
            <a:r>
              <a:rPr lang="cs-CZ" baseline="0" dirty="0"/>
              <a:t>, </a:t>
            </a:r>
            <a:r>
              <a:rPr lang="cs-CZ" baseline="0" dirty="0" err="1"/>
              <a:t>smaller</a:t>
            </a:r>
            <a:r>
              <a:rPr lang="cs-CZ" baseline="0" dirty="0"/>
              <a:t> </a:t>
            </a:r>
            <a:r>
              <a:rPr lang="cs-CZ" baseline="0" dirty="0" err="1"/>
              <a:t>or</a:t>
            </a:r>
            <a:r>
              <a:rPr lang="cs-CZ" baseline="0" dirty="0"/>
              <a:t> </a:t>
            </a:r>
            <a:r>
              <a:rPr lang="cs-CZ" baseline="0" dirty="0" err="1"/>
              <a:t>equal</a:t>
            </a:r>
            <a:r>
              <a:rPr lang="cs-CZ" baseline="0" dirty="0"/>
              <a:t> to </a:t>
            </a:r>
            <a:r>
              <a:rPr lang="cs-CZ" baseline="0" dirty="0" err="1"/>
              <a:t>the</a:t>
            </a:r>
            <a:r>
              <a:rPr lang="cs-CZ" baseline="0" dirty="0"/>
              <a:t> PDGE).</a:t>
            </a:r>
          </a:p>
          <a:p>
            <a:endParaRPr lang="cs-CZ" baseline="0" dirty="0"/>
          </a:p>
          <a:p>
            <a:endParaRPr lang="cs-CZ" baseline="0" dirty="0"/>
          </a:p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05F9D-9960-4B92-AAB8-D910F77596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36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By </a:t>
            </a:r>
            <a:r>
              <a:rPr lang="cs-CZ" dirty="0" err="1"/>
              <a:t>application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our</a:t>
            </a:r>
            <a:r>
              <a:rPr lang="cs-CZ" baseline="0" dirty="0"/>
              <a:t> </a:t>
            </a:r>
            <a:r>
              <a:rPr lang="cs-CZ" baseline="0" dirty="0" err="1"/>
              <a:t>multifractal</a:t>
            </a:r>
            <a:r>
              <a:rPr lang="cs-CZ" baseline="0" dirty="0"/>
              <a:t> </a:t>
            </a:r>
            <a:r>
              <a:rPr lang="cs-CZ" baseline="0" dirty="0" err="1"/>
              <a:t>statistics</a:t>
            </a:r>
            <a:r>
              <a:rPr lang="cs-CZ" baseline="0" dirty="0"/>
              <a:t> </a:t>
            </a:r>
            <a:r>
              <a:rPr lang="cs-CZ" baseline="0" dirty="0" err="1"/>
              <a:t>using</a:t>
            </a:r>
            <a:r>
              <a:rPr lang="cs-CZ" baseline="0" dirty="0"/>
              <a:t> PDG in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dirty="0" err="1"/>
              <a:t>processing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microscopic</a:t>
            </a:r>
            <a:r>
              <a:rPr lang="cs-CZ" baseline="0" dirty="0"/>
              <a:t> image data, </a:t>
            </a:r>
            <a:r>
              <a:rPr lang="cs-CZ" baseline="0" dirty="0" err="1"/>
              <a:t>we</a:t>
            </a:r>
            <a:r>
              <a:rPr lang="cs-CZ" baseline="0" dirty="0"/>
              <a:t> </a:t>
            </a:r>
            <a:r>
              <a:rPr lang="cs-CZ" baseline="0" dirty="0" err="1"/>
              <a:t>can</a:t>
            </a:r>
            <a:r>
              <a:rPr lang="cs-CZ" baseline="0" dirty="0"/>
              <a:t> </a:t>
            </a:r>
            <a:r>
              <a:rPr lang="cs-CZ" baseline="0" dirty="0" err="1"/>
              <a:t>filter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signal</a:t>
            </a:r>
            <a:r>
              <a:rPr lang="cs-CZ" baseline="0" dirty="0"/>
              <a:t> and, in </a:t>
            </a:r>
            <a:r>
              <a:rPr lang="cs-CZ" baseline="0" dirty="0" err="1"/>
              <a:t>this</a:t>
            </a:r>
            <a:r>
              <a:rPr lang="cs-CZ" baseline="0" dirty="0"/>
              <a:t> </a:t>
            </a:r>
            <a:r>
              <a:rPr lang="cs-CZ" baseline="0" dirty="0" err="1"/>
              <a:t>way</a:t>
            </a:r>
            <a:r>
              <a:rPr lang="cs-CZ" baseline="0" dirty="0"/>
              <a:t>,</a:t>
            </a:r>
          </a:p>
          <a:p>
            <a:endParaRPr lang="cs-CZ" baseline="0" dirty="0"/>
          </a:p>
          <a:p>
            <a:pPr marL="228600" indent="-228600">
              <a:buAutoNum type="arabicPeriod"/>
            </a:pPr>
            <a:r>
              <a:rPr lang="cs-CZ" baseline="0" dirty="0" err="1"/>
              <a:t>we</a:t>
            </a:r>
            <a:r>
              <a:rPr lang="cs-CZ" baseline="0" dirty="0"/>
              <a:t> </a:t>
            </a:r>
            <a:r>
              <a:rPr lang="cs-CZ" baseline="0" dirty="0" err="1"/>
              <a:t>can</a:t>
            </a:r>
            <a:r>
              <a:rPr lang="cs-CZ" baseline="0" dirty="0"/>
              <a:t> </a:t>
            </a:r>
            <a:r>
              <a:rPr lang="cs-CZ" baseline="0" dirty="0" err="1"/>
              <a:t>find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voxel-sized</a:t>
            </a:r>
            <a:r>
              <a:rPr lang="cs-CZ" baseline="0" dirty="0"/>
              <a:t> </a:t>
            </a:r>
            <a:r>
              <a:rPr lang="cs-CZ" baseline="0" dirty="0" err="1"/>
              <a:t>electromagnetic</a:t>
            </a:r>
            <a:r>
              <a:rPr lang="cs-CZ" baseline="0" dirty="0"/>
              <a:t> </a:t>
            </a:r>
            <a:r>
              <a:rPr lang="cs-CZ" baseline="0" dirty="0" err="1"/>
              <a:t>centroid</a:t>
            </a:r>
            <a:r>
              <a:rPr lang="cs-CZ" baseline="0" dirty="0"/>
              <a:t> </a:t>
            </a:r>
            <a:r>
              <a:rPr lang="cs-CZ" baseline="0" dirty="0" err="1"/>
              <a:t>representing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information</a:t>
            </a:r>
            <a:r>
              <a:rPr lang="cs-CZ" baseline="0" dirty="0"/>
              <a:t> </a:t>
            </a:r>
            <a:r>
              <a:rPr lang="cs-CZ" baseline="0" dirty="0" err="1"/>
              <a:t>about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observed</a:t>
            </a:r>
            <a:r>
              <a:rPr lang="cs-CZ" baseline="0" dirty="0"/>
              <a:t> </a:t>
            </a:r>
            <a:r>
              <a:rPr lang="cs-CZ" baseline="0" dirty="0" err="1"/>
              <a:t>object</a:t>
            </a:r>
            <a:r>
              <a:rPr lang="cs-CZ" baseline="0" dirty="0"/>
              <a:t> as </a:t>
            </a:r>
            <a:r>
              <a:rPr lang="cs-CZ" baseline="0" dirty="0" err="1"/>
              <a:t>the</a:t>
            </a:r>
            <a:r>
              <a:rPr lang="cs-CZ" baseline="0" dirty="0"/>
              <a:t> „</a:t>
            </a:r>
            <a:r>
              <a:rPr lang="cs-CZ" baseline="0" dirty="0" err="1"/>
              <a:t>unchanged</a:t>
            </a:r>
            <a:r>
              <a:rPr lang="cs-CZ" baseline="0" dirty="0"/>
              <a:t>“ </a:t>
            </a:r>
            <a:r>
              <a:rPr lang="cs-CZ" baseline="0" dirty="0" err="1"/>
              <a:t>rare</a:t>
            </a:r>
            <a:r>
              <a:rPr lang="cs-CZ" baseline="0" dirty="0"/>
              <a:t> </a:t>
            </a:r>
            <a:r>
              <a:rPr lang="cs-CZ" baseline="0" dirty="0" err="1"/>
              <a:t>intensities</a:t>
            </a:r>
            <a:r>
              <a:rPr lang="cs-CZ" baseline="0" dirty="0"/>
              <a:t> in </a:t>
            </a:r>
            <a:r>
              <a:rPr lang="cs-CZ" baseline="0" dirty="0" err="1"/>
              <a:t>the</a:t>
            </a:r>
            <a:r>
              <a:rPr lang="cs-CZ" baseline="0" dirty="0"/>
              <a:t> image, </a:t>
            </a:r>
            <a:r>
              <a:rPr lang="cs-CZ" baseline="0" dirty="0" err="1"/>
              <a:t>or</a:t>
            </a:r>
            <a:r>
              <a:rPr lang="cs-CZ" baseline="0" dirty="0"/>
              <a:t> in </a:t>
            </a:r>
            <a:r>
              <a:rPr lang="cs-CZ" baseline="0" dirty="0" err="1"/>
              <a:t>other</a:t>
            </a:r>
            <a:r>
              <a:rPr lang="cs-CZ" baseline="0" dirty="0"/>
              <a:t> </a:t>
            </a:r>
            <a:r>
              <a:rPr lang="cs-CZ" baseline="0" dirty="0" err="1"/>
              <a:t>words</a:t>
            </a:r>
            <a:r>
              <a:rPr lang="cs-CZ" baseline="0" dirty="0"/>
              <a:t>,</a:t>
            </a:r>
          </a:p>
          <a:p>
            <a:pPr marL="228600" indent="-228600">
              <a:buAutoNum type="arabicPeriod"/>
            </a:pPr>
            <a:r>
              <a:rPr lang="cs-CZ" baseline="0" dirty="0"/>
              <a:t>To </a:t>
            </a:r>
            <a:r>
              <a:rPr lang="cs-CZ" baseline="0" dirty="0" err="1"/>
              <a:t>detect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movements</a:t>
            </a:r>
            <a:r>
              <a:rPr lang="cs-CZ" baseline="0" dirty="0"/>
              <a:t>/</a:t>
            </a:r>
            <a:r>
              <a:rPr lang="cs-CZ" baseline="0" dirty="0" err="1"/>
              <a:t>changes</a:t>
            </a:r>
            <a:r>
              <a:rPr lang="cs-CZ" baseline="0" dirty="0"/>
              <a:t> in </a:t>
            </a:r>
            <a:r>
              <a:rPr lang="cs-CZ" baseline="0" dirty="0" err="1"/>
              <a:t>the</a:t>
            </a:r>
            <a:r>
              <a:rPr lang="cs-CZ" baseline="0" dirty="0"/>
              <a:t> image </a:t>
            </a:r>
            <a:r>
              <a:rPr lang="cs-CZ" baseline="0" dirty="0" err="1"/>
              <a:t>sequences</a:t>
            </a:r>
            <a:r>
              <a:rPr lang="cs-CZ" baseline="0" dirty="0"/>
              <a:t> as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points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highest</a:t>
            </a:r>
            <a:r>
              <a:rPr lang="cs-CZ" baseline="0" dirty="0"/>
              <a:t> </a:t>
            </a:r>
            <a:r>
              <a:rPr lang="cs-CZ" baseline="0" dirty="0" err="1"/>
              <a:t>values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PDGs</a:t>
            </a:r>
            <a:r>
              <a:rPr lang="cs-CZ" baseline="0" dirty="0"/>
              <a:t>.</a:t>
            </a:r>
          </a:p>
          <a:p>
            <a:pPr marL="0" indent="0">
              <a:buNone/>
            </a:pPr>
            <a:endParaRPr lang="cs-CZ" baseline="0" dirty="0"/>
          </a:p>
          <a:p>
            <a:pPr marL="0" indent="0">
              <a:buNone/>
            </a:pP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additive</a:t>
            </a:r>
            <a:r>
              <a:rPr lang="cs-CZ" baseline="0" dirty="0"/>
              <a:t> </a:t>
            </a:r>
            <a:r>
              <a:rPr lang="cs-CZ" baseline="0" dirty="0" err="1"/>
              <a:t>variables</a:t>
            </a:r>
            <a:r>
              <a:rPr lang="cs-CZ" baseline="0" dirty="0"/>
              <a:t> (</a:t>
            </a:r>
            <a:r>
              <a:rPr lang="cs-CZ" baseline="0" dirty="0" err="1"/>
              <a:t>entropy</a:t>
            </a:r>
            <a:r>
              <a:rPr lang="cs-CZ" baseline="0" dirty="0"/>
              <a:t> and </a:t>
            </a:r>
            <a:r>
              <a:rPr lang="cs-CZ" baseline="0" dirty="0" err="1"/>
              <a:t>entropy</a:t>
            </a:r>
            <a:r>
              <a:rPr lang="cs-CZ" baseline="0" dirty="0"/>
              <a:t> </a:t>
            </a:r>
            <a:r>
              <a:rPr lang="cs-CZ" baseline="0" dirty="0" err="1"/>
              <a:t>density</a:t>
            </a:r>
            <a:r>
              <a:rPr lang="cs-CZ" baseline="0" dirty="0"/>
              <a:t>) </a:t>
            </a:r>
            <a:r>
              <a:rPr lang="cs-CZ" baseline="0" dirty="0" err="1"/>
              <a:t>uniquely</a:t>
            </a:r>
            <a:r>
              <a:rPr lang="cs-CZ" baseline="0" dirty="0"/>
              <a:t> </a:t>
            </a:r>
            <a:r>
              <a:rPr lang="cs-CZ" baseline="0" dirty="0" err="1"/>
              <a:t>describes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information</a:t>
            </a:r>
            <a:r>
              <a:rPr lang="cs-CZ" baseline="0" dirty="0"/>
              <a:t> </a:t>
            </a:r>
            <a:r>
              <a:rPr lang="cs-CZ" baseline="0" dirty="0" err="1"/>
              <a:t>change</a:t>
            </a:r>
            <a:r>
              <a:rPr lang="cs-CZ" baseline="0" dirty="0"/>
              <a:t> in </a:t>
            </a:r>
            <a:r>
              <a:rPr lang="cs-CZ" baseline="0" dirty="0" err="1"/>
              <a:t>the</a:t>
            </a:r>
            <a:r>
              <a:rPr lang="cs-CZ" baseline="0" dirty="0"/>
              <a:t> image </a:t>
            </a:r>
            <a:r>
              <a:rPr lang="cs-CZ" baseline="0" dirty="0" err="1"/>
              <a:t>sequence</a:t>
            </a:r>
            <a:r>
              <a:rPr lang="cs-CZ" baseline="0" dirty="0"/>
              <a:t> by </a:t>
            </a:r>
            <a:r>
              <a:rPr lang="cs-CZ" baseline="0" dirty="0" err="1"/>
              <a:t>one</a:t>
            </a:r>
            <a:r>
              <a:rPr lang="cs-CZ" baseline="0" dirty="0"/>
              <a:t> </a:t>
            </a:r>
            <a:r>
              <a:rPr lang="cs-CZ" baseline="0" dirty="0" err="1"/>
              <a:t>value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el-GR" baseline="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by a set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aseline="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values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. In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, these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variebles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able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detect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slight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spectral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course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point spread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and are,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therefore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suitable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finding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set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images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least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point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focus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, as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extreme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PDGE/PDGED,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information-entropic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focus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itself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focus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standardly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find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baseline="0" dirty="0">
                <a:latin typeface="Calibri" panose="020F0502020204030204" pitchFamily="34" charset="0"/>
                <a:cs typeface="Calibri" panose="020F0502020204030204" pitchFamily="34" charset="0"/>
              </a:rPr>
              <a:t> Fourier </a:t>
            </a:r>
            <a:r>
              <a:rPr lang="cs-CZ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transform</a:t>
            </a:r>
            <a:r>
              <a:rPr lang="cs-CZ" baseline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baseline="0" dirty="0"/>
          </a:p>
          <a:p>
            <a:pPr marL="0" indent="0">
              <a:buNone/>
            </a:pPr>
            <a:endParaRPr lang="cs-CZ" baseline="0" dirty="0"/>
          </a:p>
          <a:p>
            <a:pPr marL="0" indent="0">
              <a:buNone/>
            </a:pPr>
            <a:r>
              <a:rPr lang="cs-CZ" b="1" baseline="0" dirty="0" err="1"/>
              <a:t>Since</a:t>
            </a:r>
            <a:r>
              <a:rPr lang="cs-CZ" b="1" baseline="0" dirty="0"/>
              <a:t> </a:t>
            </a:r>
            <a:r>
              <a:rPr lang="cs-CZ" b="1" baseline="0" dirty="0" err="1"/>
              <a:t>we</a:t>
            </a:r>
            <a:r>
              <a:rPr lang="cs-CZ" b="1" baseline="0" dirty="0"/>
              <a:t> </a:t>
            </a:r>
            <a:r>
              <a:rPr lang="cs-CZ" b="1" baseline="0" dirty="0" err="1"/>
              <a:t>deal</a:t>
            </a:r>
            <a:r>
              <a:rPr lang="cs-CZ" b="1" baseline="0" dirty="0"/>
              <a:t> </a:t>
            </a:r>
            <a:r>
              <a:rPr lang="cs-CZ" b="1" baseline="0" dirty="0" err="1"/>
              <a:t>with</a:t>
            </a:r>
            <a:r>
              <a:rPr lang="cs-CZ" b="1" baseline="0" dirty="0"/>
              <a:t> </a:t>
            </a:r>
            <a:r>
              <a:rPr lang="cs-CZ" b="1" baseline="0" dirty="0" err="1"/>
              <a:t>the</a:t>
            </a:r>
            <a:r>
              <a:rPr lang="cs-CZ" b="1" baseline="0" dirty="0"/>
              <a:t> </a:t>
            </a:r>
            <a:r>
              <a:rPr lang="cs-CZ" b="1" baseline="0" dirty="0" err="1"/>
              <a:t>multifractality</a:t>
            </a:r>
            <a:r>
              <a:rPr lang="cs-CZ" b="1" baseline="0" dirty="0"/>
              <a:t> </a:t>
            </a:r>
            <a:r>
              <a:rPr lang="cs-CZ" b="1" baseline="0" dirty="0" err="1"/>
              <a:t>of</a:t>
            </a:r>
            <a:r>
              <a:rPr lang="cs-CZ" b="1" baseline="0" dirty="0"/>
              <a:t> </a:t>
            </a:r>
            <a:r>
              <a:rPr lang="cs-CZ" b="1" baseline="0" dirty="0" err="1"/>
              <a:t>the</a:t>
            </a:r>
            <a:r>
              <a:rPr lang="cs-CZ" b="1" baseline="0" dirty="0"/>
              <a:t> </a:t>
            </a:r>
            <a:r>
              <a:rPr lang="cs-CZ" b="1" baseline="0" dirty="0" err="1"/>
              <a:t>distribution</a:t>
            </a:r>
            <a:r>
              <a:rPr lang="cs-CZ" b="1" baseline="0" dirty="0"/>
              <a:t>, </a:t>
            </a:r>
            <a:r>
              <a:rPr lang="cs-CZ" b="1" baseline="0" dirty="0" err="1"/>
              <a:t>our</a:t>
            </a:r>
            <a:r>
              <a:rPr lang="cs-CZ" b="1" baseline="0" dirty="0"/>
              <a:t> </a:t>
            </a:r>
            <a:r>
              <a:rPr lang="cs-CZ" b="1" baseline="0" dirty="0" err="1"/>
              <a:t>filtering</a:t>
            </a:r>
            <a:r>
              <a:rPr lang="cs-CZ" b="1" baseline="0" dirty="0"/>
              <a:t> </a:t>
            </a:r>
            <a:r>
              <a:rPr lang="cs-CZ" b="1" baseline="0" dirty="0" err="1"/>
              <a:t>approach</a:t>
            </a:r>
            <a:r>
              <a:rPr lang="cs-CZ" b="1" baseline="0" dirty="0"/>
              <a:t> </a:t>
            </a:r>
            <a:r>
              <a:rPr lang="cs-CZ" b="1" baseline="0" dirty="0" err="1"/>
              <a:t>is</a:t>
            </a:r>
            <a:r>
              <a:rPr lang="cs-CZ" b="1" baseline="0" dirty="0"/>
              <a:t> a more </a:t>
            </a:r>
            <a:r>
              <a:rPr lang="cs-CZ" b="1" baseline="0" dirty="0" err="1"/>
              <a:t>general</a:t>
            </a:r>
            <a:r>
              <a:rPr lang="cs-CZ" b="1" baseline="0" dirty="0"/>
              <a:t> </a:t>
            </a:r>
            <a:r>
              <a:rPr lang="cs-CZ" b="1" baseline="0" dirty="0" err="1"/>
              <a:t>alternative</a:t>
            </a:r>
            <a:r>
              <a:rPr lang="cs-CZ" b="1" baseline="0" dirty="0"/>
              <a:t> to </a:t>
            </a:r>
            <a:r>
              <a:rPr lang="cs-CZ" b="1" baseline="0" dirty="0" err="1"/>
              <a:t>the</a:t>
            </a:r>
            <a:r>
              <a:rPr lang="cs-CZ" b="1" baseline="0" dirty="0"/>
              <a:t> standard </a:t>
            </a:r>
            <a:r>
              <a:rPr lang="cs-CZ" b="1" baseline="0" dirty="0" err="1"/>
              <a:t>Gaussian</a:t>
            </a:r>
            <a:r>
              <a:rPr lang="cs-CZ" b="1" baseline="0" dirty="0"/>
              <a:t> </a:t>
            </a:r>
            <a:r>
              <a:rPr lang="cs-CZ" b="1" baseline="0" dirty="0" err="1"/>
              <a:t>filtering</a:t>
            </a:r>
            <a:r>
              <a:rPr lang="cs-CZ" b="1" baseline="0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05F9D-9960-4B92-AAB8-D910F77596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7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obtained</a:t>
            </a:r>
            <a:r>
              <a:rPr lang="cs-CZ" dirty="0"/>
              <a:t> a 16-bit data </a:t>
            </a:r>
            <a:r>
              <a:rPr lang="cs-CZ" dirty="0" err="1"/>
              <a:t>from</a:t>
            </a:r>
            <a:r>
              <a:rPr lang="cs-CZ" dirty="0"/>
              <a:t> a </a:t>
            </a:r>
            <a:r>
              <a:rPr lang="cs-CZ" dirty="0" err="1"/>
              <a:t>TissueFaxs</a:t>
            </a:r>
            <a:r>
              <a:rPr lang="cs-CZ" dirty="0"/>
              <a:t>-PLUS fluorescence </a:t>
            </a:r>
            <a:r>
              <a:rPr lang="cs-CZ" dirty="0" err="1"/>
              <a:t>microscope</a:t>
            </a:r>
            <a:r>
              <a:rPr lang="cs-CZ" dirty="0"/>
              <a:t> by </a:t>
            </a:r>
            <a:r>
              <a:rPr lang="cs-CZ" dirty="0" err="1"/>
              <a:t>Vienna</a:t>
            </a:r>
            <a:r>
              <a:rPr lang="cs-CZ" dirty="0"/>
              <a:t> </a:t>
            </a:r>
            <a:r>
              <a:rPr lang="cs-CZ" dirty="0" err="1"/>
              <a:t>company</a:t>
            </a:r>
            <a:r>
              <a:rPr lang="cs-CZ" dirty="0"/>
              <a:t> </a:t>
            </a:r>
            <a:r>
              <a:rPr lang="cs-CZ" dirty="0" err="1"/>
              <a:t>TissueGnostics</a:t>
            </a:r>
            <a:r>
              <a:rPr lang="cs-CZ" dirty="0"/>
              <a:t>. </a:t>
            </a:r>
            <a:r>
              <a:rPr lang="cs-CZ" dirty="0" err="1"/>
              <a:t>Despite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are </a:t>
            </a:r>
            <a:r>
              <a:rPr lang="cs-CZ" dirty="0" err="1"/>
              <a:t>still</a:t>
            </a:r>
            <a:r>
              <a:rPr lang="cs-CZ" dirty="0"/>
              <a:t> not </a:t>
            </a:r>
            <a:r>
              <a:rPr lang="cs-CZ" dirty="0" err="1"/>
              <a:t>sure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data </a:t>
            </a:r>
            <a:r>
              <a:rPr lang="cs-CZ" dirty="0" err="1"/>
              <a:t>really</a:t>
            </a:r>
            <a:r>
              <a:rPr lang="cs-CZ" dirty="0"/>
              <a:t> </a:t>
            </a:r>
            <a:r>
              <a:rPr lang="cs-CZ" dirty="0" err="1"/>
              <a:t>contains</a:t>
            </a:r>
            <a:r>
              <a:rPr lang="cs-CZ" dirty="0"/>
              <a:t> a </a:t>
            </a:r>
            <a:r>
              <a:rPr lang="cs-CZ" dirty="0" err="1"/>
              <a:t>primary</a:t>
            </a:r>
            <a:r>
              <a:rPr lang="cs-CZ" dirty="0"/>
              <a:t> </a:t>
            </a:r>
            <a:r>
              <a:rPr lang="cs-CZ" dirty="0" err="1"/>
              <a:t>camera</a:t>
            </a:r>
            <a:r>
              <a:rPr lang="cs-CZ" dirty="0"/>
              <a:t> </a:t>
            </a:r>
            <a:r>
              <a:rPr lang="cs-CZ" dirty="0" err="1"/>
              <a:t>signal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It </a:t>
            </a:r>
            <a:r>
              <a:rPr lang="cs-CZ" dirty="0" err="1"/>
              <a:t>is</a:t>
            </a:r>
            <a:r>
              <a:rPr lang="cs-CZ" dirty="0"/>
              <a:t> a 3-channel z-</a:t>
            </a:r>
            <a:r>
              <a:rPr lang="cs-CZ" dirty="0" err="1"/>
              <a:t>stack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step </a:t>
            </a:r>
            <a:r>
              <a:rPr lang="cs-CZ" dirty="0" err="1"/>
              <a:t>of</a:t>
            </a:r>
            <a:r>
              <a:rPr lang="cs-CZ" dirty="0"/>
              <a:t> 100 </a:t>
            </a:r>
            <a:r>
              <a:rPr lang="cs-CZ" dirty="0" err="1"/>
              <a:t>nm</a:t>
            </a:r>
            <a:r>
              <a:rPr lang="cs-CZ" dirty="0"/>
              <a:t>. In </a:t>
            </a:r>
            <a:r>
              <a:rPr lang="cs-CZ" dirty="0" err="1"/>
              <a:t>red</a:t>
            </a:r>
            <a:r>
              <a:rPr lang="cs-CZ" dirty="0"/>
              <a:t> and green </a:t>
            </a:r>
            <a:r>
              <a:rPr lang="cs-CZ" dirty="0" err="1"/>
              <a:t>channel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observe</a:t>
            </a:r>
            <a:r>
              <a:rPr lang="cs-CZ" dirty="0"/>
              <a:t> </a:t>
            </a:r>
            <a:r>
              <a:rPr lang="cs-CZ" dirty="0" err="1"/>
              <a:t>autofluoresce</a:t>
            </a:r>
            <a:r>
              <a:rPr lang="cs-CZ" dirty="0"/>
              <a:t>, </a:t>
            </a:r>
            <a:r>
              <a:rPr lang="cs-CZ" dirty="0" err="1"/>
              <a:t>whereas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blue </a:t>
            </a:r>
            <a:r>
              <a:rPr lang="cs-CZ" dirty="0" err="1"/>
              <a:t>channel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see</a:t>
            </a:r>
            <a:r>
              <a:rPr lang="cs-CZ" dirty="0"/>
              <a:t> </a:t>
            </a:r>
            <a:r>
              <a:rPr lang="cs-CZ" dirty="0" err="1"/>
              <a:t>inserted</a:t>
            </a:r>
            <a:r>
              <a:rPr lang="cs-CZ" dirty="0"/>
              <a:t> fluorescence – DAPI </a:t>
            </a:r>
            <a:r>
              <a:rPr lang="cs-CZ" dirty="0" err="1"/>
              <a:t>bounded</a:t>
            </a:r>
            <a:r>
              <a:rPr lang="cs-CZ" dirty="0"/>
              <a:t> to DNA.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autoflurescence</a:t>
            </a:r>
            <a:r>
              <a:rPr lang="cs-CZ" dirty="0"/>
              <a:t> data are a </a:t>
            </a:r>
            <a:r>
              <a:rPr lang="cs-CZ" dirty="0" err="1"/>
              <a:t>control</a:t>
            </a:r>
            <a:r>
              <a:rPr lang="cs-CZ" dirty="0"/>
              <a:t> experiment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always</a:t>
            </a:r>
            <a:r>
              <a:rPr lang="cs-CZ" dirty="0"/>
              <a:t> done. In </a:t>
            </a:r>
            <a:r>
              <a:rPr lang="cs-CZ" dirty="0" err="1"/>
              <a:t>autofluorescence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fluorophores</a:t>
            </a:r>
            <a:r>
              <a:rPr lang="cs-CZ" dirty="0"/>
              <a:t> are </a:t>
            </a:r>
            <a:r>
              <a:rPr lang="cs-CZ" dirty="0" err="1"/>
              <a:t>always</a:t>
            </a:r>
            <a:r>
              <a:rPr lang="cs-CZ" dirty="0"/>
              <a:t> </a:t>
            </a:r>
            <a:r>
              <a:rPr lang="cs-CZ" dirty="0" err="1"/>
              <a:t>specially</a:t>
            </a:r>
            <a:r>
              <a:rPr lang="cs-CZ" dirty="0"/>
              <a:t> </a:t>
            </a:r>
            <a:r>
              <a:rPr lang="cs-CZ" dirty="0" err="1"/>
              <a:t>bound</a:t>
            </a:r>
            <a:r>
              <a:rPr lang="cs-CZ" dirty="0"/>
              <a:t> to </a:t>
            </a:r>
            <a:r>
              <a:rPr lang="cs-CZ" dirty="0" err="1"/>
              <a:t>proteins</a:t>
            </a:r>
            <a:r>
              <a:rPr lang="cs-CZ" dirty="0"/>
              <a:t>. In </a:t>
            </a:r>
            <a:r>
              <a:rPr lang="cs-CZ" dirty="0" err="1"/>
              <a:t>the</a:t>
            </a:r>
            <a:r>
              <a:rPr lang="cs-CZ" dirty="0"/>
              <a:t> sample, </a:t>
            </a:r>
            <a:r>
              <a:rPr lang="cs-CZ" dirty="0" err="1"/>
              <a:t>there</a:t>
            </a:r>
            <a:r>
              <a:rPr lang="cs-CZ" dirty="0"/>
              <a:t> are no </a:t>
            </a:r>
            <a:r>
              <a:rPr lang="cs-CZ" dirty="0" err="1"/>
              <a:t>accidently</a:t>
            </a:r>
            <a:r>
              <a:rPr lang="cs-CZ" dirty="0"/>
              <a:t> </a:t>
            </a:r>
            <a:r>
              <a:rPr lang="cs-CZ" dirty="0" err="1"/>
              <a:t>scattered</a:t>
            </a:r>
            <a:r>
              <a:rPr lang="cs-CZ" dirty="0"/>
              <a:t> </a:t>
            </a:r>
            <a:r>
              <a:rPr lang="cs-CZ" dirty="0" err="1"/>
              <a:t>autofluorophores</a:t>
            </a:r>
            <a:r>
              <a:rPr lang="cs-CZ" dirty="0"/>
              <a:t>.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data to </a:t>
            </a:r>
            <a:r>
              <a:rPr lang="cs-CZ" dirty="0" err="1"/>
              <a:t>verify</a:t>
            </a:r>
            <a:r>
              <a:rPr lang="cs-CZ" dirty="0"/>
              <a:t>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method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 err="1"/>
              <a:t>Despite</a:t>
            </a:r>
            <a:r>
              <a:rPr lang="cs-CZ" dirty="0"/>
              <a:t> a </a:t>
            </a:r>
            <a:r>
              <a:rPr lang="cs-CZ" dirty="0" err="1"/>
              <a:t>relatively</a:t>
            </a:r>
            <a:r>
              <a:rPr lang="cs-CZ" dirty="0"/>
              <a:t> </a:t>
            </a:r>
            <a:r>
              <a:rPr lang="cs-CZ" dirty="0" err="1"/>
              <a:t>large</a:t>
            </a:r>
            <a:r>
              <a:rPr lang="cs-CZ" dirty="0"/>
              <a:t> </a:t>
            </a:r>
            <a:r>
              <a:rPr lang="cs-CZ" dirty="0" err="1"/>
              <a:t>size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pixel (</a:t>
            </a:r>
            <a:r>
              <a:rPr lang="en-US" dirty="0"/>
              <a:t>&gt;</a:t>
            </a:r>
            <a:r>
              <a:rPr lang="cs-CZ" dirty="0"/>
              <a:t>300 </a:t>
            </a:r>
            <a:r>
              <a:rPr lang="cs-CZ" dirty="0" err="1"/>
              <a:t>nm</a:t>
            </a:r>
            <a:r>
              <a:rPr lang="cs-CZ" dirty="0"/>
              <a:t>)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not </a:t>
            </a:r>
            <a:r>
              <a:rPr lang="cs-CZ" dirty="0" err="1"/>
              <a:t>fulfill</a:t>
            </a:r>
            <a:r>
              <a:rPr lang="cs-CZ" dirty="0"/>
              <a:t> a rule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superresolution</a:t>
            </a:r>
            <a:r>
              <a:rPr lang="cs-CZ" dirty="0"/>
              <a:t>,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method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calculation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PDG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still</a:t>
            </a:r>
            <a:r>
              <a:rPr lang="cs-CZ" dirty="0"/>
              <a:t> </a:t>
            </a:r>
            <a:r>
              <a:rPr lang="cs-CZ" dirty="0" err="1"/>
              <a:t>successful</a:t>
            </a:r>
            <a:r>
              <a:rPr lang="cs-CZ" dirty="0"/>
              <a:t> in </a:t>
            </a:r>
            <a:r>
              <a:rPr lang="cs-CZ" dirty="0" err="1"/>
              <a:t>filtering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image.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reason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, </a:t>
            </a:r>
            <a:r>
              <a:rPr lang="cs-CZ" dirty="0" err="1"/>
              <a:t>independently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size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pixel,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still</a:t>
            </a:r>
            <a:r>
              <a:rPr lang="cs-CZ" dirty="0"/>
              <a:t> </a:t>
            </a:r>
            <a:r>
              <a:rPr lang="cs-CZ" dirty="0" err="1"/>
              <a:t>deal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example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multifractality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calculation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PDGE,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firstly</a:t>
            </a:r>
            <a:r>
              <a:rPr lang="cs-CZ" dirty="0"/>
              <a:t> </a:t>
            </a:r>
            <a:r>
              <a:rPr lang="cs-CZ" dirty="0" err="1"/>
              <a:t>aligned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focuses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colors</a:t>
            </a:r>
            <a:r>
              <a:rPr lang="cs-CZ" dirty="0"/>
              <a:t> and </a:t>
            </a:r>
            <a:r>
              <a:rPr lang="cs-CZ" dirty="0" err="1"/>
              <a:t>find</a:t>
            </a:r>
            <a:r>
              <a:rPr lang="cs-CZ" dirty="0"/>
              <a:t> sub-</a:t>
            </a:r>
            <a:r>
              <a:rPr lang="cs-CZ" dirty="0" err="1"/>
              <a:t>stacks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in-</a:t>
            </a:r>
            <a:r>
              <a:rPr lang="cs-CZ" dirty="0" err="1"/>
              <a:t>focus</a:t>
            </a:r>
            <a:r>
              <a:rPr lang="cs-CZ" dirty="0"/>
              <a:t> </a:t>
            </a:r>
            <a:r>
              <a:rPr lang="cs-CZ" dirty="0" err="1"/>
              <a:t>images</a:t>
            </a:r>
            <a:r>
              <a:rPr lang="cs-CZ" dirty="0"/>
              <a:t>. In these </a:t>
            </a:r>
            <a:r>
              <a:rPr lang="cs-CZ" dirty="0" err="1"/>
              <a:t>substacks</a:t>
            </a:r>
            <a:r>
              <a:rPr lang="cs-CZ" dirty="0"/>
              <a:t>,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found</a:t>
            </a:r>
            <a:r>
              <a:rPr lang="cs-CZ" dirty="0"/>
              <a:t> </a:t>
            </a:r>
            <a:r>
              <a:rPr lang="cs-CZ" dirty="0" err="1"/>
              <a:t>electromagnetic</a:t>
            </a:r>
            <a:r>
              <a:rPr lang="cs-CZ" dirty="0"/>
              <a:t> </a:t>
            </a:r>
            <a:r>
              <a:rPr lang="cs-CZ" dirty="0" err="1"/>
              <a:t>centroids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05F9D-9960-4B92-AAB8-D910F77596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32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In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, I </a:t>
            </a:r>
            <a:r>
              <a:rPr lang="cs-CZ" dirty="0" err="1"/>
              <a:t>created</a:t>
            </a:r>
            <a:r>
              <a:rPr lang="cs-CZ" dirty="0"/>
              <a:t> a 3D map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electromagnetic</a:t>
            </a:r>
            <a:r>
              <a:rPr lang="cs-CZ" dirty="0"/>
              <a:t> </a:t>
            </a:r>
            <a:r>
              <a:rPr lang="cs-CZ" dirty="0" err="1"/>
              <a:t>centroids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fluorophores</a:t>
            </a:r>
            <a:r>
              <a:rPr lang="cs-CZ" dirty="0"/>
              <a:t>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underwent</a:t>
            </a:r>
            <a:r>
              <a:rPr lang="cs-CZ" dirty="0"/>
              <a:t> my </a:t>
            </a:r>
            <a:r>
              <a:rPr lang="cs-CZ" dirty="0" err="1"/>
              <a:t>effort</a:t>
            </a:r>
            <a:r>
              <a:rPr lang="cs-CZ" dirty="0"/>
              <a:t> to </a:t>
            </a:r>
            <a:r>
              <a:rPr lang="cs-CZ" dirty="0" err="1"/>
              <a:t>further</a:t>
            </a:r>
            <a:r>
              <a:rPr lang="cs-CZ" dirty="0"/>
              <a:t> </a:t>
            </a:r>
            <a:r>
              <a:rPr lang="cs-CZ" dirty="0" err="1"/>
              <a:t>filter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signal</a:t>
            </a:r>
            <a:r>
              <a:rPr lang="cs-CZ" dirty="0"/>
              <a:t> in 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color</a:t>
            </a:r>
            <a:r>
              <a:rPr lang="cs-CZ" dirty="0"/>
              <a:t> </a:t>
            </a:r>
            <a:r>
              <a:rPr lang="cs-CZ" dirty="0" err="1"/>
              <a:t>channel</a:t>
            </a:r>
            <a:r>
              <a:rPr lang="cs-CZ" dirty="0"/>
              <a:t>.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helped</a:t>
            </a:r>
            <a:r>
              <a:rPr lang="cs-CZ" dirty="0"/>
              <a:t> </a:t>
            </a:r>
            <a:r>
              <a:rPr lang="cs-CZ" dirty="0" err="1"/>
              <a:t>me</a:t>
            </a:r>
            <a:r>
              <a:rPr lang="cs-CZ" dirty="0"/>
              <a:t> to </a:t>
            </a:r>
            <a:r>
              <a:rPr lang="cs-CZ" dirty="0" err="1"/>
              <a:t>understand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(bio)</a:t>
            </a:r>
            <a:r>
              <a:rPr lang="cs-CZ" dirty="0" err="1"/>
              <a:t>chemistry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cell. To </a:t>
            </a:r>
            <a:r>
              <a:rPr lang="cs-CZ" dirty="0" err="1"/>
              <a:t>find</a:t>
            </a:r>
            <a:r>
              <a:rPr lang="cs-CZ" dirty="0"/>
              <a:t>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b="1" dirty="0"/>
              <a:t>type and </a:t>
            </a:r>
            <a:r>
              <a:rPr lang="cs-CZ" b="1" dirty="0" err="1"/>
              <a:t>concentration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fluorophores</a:t>
            </a:r>
            <a:r>
              <a:rPr lang="cs-CZ" b="1" dirty="0"/>
              <a:t> I </a:t>
            </a:r>
            <a:r>
              <a:rPr lang="cs-CZ" b="1" dirty="0" err="1"/>
              <a:t>have</a:t>
            </a:r>
            <a:r>
              <a:rPr lang="cs-CZ" b="1" dirty="0"/>
              <a:t> in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volume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voxel</a:t>
            </a:r>
            <a:r>
              <a:rPr lang="cs-CZ" dirty="0"/>
              <a:t>:</a:t>
            </a:r>
          </a:p>
          <a:p>
            <a:endParaRPr lang="cs-CZ" dirty="0"/>
          </a:p>
          <a:p>
            <a:endParaRPr lang="cs-CZ" dirty="0"/>
          </a:p>
          <a:p>
            <a:pPr marL="228600" indent="-228600">
              <a:buAutoNum type="arabicPeriod"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autofluorescence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homogenously</a:t>
            </a:r>
            <a:r>
              <a:rPr lang="cs-CZ" dirty="0"/>
              <a:t> spread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volume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.</a:t>
            </a:r>
          </a:p>
          <a:p>
            <a:pPr marL="228600" indent="-228600">
              <a:buAutoNum type="arabicPeriod"/>
            </a:pPr>
            <a:r>
              <a:rPr lang="cs-CZ" dirty="0"/>
              <a:t>In case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inserted</a:t>
            </a:r>
            <a:r>
              <a:rPr lang="cs-CZ" dirty="0"/>
              <a:t> fluorescence,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signal</a:t>
            </a:r>
            <a:r>
              <a:rPr lang="cs-CZ" dirty="0"/>
              <a:t> has a medium intensity and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separated</a:t>
            </a:r>
            <a:r>
              <a:rPr lang="cs-CZ" dirty="0"/>
              <a:t>,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assigned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to background.</a:t>
            </a:r>
          </a:p>
          <a:p>
            <a:pPr marL="228600" indent="-228600">
              <a:buAutoNum type="arabicPeriod"/>
            </a:pP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signal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medium intensity but </a:t>
            </a:r>
            <a:r>
              <a:rPr lang="cs-CZ" dirty="0" err="1"/>
              <a:t>concentrated</a:t>
            </a:r>
            <a:r>
              <a:rPr lang="cs-CZ" dirty="0"/>
              <a:t> in </a:t>
            </a:r>
            <a:r>
              <a:rPr lang="cs-CZ" dirty="0" err="1"/>
              <a:t>neighbouring</a:t>
            </a:r>
            <a:r>
              <a:rPr lang="cs-CZ" dirty="0"/>
              <a:t> </a:t>
            </a:r>
            <a:r>
              <a:rPr lang="cs-CZ" dirty="0" err="1"/>
              <a:t>pixels</a:t>
            </a:r>
            <a:r>
              <a:rPr lang="cs-CZ" dirty="0"/>
              <a:t>,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probably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unspecific</a:t>
            </a:r>
            <a:r>
              <a:rPr lang="cs-CZ" dirty="0"/>
              <a:t> </a:t>
            </a:r>
            <a:r>
              <a:rPr lang="cs-CZ" dirty="0" err="1"/>
              <a:t>bound</a:t>
            </a:r>
            <a:r>
              <a:rPr lang="cs-CZ" dirty="0"/>
              <a:t>.</a:t>
            </a:r>
          </a:p>
          <a:p>
            <a:pPr marL="228600" indent="-228600">
              <a:buAutoNum type="arabicPeriod"/>
            </a:pP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signal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strong</a:t>
            </a:r>
            <a:r>
              <a:rPr lang="cs-CZ" dirty="0"/>
              <a:t> and </a:t>
            </a:r>
            <a:r>
              <a:rPr lang="cs-CZ" dirty="0" err="1"/>
              <a:t>concentrated</a:t>
            </a:r>
            <a:r>
              <a:rPr lang="cs-CZ" dirty="0"/>
              <a:t>,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probably</a:t>
            </a:r>
            <a:r>
              <a:rPr lang="cs-CZ" dirty="0"/>
              <a:t> </a:t>
            </a:r>
            <a:r>
              <a:rPr lang="cs-CZ" dirty="0" err="1"/>
              <a:t>observe</a:t>
            </a:r>
            <a:r>
              <a:rPr lang="cs-CZ" dirty="0"/>
              <a:t> a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bound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 </a:t>
            </a:r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quentum</a:t>
            </a:r>
            <a:r>
              <a:rPr lang="cs-CZ" dirty="0"/>
              <a:t> </a:t>
            </a:r>
            <a:r>
              <a:rPr lang="cs-CZ" dirty="0" err="1"/>
              <a:t>efficiency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,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voxel</a:t>
            </a:r>
            <a:r>
              <a:rPr lang="cs-CZ" dirty="0"/>
              <a:t>, </a:t>
            </a:r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could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contained</a:t>
            </a:r>
            <a:r>
              <a:rPr lang="cs-CZ" dirty="0"/>
              <a:t> more </a:t>
            </a:r>
            <a:r>
              <a:rPr lang="cs-CZ" dirty="0" err="1"/>
              <a:t>fluorophores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type and </a:t>
            </a:r>
            <a:r>
              <a:rPr lang="cs-CZ" dirty="0" err="1"/>
              <a:t>substantially</a:t>
            </a:r>
            <a:r>
              <a:rPr lang="cs-CZ" dirty="0"/>
              <a:t> far 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to </a:t>
            </a:r>
            <a:r>
              <a:rPr lang="cs-CZ" dirty="0" err="1"/>
              <a:t>avoid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autobleaching</a:t>
            </a:r>
            <a:r>
              <a:rPr lang="cs-CZ" dirty="0"/>
              <a:t>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05F9D-9960-4B92-AAB8-D910F77596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0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6800-DB78-4269-870E-82C9B00B43A5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DACF6-28F4-4A0D-B9DE-A57BE8B8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3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6800-DB78-4269-870E-82C9B00B43A5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DACF6-28F4-4A0D-B9DE-A57BE8B8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14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6800-DB78-4269-870E-82C9B00B43A5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DACF6-28F4-4A0D-B9DE-A57BE8B8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8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6800-DB78-4269-870E-82C9B00B43A5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DACF6-28F4-4A0D-B9DE-A57BE8B8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36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6800-DB78-4269-870E-82C9B00B43A5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DACF6-28F4-4A0D-B9DE-A57BE8B8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7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6800-DB78-4269-870E-82C9B00B43A5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DACF6-28F4-4A0D-B9DE-A57BE8B8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31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6800-DB78-4269-870E-82C9B00B43A5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DACF6-28F4-4A0D-B9DE-A57BE8B8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10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6800-DB78-4269-870E-82C9B00B43A5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DACF6-28F4-4A0D-B9DE-A57BE8B8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0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6800-DB78-4269-870E-82C9B00B43A5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DACF6-28F4-4A0D-B9DE-A57BE8B8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09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6800-DB78-4269-870E-82C9B00B43A5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DACF6-28F4-4A0D-B9DE-A57BE8B8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2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6800-DB78-4269-870E-82C9B00B43A5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DACF6-28F4-4A0D-B9DE-A57BE8B8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5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96800-DB78-4269-870E-82C9B00B43A5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DACF6-28F4-4A0D-B9DE-A57BE8B8A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3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avi"/><Relationship Id="rId7" Type="http://schemas.openxmlformats.org/officeDocument/2006/relationships/image" Target="../media/image1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video" Target="../media/media2.avi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016EC7E6-F108-47AF-97E2-72F9FE472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32" y="407279"/>
            <a:ext cx="8930936" cy="202819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5BBBB7"/>
                </a:solidFill>
                <a:effectLst/>
                <a:latin typeface="Gill Sans MT" panose="020B0502020104020203" pitchFamily="34" charset="-18"/>
                <a:ea typeface="Calibri" panose="020F0502020204030204" pitchFamily="34" charset="0"/>
              </a:rPr>
              <a:t>Application of </a:t>
            </a:r>
            <a:r>
              <a:rPr lang="en-US" sz="3600" b="1" dirty="0" err="1">
                <a:solidFill>
                  <a:srgbClr val="5BBBB7"/>
                </a:solidFill>
                <a:effectLst/>
                <a:latin typeface="Gill Sans MT" panose="020B0502020104020203" pitchFamily="34" charset="-18"/>
                <a:ea typeface="Calibri" panose="020F0502020204030204" pitchFamily="34" charset="0"/>
              </a:rPr>
              <a:t>Rényi</a:t>
            </a:r>
            <a:r>
              <a:rPr lang="en-US" sz="3600" b="1" dirty="0">
                <a:solidFill>
                  <a:srgbClr val="5BBBB7"/>
                </a:solidFill>
                <a:effectLst/>
                <a:latin typeface="Gill Sans MT" panose="020B0502020104020203" pitchFamily="34" charset="-18"/>
                <a:ea typeface="Calibri" panose="020F0502020204030204" pitchFamily="34" charset="0"/>
              </a:rPr>
              <a:t> entropy-based 3D electromagnetic centroids to segmentation of fluorescing objects in tissue sections</a:t>
            </a:r>
            <a:endParaRPr lang="cs-CZ" sz="3600" dirty="0">
              <a:solidFill>
                <a:srgbClr val="5BBBB7"/>
              </a:solidFill>
              <a:latin typeface="Gill Sans MT" panose="020B0502020104020203" pitchFamily="34" charset="-18"/>
            </a:endParaRP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2E867076-586C-4C03-A3F1-FE9163AAB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725614"/>
            <a:ext cx="9144000" cy="2294793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rgbClr val="5CB8B2"/>
                </a:solidFill>
                <a:latin typeface="Gill Sans MT" panose="020B0502020104020203" pitchFamily="34" charset="-18"/>
              </a:rPr>
              <a:t>Renata </a:t>
            </a:r>
            <a:r>
              <a:rPr lang="cs-CZ" dirty="0" err="1">
                <a:solidFill>
                  <a:srgbClr val="5CB8B2"/>
                </a:solidFill>
                <a:latin typeface="Gill Sans MT" panose="020B0502020104020203" pitchFamily="34" charset="-18"/>
              </a:rPr>
              <a:t>Štysová-Rychtáriková</a:t>
            </a:r>
            <a:r>
              <a:rPr lang="cs-CZ" dirty="0">
                <a:solidFill>
                  <a:srgbClr val="5CB8B2"/>
                </a:solidFill>
                <a:latin typeface="Gill Sans MT" panose="020B0502020104020203" pitchFamily="34" charset="-18"/>
              </a:rPr>
              <a:t> et al.</a:t>
            </a:r>
          </a:p>
          <a:p>
            <a:endParaRPr lang="cs-CZ" dirty="0">
              <a:solidFill>
                <a:srgbClr val="5CB8B2"/>
              </a:solidFill>
              <a:latin typeface="Gill Sans MT" panose="020B0502020104020203" pitchFamily="34" charset="-18"/>
            </a:endParaRPr>
          </a:p>
          <a:p>
            <a:r>
              <a:rPr lang="cs-CZ" dirty="0" err="1">
                <a:latin typeface="Gill Sans MT" panose="020B0502020104020203" pitchFamily="34" charset="-18"/>
              </a:rPr>
              <a:t>Laboratory</a:t>
            </a:r>
            <a:r>
              <a:rPr lang="cs-CZ" dirty="0">
                <a:latin typeface="Gill Sans MT" panose="020B0502020104020203" pitchFamily="34" charset="-18"/>
              </a:rPr>
              <a:t> </a:t>
            </a:r>
            <a:r>
              <a:rPr lang="cs-CZ" dirty="0" err="1">
                <a:latin typeface="Gill Sans MT" panose="020B0502020104020203" pitchFamily="34" charset="-18"/>
              </a:rPr>
              <a:t>of</a:t>
            </a:r>
            <a:r>
              <a:rPr lang="cs-CZ" dirty="0">
                <a:latin typeface="Gill Sans MT" panose="020B0502020104020203" pitchFamily="34" charset="-18"/>
              </a:rPr>
              <a:t> </a:t>
            </a:r>
            <a:r>
              <a:rPr lang="cs-CZ" dirty="0" err="1">
                <a:latin typeface="Gill Sans MT" panose="020B0502020104020203" pitchFamily="34" charset="-18"/>
              </a:rPr>
              <a:t>Experimental</a:t>
            </a:r>
            <a:r>
              <a:rPr lang="cs-CZ" dirty="0">
                <a:latin typeface="Gill Sans MT" panose="020B0502020104020203" pitchFamily="34" charset="-18"/>
              </a:rPr>
              <a:t> </a:t>
            </a:r>
            <a:r>
              <a:rPr lang="cs-CZ" dirty="0" err="1">
                <a:latin typeface="Gill Sans MT" panose="020B0502020104020203" pitchFamily="34" charset="-18"/>
              </a:rPr>
              <a:t>Complex</a:t>
            </a:r>
            <a:r>
              <a:rPr lang="cs-CZ" dirty="0">
                <a:latin typeface="Gill Sans MT" panose="020B0502020104020203" pitchFamily="34" charset="-18"/>
              </a:rPr>
              <a:t> Systems</a:t>
            </a:r>
          </a:p>
          <a:p>
            <a:r>
              <a:rPr lang="cs-CZ" dirty="0">
                <a:latin typeface="Gill Sans MT" panose="020B0502020104020203" pitchFamily="34" charset="-18"/>
              </a:rPr>
              <a:t>Institute </a:t>
            </a:r>
            <a:r>
              <a:rPr lang="cs-CZ" dirty="0" err="1">
                <a:latin typeface="Gill Sans MT" panose="020B0502020104020203" pitchFamily="34" charset="-18"/>
              </a:rPr>
              <a:t>of</a:t>
            </a:r>
            <a:r>
              <a:rPr lang="cs-CZ" dirty="0">
                <a:latin typeface="Gill Sans MT" panose="020B0502020104020203" pitchFamily="34" charset="-18"/>
              </a:rPr>
              <a:t> </a:t>
            </a:r>
            <a:r>
              <a:rPr lang="cs-CZ" dirty="0" err="1">
                <a:latin typeface="Gill Sans MT" panose="020B0502020104020203" pitchFamily="34" charset="-18"/>
              </a:rPr>
              <a:t>Complex</a:t>
            </a:r>
            <a:r>
              <a:rPr lang="cs-CZ" dirty="0">
                <a:latin typeface="Gill Sans MT" panose="020B0502020104020203" pitchFamily="34" charset="-18"/>
              </a:rPr>
              <a:t> Systems</a:t>
            </a:r>
          </a:p>
          <a:p>
            <a:r>
              <a:rPr lang="cs-CZ" dirty="0" err="1">
                <a:latin typeface="Gill Sans MT" panose="020B0502020104020203" pitchFamily="34" charset="-18"/>
              </a:rPr>
              <a:t>Faculty</a:t>
            </a:r>
            <a:r>
              <a:rPr lang="cs-CZ" dirty="0">
                <a:latin typeface="Gill Sans MT" panose="020B0502020104020203" pitchFamily="34" charset="-18"/>
              </a:rPr>
              <a:t> </a:t>
            </a:r>
            <a:r>
              <a:rPr lang="cs-CZ" dirty="0" err="1">
                <a:latin typeface="Gill Sans MT" panose="020B0502020104020203" pitchFamily="34" charset="-18"/>
              </a:rPr>
              <a:t>of</a:t>
            </a:r>
            <a:r>
              <a:rPr lang="cs-CZ" dirty="0">
                <a:latin typeface="Gill Sans MT" panose="020B0502020104020203" pitchFamily="34" charset="-18"/>
              </a:rPr>
              <a:t> </a:t>
            </a:r>
            <a:r>
              <a:rPr lang="cs-CZ" dirty="0" err="1">
                <a:latin typeface="Gill Sans MT" panose="020B0502020104020203" pitchFamily="34" charset="-18"/>
              </a:rPr>
              <a:t>Fisheries</a:t>
            </a:r>
            <a:r>
              <a:rPr lang="cs-CZ" dirty="0">
                <a:latin typeface="Gill Sans MT" panose="020B0502020104020203" pitchFamily="34" charset="-18"/>
              </a:rPr>
              <a:t> and </a:t>
            </a:r>
            <a:r>
              <a:rPr lang="cs-CZ" dirty="0" err="1">
                <a:latin typeface="Gill Sans MT" panose="020B0502020104020203" pitchFamily="34" charset="-18"/>
              </a:rPr>
              <a:t>Protection</a:t>
            </a:r>
            <a:r>
              <a:rPr lang="cs-CZ" dirty="0">
                <a:latin typeface="Gill Sans MT" panose="020B0502020104020203" pitchFamily="34" charset="-18"/>
              </a:rPr>
              <a:t> </a:t>
            </a:r>
            <a:r>
              <a:rPr lang="cs-CZ" dirty="0" err="1">
                <a:latin typeface="Gill Sans MT" panose="020B0502020104020203" pitchFamily="34" charset="-18"/>
              </a:rPr>
              <a:t>of</a:t>
            </a:r>
            <a:r>
              <a:rPr lang="cs-CZ" dirty="0">
                <a:latin typeface="Gill Sans MT" panose="020B0502020104020203" pitchFamily="34" charset="-18"/>
              </a:rPr>
              <a:t> </a:t>
            </a:r>
            <a:r>
              <a:rPr lang="cs-CZ" dirty="0" err="1">
                <a:latin typeface="Gill Sans MT" panose="020B0502020104020203" pitchFamily="34" charset="-18"/>
              </a:rPr>
              <a:t>Waters</a:t>
            </a:r>
            <a:endParaRPr lang="cs-CZ" dirty="0">
              <a:latin typeface="Gill Sans MT" panose="020B0502020104020203" pitchFamily="34" charset="-18"/>
            </a:endParaRPr>
          </a:p>
          <a:p>
            <a:r>
              <a:rPr lang="cs-CZ" dirty="0">
                <a:latin typeface="Gill Sans MT" panose="020B0502020104020203" pitchFamily="34" charset="-18"/>
              </a:rPr>
              <a:t>University </a:t>
            </a:r>
            <a:r>
              <a:rPr lang="cs-CZ" dirty="0" err="1">
                <a:latin typeface="Gill Sans MT" panose="020B0502020104020203" pitchFamily="34" charset="-18"/>
              </a:rPr>
              <a:t>of</a:t>
            </a:r>
            <a:r>
              <a:rPr lang="cs-CZ" dirty="0">
                <a:latin typeface="Gill Sans MT" panose="020B0502020104020203" pitchFamily="34" charset="-18"/>
              </a:rPr>
              <a:t> </a:t>
            </a:r>
            <a:r>
              <a:rPr lang="cs-CZ" dirty="0" err="1">
                <a:latin typeface="Gill Sans MT" panose="020B0502020104020203" pitchFamily="34" charset="-18"/>
              </a:rPr>
              <a:t>South</a:t>
            </a:r>
            <a:r>
              <a:rPr lang="cs-CZ" dirty="0">
                <a:latin typeface="Gill Sans MT" panose="020B0502020104020203" pitchFamily="34" charset="-18"/>
              </a:rPr>
              <a:t> Bohemia in České Budějovice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C5029A7-10A1-4BB9-9934-423A4B14E12D}"/>
              </a:ext>
            </a:extLst>
          </p:cNvPr>
          <p:cNvSpPr txBox="1"/>
          <p:nvPr/>
        </p:nvSpPr>
        <p:spPr>
          <a:xfrm>
            <a:off x="1895383" y="6303146"/>
            <a:ext cx="5353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rgbClr val="5CB8B2"/>
                </a:solidFill>
                <a:latin typeface="Gill Sans MT" panose="020B0502020104020203" pitchFamily="34" charset="-18"/>
              </a:rPr>
              <a:t>Entropy</a:t>
            </a:r>
            <a:r>
              <a:rPr lang="cs-CZ" dirty="0">
                <a:solidFill>
                  <a:srgbClr val="5CB8B2"/>
                </a:solidFill>
                <a:latin typeface="Gill Sans MT" panose="020B0502020104020203" pitchFamily="34" charset="-18"/>
              </a:rPr>
              <a:t> 2021, 05/05</a:t>
            </a:r>
            <a:r>
              <a:rPr lang="cs-CZ" dirty="0">
                <a:solidFill>
                  <a:srgbClr val="5CB8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−07</a:t>
            </a:r>
            <a:r>
              <a:rPr lang="cs-CZ" dirty="0">
                <a:solidFill>
                  <a:srgbClr val="5CB8B2"/>
                </a:solidFill>
                <a:latin typeface="Gill Sans MT" panose="020B0502020104020203" pitchFamily="34" charset="-18"/>
              </a:rPr>
              <a:t>/2021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06D0746-19A1-4BD7-B9B7-F4341004D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816" y="5185335"/>
            <a:ext cx="2150368" cy="70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48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7415FDF-6FBD-45AF-BC9E-BBE678DE0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68" y="205329"/>
            <a:ext cx="8604126" cy="652534"/>
          </a:xfrm>
        </p:spPr>
        <p:txBody>
          <a:bodyPr>
            <a:noAutofit/>
          </a:bodyPr>
          <a:lstStyle/>
          <a:p>
            <a:r>
              <a:rPr lang="cs-CZ" sz="3200" b="1" dirty="0" err="1">
                <a:solidFill>
                  <a:srgbClr val="5BBBB7"/>
                </a:solidFill>
                <a:latin typeface="Gill Sans MT" panose="020B0502020104020203" pitchFamily="34" charset="-18"/>
              </a:rPr>
              <a:t>Outline</a:t>
            </a:r>
            <a:r>
              <a:rPr lang="cs-CZ" sz="32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 </a:t>
            </a:r>
            <a:r>
              <a:rPr lang="cs-CZ" sz="3200" b="1" dirty="0" err="1">
                <a:solidFill>
                  <a:srgbClr val="5BBBB7"/>
                </a:solidFill>
                <a:latin typeface="Gill Sans MT" panose="020B0502020104020203" pitchFamily="34" charset="-18"/>
              </a:rPr>
              <a:t>of</a:t>
            </a:r>
            <a:r>
              <a:rPr lang="cs-CZ" sz="32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 </a:t>
            </a:r>
            <a:r>
              <a:rPr lang="cs-CZ" sz="3200" b="1" dirty="0" err="1">
                <a:solidFill>
                  <a:srgbClr val="5BBBB7"/>
                </a:solidFill>
                <a:latin typeface="Gill Sans MT" panose="020B0502020104020203" pitchFamily="34" charset="-18"/>
              </a:rPr>
              <a:t>calculation</a:t>
            </a:r>
            <a:endParaRPr lang="en-US" sz="3200" b="1" dirty="0">
              <a:solidFill>
                <a:srgbClr val="5BBBB7"/>
              </a:solidFill>
              <a:latin typeface="Gill Sans MT" panose="020B0502020104020203" pitchFamily="34" charset="-1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3528060" y="2273585"/>
                <a:ext cx="1539240" cy="79214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l-GR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3600" i="1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cs-CZ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</m:sub>
                        <m:sup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cs-CZ" sz="36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lang="cs-CZ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cs-CZ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  <m:r>
                            <a:rPr lang="cs-CZ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cs-CZ" sz="3600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060" y="2273585"/>
                <a:ext cx="1539240" cy="79214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1760220" y="3969881"/>
                <a:ext cx="1516380" cy="78816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l-GR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3600" i="1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cs-CZ" sz="36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  <m:sup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cs-CZ" sz="36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lang="cs-CZ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cs-CZ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  <m:r>
                            <a:rPr lang="cs-CZ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cs-CZ" sz="3600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220" y="3969881"/>
                <a:ext cx="1516380" cy="78816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5269230" y="3940889"/>
                <a:ext cx="1516380" cy="78470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l-GR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3600" i="1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cs-CZ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cs-CZ" sz="3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cs-CZ" sz="36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lang="cs-CZ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cs-CZ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  <m:r>
                            <a:rPr lang="cs-CZ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cs-CZ" sz="3600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230" y="3940889"/>
                <a:ext cx="1516380" cy="78470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ovéPole 7"/>
          <p:cNvSpPr txBox="1"/>
          <p:nvPr/>
        </p:nvSpPr>
        <p:spPr>
          <a:xfrm>
            <a:off x="5170170" y="2320389"/>
            <a:ext cx="131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Background </a:t>
            </a:r>
            <a:r>
              <a:rPr lang="cs-CZ" b="1" dirty="0" err="1">
                <a:solidFill>
                  <a:srgbClr val="0000FF"/>
                </a:solidFill>
              </a:rPr>
              <a:t>subtraction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390900" y="4148574"/>
            <a:ext cx="131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FF"/>
                </a:solidFill>
              </a:rPr>
              <a:t>3D </a:t>
            </a:r>
            <a:r>
              <a:rPr lang="cs-CZ" b="1" dirty="0" err="1">
                <a:solidFill>
                  <a:srgbClr val="FF00FF"/>
                </a:solidFill>
              </a:rPr>
              <a:t>PSFs</a:t>
            </a:r>
            <a:endParaRPr lang="cs-CZ" b="1" dirty="0">
              <a:solidFill>
                <a:srgbClr val="FF00FF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884670" y="3871575"/>
            <a:ext cx="1744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3D map </a:t>
            </a:r>
            <a:r>
              <a:rPr lang="cs-CZ" b="1" dirty="0" err="1">
                <a:solidFill>
                  <a:srgbClr val="7030A0"/>
                </a:solidFill>
              </a:rPr>
              <a:t>of</a:t>
            </a:r>
            <a:r>
              <a:rPr lang="cs-CZ" b="1" dirty="0">
                <a:solidFill>
                  <a:srgbClr val="7030A0"/>
                </a:solidFill>
              </a:rPr>
              <a:t> </a:t>
            </a:r>
            <a:r>
              <a:rPr lang="cs-CZ" b="1" dirty="0" err="1">
                <a:solidFill>
                  <a:srgbClr val="7030A0"/>
                </a:solidFill>
              </a:rPr>
              <a:t>electromagnetic</a:t>
            </a:r>
            <a:r>
              <a:rPr lang="cs-CZ" b="1" dirty="0">
                <a:solidFill>
                  <a:srgbClr val="7030A0"/>
                </a:solidFill>
              </a:rPr>
              <a:t> </a:t>
            </a:r>
            <a:r>
              <a:rPr lang="cs-CZ" b="1" dirty="0" err="1">
                <a:solidFill>
                  <a:srgbClr val="7030A0"/>
                </a:solidFill>
              </a:rPr>
              <a:t>centroids</a:t>
            </a:r>
            <a:endParaRPr lang="cs-CZ" b="1" dirty="0">
              <a:solidFill>
                <a:srgbClr val="7030A0"/>
              </a:solidFill>
            </a:endParaRPr>
          </a:p>
        </p:txBody>
      </p:sp>
      <p:cxnSp>
        <p:nvCxnSpPr>
          <p:cNvPr id="13" name="Přímá spojnice se šipkou 12"/>
          <p:cNvCxnSpPr>
            <a:stCxn id="5" idx="2"/>
            <a:endCxn id="6" idx="0"/>
          </p:cNvCxnSpPr>
          <p:nvPr/>
        </p:nvCxnSpPr>
        <p:spPr>
          <a:xfrm flipH="1">
            <a:off x="2518410" y="3065725"/>
            <a:ext cx="1779270" cy="9041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>
            <a:stCxn id="5" idx="2"/>
            <a:endCxn id="7" idx="0"/>
          </p:cNvCxnSpPr>
          <p:nvPr/>
        </p:nvCxnSpPr>
        <p:spPr>
          <a:xfrm>
            <a:off x="4297680" y="3065725"/>
            <a:ext cx="1729740" cy="8751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>
            <a:extLst>
              <a:ext uri="{FF2B5EF4-FFF2-40B4-BE49-F238E27FC236}">
                <a16:creationId xmlns:a16="http://schemas.microsoft.com/office/drawing/2014/main" id="{DE36FED1-E423-474F-8223-247360179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000" y="0"/>
            <a:ext cx="900000" cy="857863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440055" y="2135723"/>
            <a:ext cx="103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STEP 1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440055" y="3847406"/>
            <a:ext cx="103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STEP 2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5269230" y="5518229"/>
            <a:ext cx="1516380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err="1"/>
              <a:t>Object</a:t>
            </a:r>
            <a:r>
              <a:rPr lang="cs-CZ" b="1" dirty="0"/>
              <a:t> intensity </a:t>
            </a:r>
            <a:r>
              <a:rPr lang="cs-CZ" b="1" dirty="0" err="1"/>
              <a:t>classification</a:t>
            </a:r>
            <a:endParaRPr lang="cs-CZ" b="1" dirty="0"/>
          </a:p>
        </p:txBody>
      </p:sp>
      <p:cxnSp>
        <p:nvCxnSpPr>
          <p:cNvPr id="26" name="Přímá spojnice se šipkou 25"/>
          <p:cNvCxnSpPr>
            <a:endCxn id="24" idx="0"/>
          </p:cNvCxnSpPr>
          <p:nvPr/>
        </p:nvCxnSpPr>
        <p:spPr>
          <a:xfrm>
            <a:off x="6027420" y="4725591"/>
            <a:ext cx="0" cy="7926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852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11435" b="10063"/>
          <a:stretch/>
        </p:blipFill>
        <p:spPr>
          <a:xfrm>
            <a:off x="4587594" y="-5862"/>
            <a:ext cx="4500000" cy="264941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t="11479" b="9817"/>
          <a:stretch/>
        </p:blipFill>
        <p:spPr>
          <a:xfrm>
            <a:off x="4587594" y="2022180"/>
            <a:ext cx="4500000" cy="26562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t="12162" b="9602"/>
          <a:stretch/>
        </p:blipFill>
        <p:spPr>
          <a:xfrm>
            <a:off x="4587594" y="4145561"/>
            <a:ext cx="4500000" cy="264046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/>
          <a:srcRect t="11690" b="9973"/>
          <a:stretch/>
        </p:blipFill>
        <p:spPr>
          <a:xfrm>
            <a:off x="0" y="4145561"/>
            <a:ext cx="4500000" cy="26438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7"/>
          <a:srcRect t="11677" b="9995"/>
          <a:stretch/>
        </p:blipFill>
        <p:spPr>
          <a:xfrm>
            <a:off x="0" y="-1"/>
            <a:ext cx="4500000" cy="26435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/>
          <a:srcRect t="11011" b="9818"/>
          <a:stretch/>
        </p:blipFill>
        <p:spPr>
          <a:xfrm>
            <a:off x="0" y="2022180"/>
            <a:ext cx="4500000" cy="267202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0" y="0"/>
            <a:ext cx="937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</a:p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PSF</a:t>
            </a:r>
            <a:endParaRPr lang="cs-CZ" sz="20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614300" y="-5862"/>
            <a:ext cx="937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</a:p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</a:t>
            </a:r>
            <a:endParaRPr lang="cs-CZ" sz="20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0" y="1560514"/>
            <a:ext cx="70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RAf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0" y="3683895"/>
            <a:ext cx="70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00B050"/>
                </a:solidFill>
              </a:rPr>
              <a:t>GAf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5853075"/>
            <a:ext cx="80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DAPI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E36FED1-E423-474F-8223-247360179A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4000" y="5998591"/>
            <a:ext cx="900000" cy="8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24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-342890"/>
            <a:ext cx="5400000" cy="405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107581"/>
            <a:ext cx="5400000" cy="405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560" y="1059180"/>
            <a:ext cx="5400000" cy="405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29734" y="270933"/>
            <a:ext cx="101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FF0000"/>
                </a:solidFill>
              </a:rPr>
              <a:t>RAf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582694" y="1264379"/>
            <a:ext cx="101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chemeClr val="accent6">
                    <a:lumMod val="75000"/>
                  </a:schemeClr>
                </a:solidFill>
              </a:rPr>
              <a:t>GAf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92980" y="3597111"/>
            <a:ext cx="116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DAPI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E36FED1-E423-474F-8223-247360179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000" y="0"/>
            <a:ext cx="900000" cy="8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83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7415FDF-6FBD-45AF-BC9E-BBE678DE0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68" y="205329"/>
            <a:ext cx="8604126" cy="652534"/>
          </a:xfrm>
        </p:spPr>
        <p:txBody>
          <a:bodyPr>
            <a:noAutofit/>
          </a:bodyPr>
          <a:lstStyle/>
          <a:p>
            <a:r>
              <a:rPr lang="cs-CZ" sz="3200" b="1" dirty="0" err="1">
                <a:solidFill>
                  <a:srgbClr val="5BBBB7"/>
                </a:solidFill>
                <a:latin typeface="Gill Sans MT" panose="020B0502020104020203" pitchFamily="34" charset="-18"/>
              </a:rPr>
              <a:t>PSFs</a:t>
            </a:r>
            <a:endParaRPr lang="en-US" sz="3200" dirty="0">
              <a:solidFill>
                <a:srgbClr val="FF0000"/>
              </a:solidFill>
              <a:latin typeface="Gill Sans MT" panose="020B0502020104020203" pitchFamily="34" charset="-18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E36FED1-E423-474F-8223-247360179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000" y="0"/>
            <a:ext cx="900000" cy="85786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-1" r="-133"/>
          <a:stretch/>
        </p:blipFill>
        <p:spPr>
          <a:xfrm>
            <a:off x="418854" y="779770"/>
            <a:ext cx="8010771" cy="600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54" y="779770"/>
            <a:ext cx="8001000" cy="600075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E1873A1-CD9C-4088-802A-87FE5052DDA8}"/>
              </a:ext>
            </a:extLst>
          </p:cNvPr>
          <p:cNvSpPr txBox="1"/>
          <p:nvPr/>
        </p:nvSpPr>
        <p:spPr>
          <a:xfrm>
            <a:off x="418854" y="1731146"/>
            <a:ext cx="93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FF0000"/>
                </a:solidFill>
              </a:rPr>
              <a:t>RAf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1707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t="11435" b="10063"/>
          <a:stretch/>
        </p:blipFill>
        <p:spPr>
          <a:xfrm>
            <a:off x="0" y="702688"/>
            <a:ext cx="4500000" cy="2649417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57415FDF-6FBD-45AF-BC9E-BBE678DE0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68" y="205329"/>
            <a:ext cx="8604126" cy="652534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Intensity </a:t>
            </a:r>
            <a:r>
              <a:rPr lang="cs-CZ" sz="3200" b="1" dirty="0" err="1">
                <a:solidFill>
                  <a:srgbClr val="5BBBB7"/>
                </a:solidFill>
                <a:latin typeface="Gill Sans MT" panose="020B0502020104020203" pitchFamily="34" charset="-18"/>
              </a:rPr>
              <a:t>classification</a:t>
            </a:r>
            <a:endParaRPr lang="en-US" sz="3200" b="1" dirty="0">
              <a:solidFill>
                <a:srgbClr val="5BBBB7"/>
              </a:solidFill>
              <a:latin typeface="Gill Sans MT" panose="020B0502020104020203" pitchFamily="34" charset="-18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69334" y="857863"/>
            <a:ext cx="101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FF0000"/>
                </a:solidFill>
              </a:rPr>
              <a:t>RAf</a:t>
            </a:r>
            <a:endParaRPr lang="cs-CZ" b="1" dirty="0">
              <a:solidFill>
                <a:srgbClr val="FF0000"/>
              </a:solidFill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4600410" y="1478269"/>
            <a:ext cx="4538134" cy="2561071"/>
            <a:chOff x="4605866" y="1102177"/>
            <a:chExt cx="4538134" cy="2561071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 rotWithShape="1">
            <a:blip r:embed="rId4"/>
            <a:srcRect l="3433" t="2402" r="5118" b="3253"/>
            <a:stretch/>
          </p:blipFill>
          <p:spPr>
            <a:xfrm>
              <a:off x="4605866" y="1102177"/>
              <a:ext cx="4538134" cy="2561071"/>
            </a:xfrm>
            <a:prstGeom prst="rect">
              <a:avLst/>
            </a:prstGeom>
          </p:spPr>
        </p:pic>
        <p:cxnSp>
          <p:nvCxnSpPr>
            <p:cNvPr id="17" name="Přímá spojnice 16"/>
            <p:cNvCxnSpPr/>
            <p:nvPr/>
          </p:nvCxnSpPr>
          <p:spPr>
            <a:xfrm flipH="1">
              <a:off x="5822950" y="1181028"/>
              <a:ext cx="0" cy="2160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 flipH="1">
              <a:off x="6170800" y="1181028"/>
              <a:ext cx="0" cy="2160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AC927984-316B-45AF-BD9A-A3DBE2E9B46C}"/>
              </a:ext>
            </a:extLst>
          </p:cNvPr>
          <p:cNvGrpSpPr/>
          <p:nvPr/>
        </p:nvGrpSpPr>
        <p:grpSpPr>
          <a:xfrm>
            <a:off x="0" y="4563000"/>
            <a:ext cx="9144000" cy="2295000"/>
            <a:chOff x="0" y="4563000"/>
            <a:chExt cx="9211732" cy="2295000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5866" y="4563000"/>
              <a:ext cx="3060000" cy="2295000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1732" y="4563000"/>
              <a:ext cx="3060000" cy="2295000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563000"/>
              <a:ext cx="3060000" cy="2295000"/>
            </a:xfrm>
            <a:prstGeom prst="rect">
              <a:avLst/>
            </a:prstGeom>
          </p:spPr>
        </p:pic>
        <p:sp>
          <p:nvSpPr>
            <p:cNvPr id="20" name="Ovál 19"/>
            <p:cNvSpPr/>
            <p:nvPr/>
          </p:nvSpPr>
          <p:spPr>
            <a:xfrm>
              <a:off x="169334" y="4790626"/>
              <a:ext cx="504000" cy="50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800" b="1" dirty="0"/>
                <a:t>1</a:t>
              </a:r>
              <a:endParaRPr lang="cs-CZ" b="1" dirty="0"/>
            </a:p>
          </p:txBody>
        </p:sp>
        <p:sp>
          <p:nvSpPr>
            <p:cNvPr id="21" name="Ovál 20"/>
            <p:cNvSpPr/>
            <p:nvPr/>
          </p:nvSpPr>
          <p:spPr>
            <a:xfrm>
              <a:off x="3331634" y="4706806"/>
              <a:ext cx="504000" cy="50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800" b="1" dirty="0"/>
                <a:t>2</a:t>
              </a:r>
              <a:endParaRPr lang="cs-CZ" b="1" dirty="0"/>
            </a:p>
          </p:txBody>
        </p:sp>
        <p:sp>
          <p:nvSpPr>
            <p:cNvPr id="22" name="Ovál 21"/>
            <p:cNvSpPr/>
            <p:nvPr/>
          </p:nvSpPr>
          <p:spPr>
            <a:xfrm>
              <a:off x="6391634" y="4706806"/>
              <a:ext cx="504000" cy="50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800" b="1" dirty="0"/>
                <a:t>3</a:t>
              </a:r>
              <a:endParaRPr lang="cs-CZ" b="1" dirty="0"/>
            </a:p>
          </p:txBody>
        </p:sp>
      </p:grpSp>
      <p:sp>
        <p:nvSpPr>
          <p:cNvPr id="24" name="Ovál 23"/>
          <p:cNvSpPr/>
          <p:nvPr/>
        </p:nvSpPr>
        <p:spPr>
          <a:xfrm>
            <a:off x="5520059" y="2637120"/>
            <a:ext cx="252000" cy="25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1</a:t>
            </a:r>
            <a:endParaRPr lang="cs-CZ" sz="1050" b="1" dirty="0"/>
          </a:p>
        </p:txBody>
      </p:sp>
      <p:sp>
        <p:nvSpPr>
          <p:cNvPr id="25" name="Ovál 24"/>
          <p:cNvSpPr/>
          <p:nvPr/>
        </p:nvSpPr>
        <p:spPr>
          <a:xfrm>
            <a:off x="5876658" y="2283404"/>
            <a:ext cx="252000" cy="25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2</a:t>
            </a:r>
            <a:endParaRPr lang="cs-CZ" sz="1050" b="1" dirty="0"/>
          </a:p>
        </p:txBody>
      </p:sp>
      <p:sp>
        <p:nvSpPr>
          <p:cNvPr id="26" name="Ovál 25"/>
          <p:cNvSpPr/>
          <p:nvPr/>
        </p:nvSpPr>
        <p:spPr>
          <a:xfrm>
            <a:off x="6863143" y="2781445"/>
            <a:ext cx="252000" cy="25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/>
              <a:t>3</a:t>
            </a:r>
            <a:endParaRPr lang="cs-CZ" sz="1050" b="1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DE36FED1-E423-474F-8223-247360179A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4000" y="0"/>
            <a:ext cx="900000" cy="8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99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>
            <a:extLst>
              <a:ext uri="{FF2B5EF4-FFF2-40B4-BE49-F238E27FC236}">
                <a16:creationId xmlns:a16="http://schemas.microsoft.com/office/drawing/2014/main" id="{6C0DED9E-9166-4C1F-9B4D-5D1C458D5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1" b="7411"/>
          <a:stretch/>
        </p:blipFill>
        <p:spPr bwMode="auto">
          <a:xfrm>
            <a:off x="0" y="0"/>
            <a:ext cx="914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0A8DECB-BAE0-4B43-A723-8808393AD5E7}"/>
              </a:ext>
            </a:extLst>
          </p:cNvPr>
          <p:cNvSpPr txBox="1"/>
          <p:nvPr/>
        </p:nvSpPr>
        <p:spPr>
          <a:xfrm>
            <a:off x="-1" y="3504959"/>
            <a:ext cx="5141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Gill Sans MT" panose="020B0502020104020203" pitchFamily="34" charset="-18"/>
              </a:rPr>
              <a:t>Dalibor </a:t>
            </a:r>
            <a:r>
              <a:rPr lang="cs-CZ" b="1" dirty="0" err="1">
                <a:latin typeface="Gill Sans MT" panose="020B0502020104020203" pitchFamily="34" charset="-18"/>
              </a:rPr>
              <a:t>Štys</a:t>
            </a:r>
            <a:r>
              <a:rPr lang="cs-CZ" b="1" dirty="0">
                <a:latin typeface="Gill Sans MT" panose="020B0502020104020203" pitchFamily="34" charset="-18"/>
              </a:rPr>
              <a:t>, University </a:t>
            </a:r>
            <a:r>
              <a:rPr lang="cs-CZ" b="1" dirty="0" err="1">
                <a:latin typeface="Gill Sans MT" panose="020B0502020104020203" pitchFamily="34" charset="-18"/>
              </a:rPr>
              <a:t>of</a:t>
            </a:r>
            <a:r>
              <a:rPr lang="cs-CZ" b="1" dirty="0">
                <a:latin typeface="Gill Sans MT" panose="020B0502020104020203" pitchFamily="34" charset="-18"/>
              </a:rPr>
              <a:t> </a:t>
            </a:r>
            <a:r>
              <a:rPr lang="cs-CZ" b="1" dirty="0" err="1">
                <a:latin typeface="Gill Sans MT" panose="020B0502020104020203" pitchFamily="34" charset="-18"/>
              </a:rPr>
              <a:t>South</a:t>
            </a:r>
            <a:r>
              <a:rPr lang="cs-CZ" b="1" dirty="0">
                <a:latin typeface="Gill Sans MT" panose="020B0502020104020203" pitchFamily="34" charset="-18"/>
              </a:rPr>
              <a:t> Bohemia, CZ</a:t>
            </a:r>
          </a:p>
          <a:p>
            <a:r>
              <a:rPr lang="cs-CZ" b="1" dirty="0">
                <a:latin typeface="Gill Sans MT" panose="020B0502020104020203" pitchFamily="34" charset="-18"/>
              </a:rPr>
              <a:t>Michael Fischer, </a:t>
            </a:r>
            <a:r>
              <a:rPr lang="cs-CZ" b="1" dirty="0" err="1">
                <a:latin typeface="Gill Sans MT" panose="020B0502020104020203" pitchFamily="34" charset="-18"/>
              </a:rPr>
              <a:t>Donau</a:t>
            </a:r>
            <a:r>
              <a:rPr lang="cs-CZ" b="1" dirty="0">
                <a:latin typeface="Gill Sans MT" panose="020B0502020104020203" pitchFamily="34" charset="-18"/>
              </a:rPr>
              <a:t> University, </a:t>
            </a:r>
            <a:r>
              <a:rPr lang="cs-CZ" b="1" dirty="0" err="1">
                <a:latin typeface="Gill Sans MT" panose="020B0502020104020203" pitchFamily="34" charset="-18"/>
              </a:rPr>
              <a:t>Krems</a:t>
            </a:r>
            <a:r>
              <a:rPr lang="cs-CZ" b="1" dirty="0">
                <a:latin typeface="Gill Sans MT" panose="020B0502020104020203" pitchFamily="34" charset="-18"/>
              </a:rPr>
              <a:t>, AT</a:t>
            </a:r>
          </a:p>
          <a:p>
            <a:r>
              <a:rPr lang="cs-CZ" b="1" dirty="0">
                <a:latin typeface="Gill Sans MT" panose="020B0502020104020203" pitchFamily="34" charset="-18"/>
              </a:rPr>
              <a:t>Gero </a:t>
            </a:r>
            <a:r>
              <a:rPr lang="cs-CZ" b="1" dirty="0" err="1">
                <a:latin typeface="Gill Sans MT" panose="020B0502020104020203" pitchFamily="34" charset="-18"/>
              </a:rPr>
              <a:t>Kramer</a:t>
            </a:r>
            <a:r>
              <a:rPr lang="cs-CZ" b="1" dirty="0">
                <a:latin typeface="Gill Sans MT" panose="020B0502020104020203" pitchFamily="34" charset="-18"/>
              </a:rPr>
              <a:t>, </a:t>
            </a:r>
            <a:r>
              <a:rPr lang="cs-CZ" b="1" dirty="0" err="1">
                <a:latin typeface="Gill Sans MT" panose="020B0502020104020203" pitchFamily="34" charset="-18"/>
              </a:rPr>
              <a:t>Medical</a:t>
            </a:r>
            <a:r>
              <a:rPr lang="cs-CZ" b="1" dirty="0">
                <a:latin typeface="Gill Sans MT" panose="020B0502020104020203" pitchFamily="34" charset="-18"/>
              </a:rPr>
              <a:t> University, </a:t>
            </a:r>
            <a:r>
              <a:rPr lang="cs-CZ" b="1" dirty="0" err="1">
                <a:latin typeface="Gill Sans MT" panose="020B0502020104020203" pitchFamily="34" charset="-18"/>
              </a:rPr>
              <a:t>Vienna</a:t>
            </a:r>
            <a:r>
              <a:rPr lang="cs-CZ" b="1" dirty="0">
                <a:latin typeface="Gill Sans MT" panose="020B0502020104020203" pitchFamily="34" charset="-18"/>
              </a:rPr>
              <a:t>, AT</a:t>
            </a:r>
          </a:p>
          <a:p>
            <a:r>
              <a:rPr lang="cs-CZ" b="1" dirty="0">
                <a:latin typeface="Gill Sans MT" panose="020B0502020104020203" pitchFamily="34" charset="-18"/>
              </a:rPr>
              <a:t>Georg Steiner, </a:t>
            </a:r>
            <a:r>
              <a:rPr lang="cs-CZ" b="1" dirty="0" err="1">
                <a:latin typeface="Gill Sans MT" panose="020B0502020104020203" pitchFamily="34" charset="-18"/>
              </a:rPr>
              <a:t>TissueGnostics</a:t>
            </a:r>
            <a:r>
              <a:rPr lang="cs-CZ" b="1" dirty="0">
                <a:latin typeface="Gill Sans MT" panose="020B0502020104020203" pitchFamily="34" charset="-18"/>
              </a:rPr>
              <a:t>, </a:t>
            </a:r>
            <a:r>
              <a:rPr lang="cs-CZ" b="1" dirty="0" err="1">
                <a:latin typeface="Gill Sans MT" panose="020B0502020104020203" pitchFamily="34" charset="-18"/>
              </a:rPr>
              <a:t>Vienna</a:t>
            </a:r>
            <a:r>
              <a:rPr lang="cs-CZ" b="1" dirty="0">
                <a:latin typeface="Gill Sans MT" panose="020B0502020104020203" pitchFamily="34" charset="-18"/>
              </a:rPr>
              <a:t>, AT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29757A9-5390-44C4-B6D7-E0954E451E93}"/>
              </a:ext>
            </a:extLst>
          </p:cNvPr>
          <p:cNvSpPr txBox="1"/>
          <p:nvPr/>
        </p:nvSpPr>
        <p:spPr>
          <a:xfrm>
            <a:off x="6072327" y="3264610"/>
            <a:ext cx="3071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5CB8B2"/>
                </a:solidFill>
                <a:latin typeface="Gill Sans MT" panose="020B0502020104020203" pitchFamily="34" charset="-18"/>
              </a:rPr>
              <a:t>ACKNOWLEDGEMENT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7B11BBC-1EB3-43C7-9558-AE29C069EA7F}"/>
              </a:ext>
            </a:extLst>
          </p:cNvPr>
          <p:cNvSpPr txBox="1"/>
          <p:nvPr/>
        </p:nvSpPr>
        <p:spPr>
          <a:xfrm>
            <a:off x="5538187" y="577688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5CB8B2"/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THANK YOU FOR YOUR ATTENTION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D907770-F88C-439F-810B-6175F018B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387" y="3633942"/>
            <a:ext cx="2880000" cy="137989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7701534-EF35-4DC3-B53C-A763A3E6CAC0}"/>
              </a:ext>
            </a:extLst>
          </p:cNvPr>
          <p:cNvSpPr txBox="1"/>
          <p:nvPr/>
        </p:nvSpPr>
        <p:spPr>
          <a:xfrm>
            <a:off x="0" y="5675977"/>
            <a:ext cx="224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Gill Sans MT" panose="020B0502020104020203" pitchFamily="34" charset="-18"/>
              </a:rPr>
              <a:t>fa </a:t>
            </a:r>
            <a:r>
              <a:rPr lang="cs-CZ" b="1" dirty="0" err="1">
                <a:latin typeface="Gill Sans MT" panose="020B0502020104020203" pitchFamily="34" charset="-18"/>
              </a:rPr>
              <a:t>ImageCode</a:t>
            </a:r>
            <a:endParaRPr lang="cs-CZ" b="1" dirty="0">
              <a:latin typeface="Gill Sans MT" panose="020B0502020104020203" pitchFamily="34" charset="-18"/>
            </a:endParaRPr>
          </a:p>
          <a:p>
            <a:r>
              <a:rPr lang="cs-CZ" b="1" dirty="0">
                <a:latin typeface="Gill Sans MT" panose="020B0502020104020203" pitchFamily="34" charset="-18"/>
              </a:rPr>
              <a:t>fa </a:t>
            </a:r>
            <a:r>
              <a:rPr lang="cs-CZ" b="1" dirty="0" err="1">
                <a:latin typeface="Gill Sans MT" panose="020B0502020104020203" pitchFamily="34" charset="-18"/>
              </a:rPr>
              <a:t>Optax</a:t>
            </a:r>
            <a:endParaRPr lang="cs-CZ" b="1" dirty="0"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6462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>
            <a:extLst>
              <a:ext uri="{FF2B5EF4-FFF2-40B4-BE49-F238E27FC236}">
                <a16:creationId xmlns:a16="http://schemas.microsoft.com/office/drawing/2014/main" id="{6C0DED9E-9166-4C1F-9B4D-5D1C458D5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1" b="7411"/>
          <a:stretch/>
        </p:blipFill>
        <p:spPr bwMode="auto">
          <a:xfrm>
            <a:off x="0" y="0"/>
            <a:ext cx="914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0A8DECB-BAE0-4B43-A723-8808393AD5E7}"/>
              </a:ext>
            </a:extLst>
          </p:cNvPr>
          <p:cNvSpPr txBox="1"/>
          <p:nvPr/>
        </p:nvSpPr>
        <p:spPr>
          <a:xfrm>
            <a:off x="0" y="3504959"/>
            <a:ext cx="224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Gill Sans MT" panose="020B0502020104020203" pitchFamily="34" charset="-18"/>
              </a:rPr>
              <a:t>Dalibor </a:t>
            </a:r>
            <a:r>
              <a:rPr lang="cs-CZ" b="1" dirty="0" err="1">
                <a:latin typeface="Gill Sans MT" panose="020B0502020104020203" pitchFamily="34" charset="-18"/>
              </a:rPr>
              <a:t>Štys</a:t>
            </a:r>
            <a:endParaRPr lang="cs-CZ" b="1" dirty="0">
              <a:latin typeface="Gill Sans MT" panose="020B0502020104020203" pitchFamily="34" charset="-18"/>
            </a:endParaRPr>
          </a:p>
          <a:p>
            <a:r>
              <a:rPr lang="cs-CZ" b="1" dirty="0">
                <a:latin typeface="Gill Sans MT" panose="020B0502020104020203" pitchFamily="34" charset="-18"/>
              </a:rPr>
              <a:t>Jan Korbel</a:t>
            </a:r>
          </a:p>
          <a:p>
            <a:r>
              <a:rPr lang="cs-CZ" b="1" dirty="0">
                <a:latin typeface="Gill Sans MT" panose="020B0502020104020203" pitchFamily="34" charset="-18"/>
              </a:rPr>
              <a:t>Michael Fischer</a:t>
            </a:r>
          </a:p>
          <a:p>
            <a:r>
              <a:rPr lang="cs-CZ" b="1" dirty="0">
                <a:latin typeface="Gill Sans MT" panose="020B0502020104020203" pitchFamily="34" charset="-18"/>
              </a:rPr>
              <a:t>Tomáš Náhlík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29757A9-5390-44C4-B6D7-E0954E451E93}"/>
              </a:ext>
            </a:extLst>
          </p:cNvPr>
          <p:cNvSpPr txBox="1"/>
          <p:nvPr/>
        </p:nvSpPr>
        <p:spPr>
          <a:xfrm>
            <a:off x="3124940" y="3234255"/>
            <a:ext cx="3071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5CB8B2"/>
                </a:solidFill>
                <a:latin typeface="Gill Sans MT" panose="020B0502020104020203" pitchFamily="34" charset="-18"/>
              </a:rPr>
              <a:t>ACKNOWLEDGEMENT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2C007C8-E7E6-4BCD-AB2E-D6AA1097A8DF}"/>
              </a:ext>
            </a:extLst>
          </p:cNvPr>
          <p:cNvSpPr txBox="1"/>
          <p:nvPr/>
        </p:nvSpPr>
        <p:spPr>
          <a:xfrm>
            <a:off x="6903720" y="3508177"/>
            <a:ext cx="224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>
                <a:latin typeface="Gill Sans MT" panose="020B0502020104020203" pitchFamily="34" charset="-18"/>
              </a:rPr>
              <a:t>fa </a:t>
            </a:r>
            <a:r>
              <a:rPr lang="cs-CZ" b="1" dirty="0" err="1">
                <a:latin typeface="Gill Sans MT" panose="020B0502020104020203" pitchFamily="34" charset="-18"/>
              </a:rPr>
              <a:t>ImageCode</a:t>
            </a:r>
            <a:endParaRPr lang="cs-CZ" b="1" dirty="0">
              <a:latin typeface="Gill Sans MT" panose="020B0502020104020203" pitchFamily="34" charset="-18"/>
            </a:endParaRPr>
          </a:p>
          <a:p>
            <a:pPr algn="r"/>
            <a:r>
              <a:rPr lang="cs-CZ" b="1" dirty="0">
                <a:latin typeface="Gill Sans MT" panose="020B0502020104020203" pitchFamily="34" charset="-18"/>
              </a:rPr>
              <a:t>fa </a:t>
            </a:r>
            <a:r>
              <a:rPr lang="cs-CZ" b="1" dirty="0" err="1">
                <a:latin typeface="Gill Sans MT" panose="020B0502020104020203" pitchFamily="34" charset="-18"/>
              </a:rPr>
              <a:t>TissueGnostics</a:t>
            </a:r>
            <a:endParaRPr lang="cs-CZ" b="1" dirty="0">
              <a:latin typeface="Gill Sans MT" panose="020B0502020104020203" pitchFamily="34" charset="-18"/>
            </a:endParaRPr>
          </a:p>
          <a:p>
            <a:pPr algn="r"/>
            <a:r>
              <a:rPr lang="cs-CZ" b="1" dirty="0">
                <a:latin typeface="Gill Sans MT" panose="020B0502020104020203" pitchFamily="34" charset="-18"/>
              </a:rPr>
              <a:t>fa </a:t>
            </a:r>
            <a:r>
              <a:rPr lang="cs-CZ" b="1" dirty="0" err="1">
                <a:latin typeface="Gill Sans MT" panose="020B0502020104020203" pitchFamily="34" charset="-18"/>
              </a:rPr>
              <a:t>Optax</a:t>
            </a:r>
            <a:endParaRPr lang="cs-CZ" b="1" dirty="0">
              <a:latin typeface="Gill Sans MT" panose="020B0502020104020203" pitchFamily="34" charset="-18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7B11BBC-1EB3-43C7-9558-AE29C069EA7F}"/>
              </a:ext>
            </a:extLst>
          </p:cNvPr>
          <p:cNvSpPr txBox="1"/>
          <p:nvPr/>
        </p:nvSpPr>
        <p:spPr>
          <a:xfrm>
            <a:off x="2679576" y="535281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5CB8B2"/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THANK YOU FOR YOUR ATTENTION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D907770-F88C-439F-810B-6175F018B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000" y="3603587"/>
            <a:ext cx="2880000" cy="137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3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16CA936-3A3A-4322-8718-7993CAA2E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0000" cy="8578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DC47F18-4CC1-4A20-B289-1A01EDA4316C}"/>
              </a:ext>
            </a:extLst>
          </p:cNvPr>
          <p:cNvSpPr txBox="1"/>
          <p:nvPr/>
        </p:nvSpPr>
        <p:spPr>
          <a:xfrm>
            <a:off x="1136342" y="409277"/>
            <a:ext cx="775908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7CC5C2"/>
                </a:solidFill>
                <a:latin typeface="Gill Sans MT" panose="020B0502020104020203" pitchFamily="34" charset="-18"/>
              </a:rPr>
              <a:t>1.</a:t>
            </a:r>
            <a:r>
              <a:rPr lang="cs-CZ" sz="3600" dirty="0">
                <a:latin typeface="Gill Sans MT" panose="020B0502020104020203" pitchFamily="34" charset="-18"/>
              </a:rPr>
              <a:t> </a:t>
            </a:r>
            <a:r>
              <a:rPr lang="cs-CZ" sz="3600" b="1" dirty="0" err="1">
                <a:solidFill>
                  <a:srgbClr val="5BBBB7"/>
                </a:solidFill>
                <a:latin typeface="Gill Sans MT" panose="020B0502020104020203" pitchFamily="34" charset="-18"/>
              </a:rPr>
              <a:t>Theoretical</a:t>
            </a:r>
            <a:r>
              <a:rPr lang="cs-CZ" sz="3600" b="1" dirty="0">
                <a:solidFill>
                  <a:srgbClr val="7CC5C2"/>
                </a:solidFill>
                <a:latin typeface="Gill Sans MT" panose="020B0502020104020203" pitchFamily="34" charset="-18"/>
              </a:rPr>
              <a:t> </a:t>
            </a:r>
            <a:r>
              <a:rPr lang="cs-CZ" sz="3600" b="1" dirty="0" err="1">
                <a:solidFill>
                  <a:srgbClr val="7CC5C2"/>
                </a:solidFill>
                <a:latin typeface="Gill Sans MT" panose="020B0502020104020203" pitchFamily="34" charset="-18"/>
              </a:rPr>
              <a:t>assumptions</a:t>
            </a:r>
            <a:endParaRPr lang="cs-CZ" sz="3600" b="1" dirty="0">
              <a:latin typeface="Gill Sans MT" panose="020B0502020104020203" pitchFamily="34" charset="-18"/>
            </a:endParaRP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cs-CZ" sz="3600" dirty="0" err="1">
                <a:latin typeface="Gill Sans MT" panose="020B0502020104020203" pitchFamily="34" charset="-18"/>
              </a:rPr>
              <a:t>Extended</a:t>
            </a:r>
            <a:r>
              <a:rPr lang="cs-CZ" sz="3600" dirty="0">
                <a:latin typeface="Gill Sans MT" panose="020B0502020104020203" pitchFamily="34" charset="-18"/>
              </a:rPr>
              <a:t> </a:t>
            </a:r>
            <a:r>
              <a:rPr lang="cs-CZ" sz="3600" dirty="0" err="1">
                <a:latin typeface="Gill Sans MT" panose="020B0502020104020203" pitchFamily="34" charset="-18"/>
              </a:rPr>
              <a:t>Nijboer-Zernike</a:t>
            </a:r>
            <a:r>
              <a:rPr lang="cs-CZ" sz="3600" dirty="0">
                <a:latin typeface="Gill Sans MT" panose="020B0502020104020203" pitchFamily="34" charset="-18"/>
              </a:rPr>
              <a:t> </a:t>
            </a:r>
            <a:r>
              <a:rPr lang="cs-CZ" sz="3600" dirty="0" err="1">
                <a:latin typeface="Gill Sans MT" panose="020B0502020104020203" pitchFamily="34" charset="-18"/>
              </a:rPr>
              <a:t>Theory</a:t>
            </a:r>
            <a:endParaRPr lang="cs-CZ" sz="3600" dirty="0">
              <a:latin typeface="Gill Sans MT" panose="020B0502020104020203" pitchFamily="34" charset="-18"/>
            </a:endParaRP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en-US" sz="3600" dirty="0">
                <a:latin typeface="Gill Sans MT" panose="020B0502020104020203" pitchFamily="34" charset="-18"/>
              </a:rPr>
              <a:t>Multifractality</a:t>
            </a:r>
            <a:endParaRPr lang="cs-CZ" sz="3600" dirty="0">
              <a:latin typeface="Gill Sans MT" panose="020B0502020104020203" pitchFamily="34" charset="-18"/>
            </a:endParaRPr>
          </a:p>
          <a:p>
            <a:pPr lvl="1"/>
            <a:r>
              <a:rPr lang="cs-CZ" sz="3600" dirty="0">
                <a:latin typeface="Gill Sans MT" panose="020B0502020104020203" pitchFamily="34" charset="-18"/>
              </a:rPr>
              <a:t>						</a:t>
            </a:r>
            <a:r>
              <a:rPr lang="cs-CZ" sz="3600" dirty="0">
                <a:solidFill>
                  <a:srgbClr val="7CC5C2"/>
                </a:solidFill>
                <a:latin typeface="Gill Sans MT" panose="020B0502020104020203" pitchFamily="34" charset="-18"/>
              </a:rPr>
              <a:t>+</a:t>
            </a:r>
            <a:endParaRPr lang="cs-CZ" sz="3600" dirty="0">
              <a:latin typeface="Gill Sans MT" panose="020B0502020104020203" pitchFamily="34" charset="-18"/>
            </a:endParaRPr>
          </a:p>
          <a:p>
            <a:pPr marL="0" lvl="1"/>
            <a:r>
              <a:rPr lang="cs-CZ" sz="3600" b="1" dirty="0">
                <a:solidFill>
                  <a:srgbClr val="7CC5C2"/>
                </a:solidFill>
                <a:latin typeface="Gill Sans MT" panose="020B0502020104020203" pitchFamily="34" charset="-18"/>
              </a:rPr>
              <a:t>2.</a:t>
            </a:r>
            <a:r>
              <a:rPr lang="cs-CZ" sz="3600" dirty="0">
                <a:solidFill>
                  <a:srgbClr val="7CC5C2"/>
                </a:solidFill>
                <a:latin typeface="Gill Sans MT" panose="020B0502020104020203" pitchFamily="34" charset="-18"/>
              </a:rPr>
              <a:t> </a:t>
            </a:r>
            <a:r>
              <a:rPr lang="cs-CZ" sz="3600" b="1" dirty="0" err="1">
                <a:solidFill>
                  <a:srgbClr val="7CC5C2"/>
                </a:solidFill>
                <a:latin typeface="Gill Sans MT" panose="020B0502020104020203" pitchFamily="34" charset="-18"/>
              </a:rPr>
              <a:t>Technical</a:t>
            </a:r>
            <a:r>
              <a:rPr lang="cs-CZ" sz="3600" b="1" dirty="0">
                <a:solidFill>
                  <a:srgbClr val="7CC5C2"/>
                </a:solidFill>
                <a:latin typeface="Gill Sans MT" panose="020B0502020104020203" pitchFamily="34" charset="-18"/>
              </a:rPr>
              <a:t> </a:t>
            </a:r>
            <a:r>
              <a:rPr lang="cs-CZ" sz="3600" b="1" dirty="0" err="1">
                <a:solidFill>
                  <a:srgbClr val="7CC5C2"/>
                </a:solidFill>
                <a:latin typeface="Gill Sans MT" panose="020B0502020104020203" pitchFamily="34" charset="-18"/>
              </a:rPr>
              <a:t>solutions</a:t>
            </a:r>
            <a:endParaRPr lang="cs-CZ" sz="3600" b="1" dirty="0">
              <a:solidFill>
                <a:schemeClr val="tx2"/>
              </a:solidFill>
              <a:latin typeface="Gill Sans MT" panose="020B0502020104020203" pitchFamily="34" charset="-18"/>
            </a:endParaRP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cs-CZ" sz="3600" dirty="0" err="1">
                <a:latin typeface="Gill Sans MT" panose="020B0502020104020203" pitchFamily="34" charset="-18"/>
              </a:rPr>
              <a:t>Small</a:t>
            </a:r>
            <a:r>
              <a:rPr lang="cs-CZ" sz="3600" dirty="0">
                <a:latin typeface="Gill Sans MT" panose="020B0502020104020203" pitchFamily="34" charset="-18"/>
              </a:rPr>
              <a:t> </a:t>
            </a:r>
            <a:r>
              <a:rPr lang="cs-CZ" sz="3600" dirty="0" err="1">
                <a:latin typeface="Gill Sans MT" panose="020B0502020104020203" pitchFamily="34" charset="-18"/>
              </a:rPr>
              <a:t>camera</a:t>
            </a:r>
            <a:r>
              <a:rPr lang="cs-CZ" sz="3600" dirty="0">
                <a:latin typeface="Gill Sans MT" panose="020B0502020104020203" pitchFamily="34" charset="-18"/>
              </a:rPr>
              <a:t> pixel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cs-CZ" sz="3600" dirty="0" err="1">
                <a:latin typeface="Gill Sans MT" panose="020B0502020104020203" pitchFamily="34" charset="-18"/>
              </a:rPr>
              <a:t>Primary</a:t>
            </a:r>
            <a:r>
              <a:rPr lang="cs-CZ" sz="3600" dirty="0">
                <a:latin typeface="Gill Sans MT" panose="020B0502020104020203" pitchFamily="34" charset="-18"/>
              </a:rPr>
              <a:t> vice-bit </a:t>
            </a:r>
            <a:r>
              <a:rPr lang="cs-CZ" sz="3600" dirty="0" err="1">
                <a:latin typeface="Gill Sans MT" panose="020B0502020104020203" pitchFamily="34" charset="-18"/>
              </a:rPr>
              <a:t>camera</a:t>
            </a:r>
            <a:r>
              <a:rPr lang="cs-CZ" sz="3600" dirty="0">
                <a:latin typeface="Gill Sans MT" panose="020B0502020104020203" pitchFamily="34" charset="-18"/>
              </a:rPr>
              <a:t> </a:t>
            </a:r>
            <a:r>
              <a:rPr lang="cs-CZ" sz="3600" dirty="0" err="1">
                <a:latin typeface="Gill Sans MT" panose="020B0502020104020203" pitchFamily="34" charset="-18"/>
              </a:rPr>
              <a:t>signal</a:t>
            </a:r>
            <a:endParaRPr lang="cs-CZ" sz="3600" dirty="0">
              <a:latin typeface="Gill Sans MT" panose="020B0502020104020203" pitchFamily="34" charset="-18"/>
            </a:endParaRP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cs-CZ" sz="3600" dirty="0" err="1">
                <a:latin typeface="Gill Sans MT" panose="020B0502020104020203" pitchFamily="34" charset="-18"/>
              </a:rPr>
              <a:t>Short</a:t>
            </a:r>
            <a:r>
              <a:rPr lang="cs-CZ" sz="3600" dirty="0">
                <a:latin typeface="Gill Sans MT" panose="020B0502020104020203" pitchFamily="34" charset="-18"/>
              </a:rPr>
              <a:t> z-step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cs-CZ" sz="3600" dirty="0" err="1">
                <a:latin typeface="Gill Sans MT" panose="020B0502020104020203" pitchFamily="34" charset="-18"/>
              </a:rPr>
              <a:t>Strong</a:t>
            </a:r>
            <a:r>
              <a:rPr lang="cs-CZ" sz="3600" dirty="0">
                <a:latin typeface="Gill Sans MT" panose="020B0502020104020203" pitchFamily="34" charset="-18"/>
              </a:rPr>
              <a:t> </a:t>
            </a:r>
            <a:r>
              <a:rPr lang="cs-CZ" sz="3600" dirty="0" err="1">
                <a:latin typeface="Gill Sans MT" panose="020B0502020104020203" pitchFamily="34" charset="-18"/>
              </a:rPr>
              <a:t>light</a:t>
            </a:r>
            <a:r>
              <a:rPr lang="cs-CZ" sz="3600" dirty="0">
                <a:latin typeface="Gill Sans MT" panose="020B0502020104020203" pitchFamily="34" charset="-18"/>
              </a:rPr>
              <a:t> </a:t>
            </a:r>
            <a:r>
              <a:rPr lang="cs-CZ" sz="3600" dirty="0" err="1">
                <a:latin typeface="Gill Sans MT" panose="020B0502020104020203" pitchFamily="34" charset="-18"/>
              </a:rPr>
              <a:t>illumination</a:t>
            </a:r>
            <a:endParaRPr lang="cs-CZ" sz="3600" dirty="0">
              <a:latin typeface="Gill Sans MT" panose="020B0502020104020203" pitchFamily="34" charset="-18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DBAD99B-873C-413F-9381-D49C4762CD10}"/>
              </a:ext>
            </a:extLst>
          </p:cNvPr>
          <p:cNvSpPr txBox="1"/>
          <p:nvPr/>
        </p:nvSpPr>
        <p:spPr>
          <a:xfrm>
            <a:off x="6063448" y="6497841"/>
            <a:ext cx="2991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100" dirty="0" err="1">
                <a:latin typeface="Gill Sans MT" panose="020B0502020104020203" pitchFamily="34" charset="-18"/>
              </a:rPr>
              <a:t>Rychtáriková</a:t>
            </a:r>
            <a:r>
              <a:rPr lang="cs-CZ" sz="1100" dirty="0">
                <a:latin typeface="Gill Sans MT" panose="020B0502020104020203" pitchFamily="34" charset="-18"/>
              </a:rPr>
              <a:t> et al., </a:t>
            </a:r>
            <a:r>
              <a:rPr lang="cs-CZ" sz="1100" dirty="0" err="1">
                <a:latin typeface="Gill Sans MT" panose="020B0502020104020203" pitchFamily="34" charset="-18"/>
              </a:rPr>
              <a:t>Ultramicroscopy</a:t>
            </a:r>
            <a:r>
              <a:rPr lang="cs-CZ" sz="1100" dirty="0">
                <a:latin typeface="Gill Sans MT" panose="020B0502020104020203" pitchFamily="34" charset="-18"/>
              </a:rPr>
              <a:t>, 2017.</a:t>
            </a:r>
            <a:endParaRPr lang="en-US" sz="1100" dirty="0"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20363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D0A274-4412-4CD7-8756-4F2A6A8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" y="140977"/>
            <a:ext cx="9108000" cy="575908"/>
          </a:xfrm>
        </p:spPr>
        <p:txBody>
          <a:bodyPr>
            <a:noAutofit/>
          </a:bodyPr>
          <a:lstStyle/>
          <a:p>
            <a:r>
              <a:rPr lang="cs-CZ" sz="3600" b="1" dirty="0" err="1">
                <a:solidFill>
                  <a:srgbClr val="7CC5C2"/>
                </a:solidFill>
                <a:latin typeface="Gill Sans MT" panose="020B0502020104020203" pitchFamily="34" charset="-18"/>
              </a:rPr>
              <a:t>Extended</a:t>
            </a:r>
            <a:r>
              <a:rPr lang="cs-CZ" sz="3600" b="1" dirty="0">
                <a:solidFill>
                  <a:srgbClr val="7CC5C2"/>
                </a:solidFill>
                <a:latin typeface="Gill Sans MT" panose="020B0502020104020203" pitchFamily="34" charset="-18"/>
              </a:rPr>
              <a:t> </a:t>
            </a:r>
            <a:r>
              <a:rPr lang="cs-CZ" sz="3600" b="1" dirty="0" err="1">
                <a:solidFill>
                  <a:srgbClr val="7CC5C2"/>
                </a:solidFill>
                <a:latin typeface="Gill Sans MT" panose="020B0502020104020203" pitchFamily="34" charset="-18"/>
              </a:rPr>
              <a:t>Nijboer-Zernike</a:t>
            </a:r>
            <a:r>
              <a:rPr lang="cs-CZ" sz="3600" b="1" dirty="0">
                <a:solidFill>
                  <a:srgbClr val="7CC5C2"/>
                </a:solidFill>
                <a:latin typeface="Gill Sans MT" panose="020B0502020104020203" pitchFamily="34" charset="-18"/>
              </a:rPr>
              <a:t> </a:t>
            </a:r>
            <a:r>
              <a:rPr lang="cs-CZ" sz="3600" b="1" dirty="0" err="1">
                <a:solidFill>
                  <a:srgbClr val="7CC5C2"/>
                </a:solidFill>
                <a:latin typeface="Gill Sans MT" panose="020B0502020104020203" pitchFamily="34" charset="-18"/>
              </a:rPr>
              <a:t>Theory</a:t>
            </a:r>
            <a:endParaRPr lang="en-US" sz="3600" b="1" dirty="0">
              <a:latin typeface="Gill Sans MT" panose="020B0502020104020203" pitchFamily="34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2B0A95-F201-4108-BFAB-4200DA7B0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00" y="4972408"/>
            <a:ext cx="9089600" cy="18855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100" b="1" dirty="0">
                <a:solidFill>
                  <a:srgbClr val="7CC5C2"/>
                </a:solidFill>
                <a:latin typeface="Gill Sans MT" panose="020B0502020104020203" pitchFamily="34" charset="-18"/>
              </a:rPr>
              <a:t>+ Theory of Electromagnetic Centroid</a:t>
            </a:r>
          </a:p>
          <a:p>
            <a:pPr marL="0" indent="0">
              <a:buNone/>
            </a:pPr>
            <a:r>
              <a:rPr lang="en-US" sz="4100" dirty="0">
                <a:latin typeface="Gill Sans MT" panose="020B0502020104020203" pitchFamily="34" charset="-18"/>
              </a:rPr>
              <a:t>Volume electromagnetic centroid:</a:t>
            </a:r>
          </a:p>
          <a:p>
            <a:pPr marL="457200" indent="-457200"/>
            <a:r>
              <a:rPr lang="en-US" dirty="0">
                <a:latin typeface="Gill Sans MT" panose="020B0502020104020203" pitchFamily="34" charset="-18"/>
              </a:rPr>
              <a:t>intensity extreme</a:t>
            </a:r>
          </a:p>
          <a:p>
            <a:pPr marL="457200" indent="-457200"/>
            <a:r>
              <a:rPr lang="en-US" dirty="0">
                <a:latin typeface="Gill Sans MT" panose="020B0502020104020203" pitchFamily="34" charset="-18"/>
              </a:rPr>
              <a:t>the same intensity in two consecutive images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48462E6-AA30-448F-A2B1-2A26CC300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" y="958786"/>
            <a:ext cx="9108000" cy="39190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BB2E379-1CC3-4F47-B8DD-195A5E86F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000" y="0"/>
            <a:ext cx="900000" cy="85786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DCEB003-9462-4A62-80BC-F7120BF1F6F1}"/>
              </a:ext>
            </a:extLst>
          </p:cNvPr>
          <p:cNvSpPr txBox="1"/>
          <p:nvPr/>
        </p:nvSpPr>
        <p:spPr>
          <a:xfrm>
            <a:off x="6152225" y="6586218"/>
            <a:ext cx="2991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100" dirty="0" err="1">
                <a:latin typeface="Gill Sans MT" panose="020B0502020104020203" pitchFamily="34" charset="-18"/>
              </a:rPr>
              <a:t>Rychtáriková</a:t>
            </a:r>
            <a:r>
              <a:rPr lang="cs-CZ" sz="1100" dirty="0">
                <a:latin typeface="Gill Sans MT" panose="020B0502020104020203" pitchFamily="34" charset="-18"/>
              </a:rPr>
              <a:t> et al., </a:t>
            </a:r>
            <a:r>
              <a:rPr lang="cs-CZ" sz="1100" dirty="0" err="1">
                <a:latin typeface="Gill Sans MT" panose="020B0502020104020203" pitchFamily="34" charset="-18"/>
              </a:rPr>
              <a:t>Ultramicroscopy</a:t>
            </a:r>
            <a:r>
              <a:rPr lang="cs-CZ" sz="1100" dirty="0">
                <a:latin typeface="Gill Sans MT" panose="020B0502020104020203" pitchFamily="34" charset="-18"/>
              </a:rPr>
              <a:t>, 2017.</a:t>
            </a:r>
            <a:endParaRPr lang="en-US" sz="1100" dirty="0"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9518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E38581-89E9-4423-9223-33A1B158F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68" y="205329"/>
            <a:ext cx="7886700" cy="1179588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Multifractality approach:</a:t>
            </a:r>
            <a:br>
              <a:rPr lang="en-US" sz="3600" b="1" dirty="0">
                <a:solidFill>
                  <a:srgbClr val="5BBBB7"/>
                </a:solidFill>
                <a:latin typeface="Gill Sans MT" panose="020B0502020104020203" pitchFamily="34" charset="-18"/>
              </a:rPr>
            </a:br>
            <a:r>
              <a:rPr lang="en-US" sz="36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Point Divergence Gain</a:t>
            </a:r>
            <a:r>
              <a:rPr lang="cs-CZ" sz="36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 </a:t>
            </a:r>
            <a:r>
              <a:rPr lang="el-GR" sz="3600" b="1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Ω</a:t>
            </a:r>
            <a:r>
              <a:rPr lang="el-GR" sz="3600" b="1" i="1" baseline="-25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α</a:t>
            </a:r>
            <a:r>
              <a:rPr lang="cs-CZ" sz="3600" b="1" baseline="30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(</a:t>
            </a:r>
            <a:r>
              <a:rPr lang="cs-CZ" sz="3600" b="1" i="1" baseline="30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L</a:t>
            </a:r>
            <a:r>
              <a:rPr lang="cs-CZ" sz="3600" b="1" baseline="30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→</a:t>
            </a:r>
            <a:r>
              <a:rPr lang="cs-CZ" sz="3600" b="1" i="1" baseline="30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M</a:t>
            </a:r>
            <a:r>
              <a:rPr lang="cs-CZ" sz="3600" b="1" baseline="30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)</a:t>
            </a:r>
            <a:endParaRPr lang="en-US" sz="3600" b="1" dirty="0">
              <a:solidFill>
                <a:srgbClr val="5BBBB7"/>
              </a:solidFill>
              <a:latin typeface="Gill Sans MT" panose="020B0502020104020203" pitchFamily="34" charset="-18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4CDD673-0146-458E-939B-BE73D68CE15A}"/>
              </a:ext>
            </a:extLst>
          </p:cNvPr>
          <p:cNvSpPr txBox="1"/>
          <p:nvPr/>
        </p:nvSpPr>
        <p:spPr>
          <a:xfrm>
            <a:off x="275208" y="2485741"/>
            <a:ext cx="175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cs-CZ" sz="28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sz="2800" b="1" dirty="0">
                <a:latin typeface="Gill Sans MT" panose="020B0502020104020203" pitchFamily="34" charset="-18"/>
              </a:rPr>
              <a:t>(</a:t>
            </a:r>
            <a:r>
              <a:rPr lang="cs-CZ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cs-CZ" sz="2800" b="1" i="1" dirty="0">
                <a:latin typeface="Gill Sans MT" panose="020B0502020104020203" pitchFamily="34" charset="-18"/>
              </a:rPr>
              <a:t>+</a:t>
            </a:r>
            <a:r>
              <a:rPr lang="cs-CZ" sz="2800" b="1" dirty="0"/>
              <a:t>1</a:t>
            </a:r>
            <a:r>
              <a:rPr lang="cs-CZ" sz="2800" b="1" dirty="0">
                <a:latin typeface="Gill Sans MT" panose="020B0502020104020203" pitchFamily="34" charset="-18"/>
              </a:rPr>
              <a:t>)</a:t>
            </a:r>
          </a:p>
        </p:txBody>
      </p:sp>
      <p:sp>
        <p:nvSpPr>
          <p:cNvPr id="16" name="Kosoúhelník 15">
            <a:extLst>
              <a:ext uri="{FF2B5EF4-FFF2-40B4-BE49-F238E27FC236}">
                <a16:creationId xmlns:a16="http://schemas.microsoft.com/office/drawing/2014/main" id="{2970D403-77D0-4F9F-9CD4-77F2C24A95F0}"/>
              </a:ext>
            </a:extLst>
          </p:cNvPr>
          <p:cNvSpPr/>
          <p:nvPr/>
        </p:nvSpPr>
        <p:spPr>
          <a:xfrm>
            <a:off x="1562632" y="2485741"/>
            <a:ext cx="4309328" cy="1385136"/>
          </a:xfrm>
          <a:prstGeom prst="parallelogram">
            <a:avLst>
              <a:gd name="adj" fmla="val 62625"/>
            </a:avLst>
          </a:prstGeom>
          <a:solidFill>
            <a:srgbClr val="5CB8B2"/>
          </a:solidFill>
          <a:ln>
            <a:solidFill>
              <a:srgbClr val="5CB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Kosoúhelník 16">
            <a:extLst>
              <a:ext uri="{FF2B5EF4-FFF2-40B4-BE49-F238E27FC236}">
                <a16:creationId xmlns:a16="http://schemas.microsoft.com/office/drawing/2014/main" id="{8D851E26-07FB-45CA-BA86-628B3D4E49D8}"/>
              </a:ext>
            </a:extLst>
          </p:cNvPr>
          <p:cNvSpPr/>
          <p:nvPr/>
        </p:nvSpPr>
        <p:spPr>
          <a:xfrm>
            <a:off x="947014" y="4196605"/>
            <a:ext cx="4309328" cy="1385136"/>
          </a:xfrm>
          <a:prstGeom prst="parallelogram">
            <a:avLst>
              <a:gd name="adj" fmla="val 62625"/>
            </a:avLst>
          </a:prstGeom>
          <a:solidFill>
            <a:srgbClr val="5CB8B2"/>
          </a:solidFill>
          <a:ln>
            <a:solidFill>
              <a:srgbClr val="5CB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EFAC50D7-B702-48DC-A6A0-35B58C2B6D77}"/>
              </a:ext>
            </a:extLst>
          </p:cNvPr>
          <p:cNvCxnSpPr/>
          <p:nvPr/>
        </p:nvCxnSpPr>
        <p:spPr>
          <a:xfrm>
            <a:off x="3409487" y="3178309"/>
            <a:ext cx="0" cy="19018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Násobení 9">
            <a:extLst>
              <a:ext uri="{FF2B5EF4-FFF2-40B4-BE49-F238E27FC236}">
                <a16:creationId xmlns:a16="http://schemas.microsoft.com/office/drawing/2014/main" id="{9CAC290F-37DF-4861-AF3A-5C008064415C}"/>
              </a:ext>
            </a:extLst>
          </p:cNvPr>
          <p:cNvSpPr/>
          <p:nvPr/>
        </p:nvSpPr>
        <p:spPr>
          <a:xfrm>
            <a:off x="2947773" y="2898737"/>
            <a:ext cx="923427" cy="559144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3394E5D-2538-4BBD-A266-F92E1175C731}"/>
              </a:ext>
            </a:extLst>
          </p:cNvPr>
          <p:cNvSpPr txBox="1"/>
          <p:nvPr/>
        </p:nvSpPr>
        <p:spPr>
          <a:xfrm>
            <a:off x="3603708" y="2905780"/>
            <a:ext cx="1376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b="1" dirty="0">
                <a:latin typeface="Gill Sans MT" panose="020B0502020104020203" pitchFamily="34" charset="-18"/>
              </a:rPr>
              <a:t>(</a:t>
            </a:r>
            <a:r>
              <a:rPr lang="cs-CZ" sz="2800" b="1" i="1" dirty="0" err="1">
                <a:latin typeface="Gill Sans MT" panose="020B0502020104020203" pitchFamily="34" charset="-18"/>
              </a:rPr>
              <a:t>x,y</a:t>
            </a:r>
            <a:r>
              <a:rPr lang="cs-CZ" sz="2800" b="1" dirty="0">
                <a:latin typeface="Gill Sans MT" panose="020B0502020104020203" pitchFamily="34" charset="-18"/>
              </a:rPr>
              <a:t>)</a:t>
            </a:r>
            <a:r>
              <a:rPr lang="en-US" sz="2800" b="1" dirty="0">
                <a:latin typeface="Gill Sans MT" panose="020B0502020104020203" pitchFamily="34" charset="-18"/>
              </a:rPr>
              <a:t>, </a:t>
            </a:r>
            <a:r>
              <a:rPr lang="en-US" sz="2800" b="1" i="1" dirty="0">
                <a:latin typeface="Gill Sans MT" panose="020B0502020104020203" pitchFamily="34" charset="-18"/>
              </a:rPr>
              <a:t>L</a:t>
            </a:r>
            <a:endParaRPr lang="cs-CZ" sz="2800" b="1" i="1" baseline="-25000" dirty="0">
              <a:latin typeface="Gill Sans MT" panose="020B0502020104020203" pitchFamily="34" charset="-18"/>
            </a:endParaRP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0662F70F-6183-4C4E-BE38-6C6DF1F1F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000" y="0"/>
            <a:ext cx="900000" cy="857863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721F8B6B-3C55-4B89-AC57-F5783A04E1C5}"/>
              </a:ext>
            </a:extLst>
          </p:cNvPr>
          <p:cNvSpPr txBox="1"/>
          <p:nvPr/>
        </p:nvSpPr>
        <p:spPr>
          <a:xfrm>
            <a:off x="6063448" y="6497841"/>
            <a:ext cx="2991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100" dirty="0" err="1">
                <a:latin typeface="Gill Sans MT" panose="020B0502020104020203" pitchFamily="34" charset="-18"/>
              </a:rPr>
              <a:t>Rychtáriková</a:t>
            </a:r>
            <a:r>
              <a:rPr lang="cs-CZ" sz="1100" dirty="0">
                <a:latin typeface="Gill Sans MT" panose="020B0502020104020203" pitchFamily="34" charset="-18"/>
              </a:rPr>
              <a:t> et al., </a:t>
            </a:r>
            <a:r>
              <a:rPr lang="cs-CZ" sz="1100" dirty="0" err="1">
                <a:latin typeface="Gill Sans MT" panose="020B0502020104020203" pitchFamily="34" charset="-18"/>
              </a:rPr>
              <a:t>Entropy</a:t>
            </a:r>
            <a:r>
              <a:rPr lang="cs-CZ" sz="1100" dirty="0">
                <a:latin typeface="Gill Sans MT" panose="020B0502020104020203" pitchFamily="34" charset="-18"/>
              </a:rPr>
              <a:t>, 2018.</a:t>
            </a:r>
            <a:endParaRPr lang="en-US" sz="1100" dirty="0">
              <a:latin typeface="Gill Sans MT" panose="020B0502020104020203" pitchFamily="34" charset="-18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F98239E-7C65-4947-9455-6E7AEADB22F6}"/>
              </a:ext>
            </a:extLst>
          </p:cNvPr>
          <p:cNvSpPr txBox="1"/>
          <p:nvPr/>
        </p:nvSpPr>
        <p:spPr>
          <a:xfrm>
            <a:off x="417250" y="4217099"/>
            <a:ext cx="1219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cs-CZ" sz="28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cs-CZ" sz="2800" b="1" dirty="0">
                <a:latin typeface="Gill Sans MT" panose="020B0502020104020203" pitchFamily="34" charset="-18"/>
              </a:rPr>
              <a:t>(</a:t>
            </a:r>
            <a:r>
              <a:rPr lang="cs-CZ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cs-CZ" sz="2800" b="1" dirty="0">
                <a:latin typeface="Gill Sans MT" panose="020B0502020104020203" pitchFamily="34" charset="-18"/>
              </a:rPr>
              <a:t>)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8177602A-881D-4690-8AC0-0AC0BD83C63E}"/>
              </a:ext>
            </a:extLst>
          </p:cNvPr>
          <p:cNvSpPr txBox="1"/>
          <p:nvPr/>
        </p:nvSpPr>
        <p:spPr>
          <a:xfrm>
            <a:off x="4655720" y="5722803"/>
            <a:ext cx="318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Gill Sans MT" panose="020B0502020104020203" pitchFamily="34" charset="-18"/>
              </a:rPr>
              <a:t>Two</a:t>
            </a:r>
            <a:r>
              <a:rPr lang="cs-CZ" dirty="0">
                <a:latin typeface="Gill Sans MT" panose="020B0502020104020203" pitchFamily="34" charset="-18"/>
              </a:rPr>
              <a:t> </a:t>
            </a:r>
            <a:r>
              <a:rPr lang="cs-CZ" dirty="0" err="1">
                <a:latin typeface="Gill Sans MT" panose="020B0502020104020203" pitchFamily="34" charset="-18"/>
              </a:rPr>
              <a:t>consecutive</a:t>
            </a:r>
            <a:r>
              <a:rPr lang="cs-CZ" dirty="0">
                <a:latin typeface="Gill Sans MT" panose="020B0502020104020203" pitchFamily="34" charset="-18"/>
              </a:rPr>
              <a:t> z-</a:t>
            </a:r>
            <a:r>
              <a:rPr lang="cs-CZ" dirty="0" err="1">
                <a:latin typeface="Gill Sans MT" panose="020B0502020104020203" pitchFamily="34" charset="-18"/>
              </a:rPr>
              <a:t>stack</a:t>
            </a:r>
            <a:r>
              <a:rPr lang="cs-CZ" dirty="0">
                <a:latin typeface="Gill Sans MT" panose="020B0502020104020203" pitchFamily="34" charset="-18"/>
              </a:rPr>
              <a:t> </a:t>
            </a:r>
            <a:r>
              <a:rPr lang="cs-CZ" dirty="0" err="1">
                <a:latin typeface="Gill Sans MT" panose="020B0502020104020203" pitchFamily="34" charset="-18"/>
              </a:rPr>
              <a:t>images</a:t>
            </a:r>
            <a:endParaRPr lang="en-US" dirty="0">
              <a:latin typeface="Gill Sans MT" panose="020B0502020104020203" pitchFamily="34" charset="-18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2E71BD3B-DE52-4999-870E-B7D5579CAA40}"/>
              </a:ext>
            </a:extLst>
          </p:cNvPr>
          <p:cNvSpPr txBox="1"/>
          <p:nvPr/>
        </p:nvSpPr>
        <p:spPr>
          <a:xfrm>
            <a:off x="3301933" y="4421123"/>
            <a:ext cx="1492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b="1" dirty="0">
                <a:latin typeface="Gill Sans MT" panose="020B0502020104020203" pitchFamily="34" charset="-18"/>
              </a:rPr>
              <a:t>(</a:t>
            </a:r>
            <a:r>
              <a:rPr lang="cs-CZ" sz="2800" b="1" i="1" dirty="0" err="1">
                <a:latin typeface="Gill Sans MT" panose="020B0502020104020203" pitchFamily="34" charset="-18"/>
              </a:rPr>
              <a:t>x,y</a:t>
            </a:r>
            <a:r>
              <a:rPr lang="cs-CZ" sz="2800" b="1" dirty="0">
                <a:latin typeface="Gill Sans MT" panose="020B0502020104020203" pitchFamily="34" charset="-18"/>
              </a:rPr>
              <a:t>)</a:t>
            </a:r>
            <a:r>
              <a:rPr lang="en-US" sz="2800" b="1" dirty="0">
                <a:latin typeface="Gill Sans MT" panose="020B0502020104020203" pitchFamily="34" charset="-18"/>
              </a:rPr>
              <a:t>, </a:t>
            </a:r>
            <a:r>
              <a:rPr lang="en-US" sz="2800" b="1" i="1" dirty="0">
                <a:latin typeface="Gill Sans MT" panose="020B0502020104020203" pitchFamily="34" charset="-18"/>
              </a:rPr>
              <a:t>M</a:t>
            </a:r>
            <a:endParaRPr lang="cs-CZ" sz="2800" b="1" i="1" baseline="-25000" dirty="0"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14844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E38581-89E9-4423-9223-33A1B158F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68" y="205329"/>
            <a:ext cx="7886700" cy="75577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Multifractality approach:</a:t>
            </a:r>
            <a:br>
              <a:rPr lang="en-US" sz="2800" b="1" dirty="0">
                <a:solidFill>
                  <a:srgbClr val="5BBBB7"/>
                </a:solidFill>
                <a:latin typeface="Gill Sans MT" panose="020B0502020104020203" pitchFamily="34" charset="-18"/>
              </a:rPr>
            </a:br>
            <a:r>
              <a:rPr lang="en-US" sz="28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Point Divergence Gain</a:t>
            </a:r>
            <a:r>
              <a:rPr lang="cs-CZ" sz="28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 </a:t>
            </a:r>
            <a:r>
              <a:rPr lang="el-GR" sz="2800" b="1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Ω</a:t>
            </a:r>
            <a:r>
              <a:rPr lang="el-GR" sz="2800" b="1" i="1" baseline="-25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α</a:t>
            </a:r>
            <a:r>
              <a:rPr lang="cs-CZ" sz="2800" b="1" baseline="30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(</a:t>
            </a:r>
            <a:r>
              <a:rPr lang="cs-CZ" sz="2800" b="1" i="1" baseline="30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L</a:t>
            </a:r>
            <a:r>
              <a:rPr lang="cs-CZ" sz="2800" b="1" baseline="30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→</a:t>
            </a:r>
            <a:r>
              <a:rPr lang="cs-CZ" sz="2800" b="1" i="1" baseline="30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M</a:t>
            </a:r>
            <a:r>
              <a:rPr lang="cs-CZ" sz="2800" b="1" baseline="30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)</a:t>
            </a:r>
            <a:endParaRPr lang="en-US" sz="2800" b="1" baseline="30000" dirty="0">
              <a:solidFill>
                <a:srgbClr val="5BBBB7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1282BD07-BFAB-4589-BE09-0C597D5C42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4199" y="1563333"/>
                <a:ext cx="7886700" cy="105143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l-GR" sz="20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sz="2000" b="1" i="0">
                              <a:latin typeface="Cambria Math" panose="020405030504060302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el-GR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sub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𝑴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den>
                      </m:f>
                      <m:func>
                        <m:func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𝐥𝐨𝐠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b="1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𝒑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2000" b="1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000" b="1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𝑳</m:t>
                                          </m:r>
                                          <m:r>
                                            <a:rPr lang="en-US" sz="20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→</m:t>
                                          </m:r>
                                          <m:r>
                                            <a:rPr lang="en-US" sz="20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𝑴</m:t>
                                          </m:r>
                                          <m:r>
                                            <a:rPr lang="en-US" sz="20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e>
                      </m:func>
                      <m:f>
                        <m:fPr>
                          <m:ctrlPr>
                            <a:rPr lang="en-US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den>
                      </m:f>
                      <m:func>
                        <m:funcPr>
                          <m:ctrlPr>
                            <a:rPr lang="en-US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𝐥𝐨𝐠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sz="20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sz="20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b="1" i="1">
                                          <a:solidFill>
                                            <a:schemeClr val="accent6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𝒑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1">
                                              <a:solidFill>
                                                <a:schemeClr val="accent6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1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1282BD07-BFAB-4589-BE09-0C597D5C42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4199" y="1563333"/>
                <a:ext cx="7886700" cy="105143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Obrázek 23">
            <a:extLst>
              <a:ext uri="{FF2B5EF4-FFF2-40B4-BE49-F238E27FC236}">
                <a16:creationId xmlns:a16="http://schemas.microsoft.com/office/drawing/2014/main" id="{0662F70F-6183-4C4E-BE38-6C6DF1F1F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000" y="0"/>
            <a:ext cx="900000" cy="857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ástupný obsah 2">
                <a:extLst>
                  <a:ext uri="{FF2B5EF4-FFF2-40B4-BE49-F238E27FC236}">
                    <a16:creationId xmlns:a16="http://schemas.microsoft.com/office/drawing/2014/main" id="{F39F30D1-DF97-422D-A382-2625949671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4199" y="3159289"/>
                <a:ext cx="7068290" cy="725274"/>
              </a:xfrm>
              <a:prstGeom prst="rect">
                <a:avLst/>
              </a:prstGeom>
              <a:gradFill flip="none" rotWithShape="1">
                <a:gsLst>
                  <a:gs pos="0">
                    <a:srgbClr val="5BBBB7">
                      <a:tint val="66000"/>
                      <a:satMod val="160000"/>
                    </a:srgbClr>
                  </a:gs>
                  <a:gs pos="50000">
                    <a:srgbClr val="5BBBB7">
                      <a:tint val="44500"/>
                      <a:satMod val="160000"/>
                    </a:srgbClr>
                  </a:gs>
                  <a:gs pos="100000">
                    <a:srgbClr val="5BBBB7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l-G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sz="2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el-G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𝑴</m:t>
                          </m:r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000" b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den>
                      </m:f>
                      <m:func>
                        <m:func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𝐥𝐨𝐠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0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1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1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1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𝑳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0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𝜶</m:t>
                                      </m:r>
                                    </m:sup>
                                  </m:sSup>
                                  <m:r>
                                    <a:rPr lang="en-US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en-US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sub>
                                    <m:sup>
                                      <m:r>
                                        <a:rPr lang="en-US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𝜶</m:t>
                                      </m:r>
                                    </m:sup>
                                  </m:sSubSup>
                                  <m:r>
                                    <a:rPr lang="en-US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0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1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1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1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𝑴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0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𝜶</m:t>
                                      </m:r>
                                    </m:sup>
                                  </m:sSup>
                                  <m:r>
                                    <a:rPr lang="en-US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e>
                                    <m:sub>
                                      <m:r>
                                        <a:rPr lang="en-US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sub>
                                    <m:sup>
                                      <m:r>
                                        <a:rPr lang="en-US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𝜶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US" sz="2000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𝜶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5" name="Zástupný obsah 2">
                <a:extLst>
                  <a:ext uri="{FF2B5EF4-FFF2-40B4-BE49-F238E27FC236}">
                    <a16:creationId xmlns:a16="http://schemas.microsoft.com/office/drawing/2014/main" id="{F39F30D1-DF97-422D-A382-262594967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99" y="3159289"/>
                <a:ext cx="7068290" cy="7252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ovéPole 3">
            <a:extLst>
              <a:ext uri="{FF2B5EF4-FFF2-40B4-BE49-F238E27FC236}">
                <a16:creationId xmlns:a16="http://schemas.microsoft.com/office/drawing/2014/main" id="{A8DAB201-94B1-4F2C-99F1-B7A19BAA6220}"/>
              </a:ext>
            </a:extLst>
          </p:cNvPr>
          <p:cNvSpPr txBox="1"/>
          <p:nvPr/>
        </p:nvSpPr>
        <p:spPr>
          <a:xfrm>
            <a:off x="1073101" y="2429142"/>
            <a:ext cx="435005" cy="52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b="1" dirty="0">
                <a:latin typeface="Gill Sans MT" panose="020B0502020104020203" pitchFamily="34" charset="-18"/>
              </a:rPr>
              <a:t>.</a:t>
            </a:r>
          </a:p>
          <a:p>
            <a:pPr>
              <a:lnSpc>
                <a:spcPct val="50000"/>
              </a:lnSpc>
            </a:pPr>
            <a:r>
              <a:rPr lang="en-US" b="1" dirty="0">
                <a:latin typeface="Gill Sans MT" panose="020B0502020104020203" pitchFamily="34" charset="-18"/>
              </a:rPr>
              <a:t>.</a:t>
            </a:r>
          </a:p>
          <a:p>
            <a:pPr>
              <a:lnSpc>
                <a:spcPct val="50000"/>
              </a:lnSpc>
            </a:pPr>
            <a:r>
              <a:rPr lang="en-US" b="1" dirty="0">
                <a:latin typeface="Gill Sans MT" panose="020B0502020104020203" pitchFamily="34" charset="-18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6A4ABD6A-8F7B-4076-8DFA-FFC32B8CB28D}"/>
                  </a:ext>
                </a:extLst>
              </p:cNvPr>
              <p:cNvSpPr txBox="1"/>
              <p:nvPr/>
            </p:nvSpPr>
            <p:spPr>
              <a:xfrm>
                <a:off x="184199" y="4673248"/>
                <a:ext cx="7068290" cy="580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20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den>
                    </m:f>
                    <m:func>
                      <m:func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𝐥𝐨𝐠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den>
                            </m:f>
                            <m:d>
                              <m:d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𝑴</m:t>
                                    </m:r>
                                  </m:sub>
                                </m:sSub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𝑳</m:t>
                                    </m:r>
                                  </m:sub>
                                </m:sSub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d>
                            <m:r>
                              <a:rPr lang="en-US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e>
                    </m:func>
                    <m:r>
                      <a:rPr 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𝐀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+B</a:t>
                </a:r>
                <a:endParaRPr lang="en-US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6A4ABD6A-8F7B-4076-8DFA-FFC32B8CB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99" y="4673248"/>
                <a:ext cx="7068290" cy="5808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ovéPole 6">
            <a:extLst>
              <a:ext uri="{FF2B5EF4-FFF2-40B4-BE49-F238E27FC236}">
                <a16:creationId xmlns:a16="http://schemas.microsoft.com/office/drawing/2014/main" id="{4223686F-DD57-4814-91BB-34B64FCCFDCF}"/>
              </a:ext>
            </a:extLst>
          </p:cNvPr>
          <p:cNvSpPr txBox="1"/>
          <p:nvPr/>
        </p:nvSpPr>
        <p:spPr>
          <a:xfrm>
            <a:off x="104868" y="1101095"/>
            <a:ext cx="3739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BBBB7"/>
                </a:solidFill>
                <a:latin typeface="Gill Sans MT" panose="020B0502020104020203" pitchFamily="34" charset="-18"/>
              </a:rPr>
              <a:t>Difference of two R</a:t>
            </a:r>
            <a:r>
              <a:rPr lang="cs-CZ" sz="2000" dirty="0" err="1">
                <a:solidFill>
                  <a:srgbClr val="5BBBB7"/>
                </a:solidFill>
                <a:latin typeface="Gill Sans MT" panose="020B0502020104020203" pitchFamily="34" charset="-18"/>
              </a:rPr>
              <a:t>ényi</a:t>
            </a:r>
            <a:r>
              <a:rPr lang="cs-CZ" sz="2000" dirty="0">
                <a:solidFill>
                  <a:srgbClr val="5BBBB7"/>
                </a:solidFill>
                <a:latin typeface="Gill Sans MT" panose="020B0502020104020203" pitchFamily="34" charset="-18"/>
              </a:rPr>
              <a:t> </a:t>
            </a:r>
            <a:r>
              <a:rPr lang="cs-CZ" sz="2000" dirty="0" err="1">
                <a:solidFill>
                  <a:srgbClr val="5BBBB7"/>
                </a:solidFill>
                <a:latin typeface="Gill Sans MT" panose="020B0502020104020203" pitchFamily="34" charset="-18"/>
              </a:rPr>
              <a:t>entropies</a:t>
            </a:r>
            <a:r>
              <a:rPr lang="cs-CZ" sz="2000" dirty="0">
                <a:solidFill>
                  <a:srgbClr val="5BBBB7"/>
                </a:solidFill>
                <a:latin typeface="Gill Sans MT" panose="020B0502020104020203" pitchFamily="34" charset="-18"/>
              </a:rPr>
              <a:t>:</a:t>
            </a:r>
            <a:endParaRPr lang="en-US" sz="2000" dirty="0">
              <a:solidFill>
                <a:srgbClr val="5BBBB7"/>
              </a:solidFill>
              <a:latin typeface="Gill Sans MT" panose="020B0502020104020203" pitchFamily="34" charset="-18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9D90BD7-DCDA-4EA2-9F6B-9C8767026B85}"/>
              </a:ext>
            </a:extLst>
          </p:cNvPr>
          <p:cNvSpPr txBox="1"/>
          <p:nvPr/>
        </p:nvSpPr>
        <p:spPr>
          <a:xfrm>
            <a:off x="104868" y="4149402"/>
            <a:ext cx="459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Gill Sans MT" panose="020B0502020104020203" pitchFamily="34" charset="-18"/>
              </a:rPr>
              <a:t>Specific</a:t>
            </a:r>
            <a:r>
              <a:rPr lang="cs-CZ" dirty="0">
                <a:latin typeface="Gill Sans MT" panose="020B0502020104020203" pitchFamily="34" charset="-18"/>
              </a:rPr>
              <a:t> case </a:t>
            </a:r>
            <a:r>
              <a:rPr lang="el-GR" dirty="0">
                <a:solidFill>
                  <a:srgbClr val="5BBBB7"/>
                </a:solidFill>
              </a:rPr>
              <a:t>α</a:t>
            </a:r>
            <a:r>
              <a:rPr lang="cs-CZ" dirty="0">
                <a:solidFill>
                  <a:srgbClr val="5BBBB7"/>
                </a:solidFill>
                <a:latin typeface="Gill Sans MT" panose="020B0502020104020203" pitchFamily="34" charset="-18"/>
              </a:rPr>
              <a:t> = 2</a:t>
            </a:r>
            <a:r>
              <a:rPr lang="cs-CZ" dirty="0">
                <a:latin typeface="Gill Sans MT" panose="020B0502020104020203" pitchFamily="34" charset="-18"/>
              </a:rPr>
              <a:t> (</a:t>
            </a:r>
            <a:r>
              <a:rPr lang="cs-CZ" dirty="0" err="1">
                <a:latin typeface="Gill Sans MT" panose="020B0502020104020203" pitchFamily="34" charset="-18"/>
              </a:rPr>
              <a:t>the</a:t>
            </a:r>
            <a:r>
              <a:rPr lang="cs-CZ" dirty="0">
                <a:latin typeface="Gill Sans MT" panose="020B0502020104020203" pitchFamily="34" charset="-18"/>
              </a:rPr>
              <a:t> </a:t>
            </a:r>
            <a:r>
              <a:rPr lang="cs-CZ" dirty="0" err="1">
                <a:latin typeface="Gill Sans MT" panose="020B0502020104020203" pitchFamily="34" charset="-18"/>
              </a:rPr>
              <a:t>Rényi</a:t>
            </a:r>
            <a:r>
              <a:rPr lang="cs-CZ" dirty="0">
                <a:latin typeface="Gill Sans MT" panose="020B0502020104020203" pitchFamily="34" charset="-18"/>
              </a:rPr>
              <a:t> </a:t>
            </a:r>
            <a:r>
              <a:rPr lang="cs-CZ" dirty="0" err="1">
                <a:latin typeface="Gill Sans MT" panose="020B0502020104020203" pitchFamily="34" charset="-18"/>
              </a:rPr>
              <a:t>collision</a:t>
            </a:r>
            <a:r>
              <a:rPr lang="cs-CZ" dirty="0">
                <a:latin typeface="Gill Sans MT" panose="020B0502020104020203" pitchFamily="34" charset="-18"/>
              </a:rPr>
              <a:t> </a:t>
            </a:r>
            <a:r>
              <a:rPr lang="cs-CZ" dirty="0" err="1">
                <a:latin typeface="Gill Sans MT" panose="020B0502020104020203" pitchFamily="34" charset="-18"/>
              </a:rPr>
              <a:t>entropy</a:t>
            </a:r>
            <a:r>
              <a:rPr lang="cs-CZ" dirty="0">
                <a:latin typeface="Gill Sans MT" panose="020B0502020104020203" pitchFamily="34" charset="-18"/>
              </a:rPr>
              <a:t>)</a:t>
            </a:r>
            <a:endParaRPr lang="en-US" dirty="0">
              <a:latin typeface="Gill Sans MT" panose="020B0502020104020203" pitchFamily="34" charset="-18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318FEBE-BE5D-41B7-9273-37EA467F70F5}"/>
              </a:ext>
            </a:extLst>
          </p:cNvPr>
          <p:cNvSpPr txBox="1"/>
          <p:nvPr/>
        </p:nvSpPr>
        <p:spPr>
          <a:xfrm>
            <a:off x="4696286" y="4335833"/>
            <a:ext cx="97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Taylor s.</a:t>
            </a:r>
            <a:endParaRPr lang="en-US" dirty="0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2EAEB2E8-0199-4334-855F-806E97213978}"/>
              </a:ext>
            </a:extLst>
          </p:cNvPr>
          <p:cNvCxnSpPr/>
          <p:nvPr/>
        </p:nvCxnSpPr>
        <p:spPr>
          <a:xfrm>
            <a:off x="4996464" y="4673248"/>
            <a:ext cx="0" cy="2016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E6B8201B-B94A-4C4F-ACE1-9994E498BC12}"/>
                  </a:ext>
                </a:extLst>
              </p:cNvPr>
              <p:cNvSpPr txBox="1"/>
              <p:nvPr/>
            </p:nvSpPr>
            <p:spPr>
              <a:xfrm>
                <a:off x="184199" y="5586378"/>
                <a:ext cx="8950356" cy="1008000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r>
                  <a:rPr lang="en-US" sz="12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200" b="1" dirty="0"/>
                  <a:t> </a:t>
                </a:r>
                <a:r>
                  <a:rPr lang="en-US" sz="1200" dirty="0">
                    <a:latin typeface="Gill Sans MT" panose="020B0502020104020203" pitchFamily="34" charset="-18"/>
                  </a:rPr>
                  <a:t>– value of intensity</a:t>
                </a:r>
              </a:p>
              <a:p>
                <a:r>
                  <a:rPr lang="en-US" sz="12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  <a:r>
                  <a:rPr lang="en-US" sz="1200" dirty="0">
                    <a:latin typeface="Gill Sans MT" panose="020B0502020104020203" pitchFamily="34" charset="-18"/>
                  </a:rPr>
                  <a:t> – pixel intensity in the first image</a:t>
                </a:r>
                <a:r>
                  <a:rPr lang="cs-CZ" sz="1200" dirty="0">
                    <a:latin typeface="Gill Sans MT" panose="020B0502020104020203" pitchFamily="34" charset="-18"/>
                  </a:rPr>
                  <a:t> </a:t>
                </a:r>
                <a:r>
                  <a:rPr lang="en-US" sz="1200" dirty="0">
                    <a:latin typeface="Gill Sans MT" panose="020B0502020104020203" pitchFamily="34" charset="-18"/>
                  </a:rPr>
                  <a:t>(</a:t>
                </a:r>
                <a:r>
                  <a:rPr lang="cs-CZ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200" dirty="0">
                    <a:latin typeface="Gill Sans MT" panose="020B0502020104020203" pitchFamily="34" charset="-18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12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</a:t>
                </a:r>
                <a:r>
                  <a:rPr lang="en-US" sz="1200" dirty="0">
                    <a:latin typeface="Gill Sans MT" panose="020B0502020104020203" pitchFamily="34" charset="-18"/>
                  </a:rPr>
                  <a:t> – pixel intensity in the following image</a:t>
                </a:r>
                <a:r>
                  <a:rPr lang="cs-CZ" sz="1200" dirty="0">
                    <a:latin typeface="Gill Sans MT" panose="020B0502020104020203" pitchFamily="34" charset="-18"/>
                  </a:rPr>
                  <a:t> </a:t>
                </a:r>
                <a:r>
                  <a:rPr lang="en-US" sz="1200" dirty="0">
                    <a:latin typeface="Gill Sans MT" panose="020B0502020104020203" pitchFamily="34" charset="-18"/>
                  </a:rPr>
                  <a:t>(</a:t>
                </a:r>
                <a:r>
                  <a:rPr lang="cs-CZ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cs-CZ" sz="1200" dirty="0">
                    <a:latin typeface="Gill Sans MT" panose="020B0502020104020203" pitchFamily="34" charset="-18"/>
                  </a:rPr>
                  <a:t>+</a:t>
                </a:r>
                <a:r>
                  <a:rPr lang="cs-CZ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1200" dirty="0">
                    <a:latin typeface="Gill Sans MT" panose="020B0502020104020203" pitchFamily="34" charset="-18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12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j</a:t>
                </a:r>
                <a:r>
                  <a:rPr lang="en-US" sz="1200" dirty="0"/>
                  <a:t> </a:t>
                </a:r>
                <a:r>
                  <a:rPr lang="en-US" sz="1200" dirty="0">
                    <a:latin typeface="Gill Sans MT" panose="020B0502020104020203" pitchFamily="34" charset="-18"/>
                  </a:rPr>
                  <a:t>– number of intensities occupied in the image</a:t>
                </a:r>
              </a:p>
              <a:p>
                <a:r>
                  <a:rPr lang="en-US" sz="12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sz="1200" b="1" i="1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200" dirty="0"/>
                  <a:t> </a:t>
                </a:r>
                <a:r>
                  <a:rPr lang="en-US" sz="1200" dirty="0">
                    <a:latin typeface="Gill Sans MT" panose="020B0502020104020203" pitchFamily="34" charset="-18"/>
                  </a:rPr>
                  <a:t>– probability of the occurrence of intensity </a:t>
                </a:r>
                <a:r>
                  <a:rPr lang="en-US" sz="1200" b="1" i="1" dirty="0" err="1">
                    <a:latin typeface="Gill Sans MT" panose="020B0502020104020203" pitchFamily="34" charset="-18"/>
                    <a:ea typeface="Cambria Math" panose="02040503050406030204" pitchFamily="18" charset="0"/>
                  </a:rPr>
                  <a:t>i</a:t>
                </a:r>
                <a:r>
                  <a:rPr lang="en-US" sz="1200" dirty="0">
                    <a:latin typeface="Gill Sans MT" panose="020B0502020104020203" pitchFamily="34" charset="-18"/>
                  </a:rPr>
                  <a:t> in the image</a:t>
                </a:r>
              </a:p>
              <a:p>
                <a:r>
                  <a:rPr lang="en-US" sz="1200" b="1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sz="1200" b="1" i="1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200" dirty="0"/>
                  <a:t> </a:t>
                </a:r>
                <a:r>
                  <a:rPr lang="en-US" sz="1200" dirty="0">
                    <a:latin typeface="Gill Sans MT" panose="020B0502020104020203" pitchFamily="34" charset="-18"/>
                  </a:rPr>
                  <a:t>– number of the occurrence of intensity </a:t>
                </a:r>
                <a:r>
                  <a:rPr lang="en-US" sz="1200" b="1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200" dirty="0">
                    <a:latin typeface="Gill Sans MT" panose="020B0502020104020203" pitchFamily="34" charset="-18"/>
                  </a:rPr>
                  <a:t> in the image</a:t>
                </a:r>
              </a:p>
              <a:p>
                <a:r>
                  <a:rPr lang="en-US" sz="1200" b="1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α</a:t>
                </a:r>
                <a:r>
                  <a:rPr lang="en-US" sz="1200" dirty="0">
                    <a:latin typeface="Gill Sans MT" panose="020B0502020104020203" pitchFamily="34" charset="-18"/>
                    <a:cs typeface="Calibri" panose="020F0502020204030204" pitchFamily="34" charset="0"/>
                  </a:rPr>
                  <a:t> – the </a:t>
                </a:r>
                <a:r>
                  <a:rPr lang="en-US" sz="1200" dirty="0" err="1">
                    <a:latin typeface="Gill Sans MT" panose="020B0502020104020203" pitchFamily="34" charset="-18"/>
                    <a:cs typeface="Calibri" panose="020F0502020204030204" pitchFamily="34" charset="0"/>
                  </a:rPr>
                  <a:t>Rényi</a:t>
                </a:r>
                <a:r>
                  <a:rPr lang="en-US" sz="1200" dirty="0">
                    <a:latin typeface="Gill Sans MT" panose="020B0502020104020203" pitchFamily="34" charset="-18"/>
                    <a:cs typeface="Calibri" panose="020F0502020204030204" pitchFamily="34" charset="0"/>
                  </a:rPr>
                  <a:t> dimensionless coefficient (</a:t>
                </a:r>
                <a:r>
                  <a:rPr lang="en-US" sz="1200" b="1" i="1" dirty="0">
                    <a:latin typeface="Gill Sans MT" panose="020B0502020104020203" pitchFamily="34" charset="-18"/>
                    <a:cs typeface="Calibri" panose="020F0502020204030204" pitchFamily="34" charset="0"/>
                  </a:rPr>
                  <a:t>α</a:t>
                </a:r>
                <a:r>
                  <a:rPr lang="en-US" sz="1200" dirty="0">
                    <a:latin typeface="Gill Sans MT" panose="020B0502020104020203" pitchFamily="34" charset="-18"/>
                    <a:cs typeface="Calibri" panose="020F0502020204030204" pitchFamily="34" charset="0"/>
                  </a:rPr>
                  <a:t> ≥ 0, </a:t>
                </a:r>
                <a:r>
                  <a:rPr lang="en-US" sz="1200" b="1" i="1" dirty="0">
                    <a:latin typeface="Gill Sans MT" panose="020B0502020104020203" pitchFamily="34" charset="-18"/>
                    <a:cs typeface="Calibri" panose="020F0502020204030204" pitchFamily="34" charset="0"/>
                  </a:rPr>
                  <a:t>α</a:t>
                </a:r>
                <a:r>
                  <a:rPr lang="en-US" sz="1200" dirty="0">
                    <a:latin typeface="Gill Sans MT" panose="020B0502020104020203" pitchFamily="34" charset="-18"/>
                    <a:cs typeface="Calibri" panose="020F0502020204030204" pitchFamily="34" charset="0"/>
                  </a:rPr>
                  <a:t> </a:t>
                </a:r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≠</a:t>
                </a:r>
                <a:r>
                  <a:rPr lang="en-US" sz="1200" dirty="0">
                    <a:latin typeface="Gill Sans MT" panose="020B0502020104020203" pitchFamily="34" charset="-18"/>
                    <a:cs typeface="Calibri" panose="020F0502020204030204" pitchFamily="34" charset="0"/>
                  </a:rPr>
                  <a:t> 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1200" dirty="0">
                    <a:latin typeface="Gill Sans MT" panose="020B0502020104020203" pitchFamily="34" charset="-18"/>
                    <a:cs typeface="Calibri" panose="020F0502020204030204" pitchFamily="34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1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𝜶</m:t>
                        </m:r>
                      </m:sub>
                    </m:sSub>
                    <m:r>
                      <a:rPr lang="en-US" sz="12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12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2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𝒊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sub>
                      <m:sup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𝒋</m:t>
                        </m:r>
                      </m:sup>
                      <m:e>
                        <m:sSubSup>
                          <m:sSubSupPr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US" sz="1200" b="1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1200" b="1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𝒊</m:t>
                            </m:r>
                          </m:sub>
                          <m:sup>
                            <m:r>
                              <a:rPr lang="en-US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𝜶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sz="1200" dirty="0">
                    <a:latin typeface="Gill Sans MT" panose="020B0502020104020203" pitchFamily="34" charset="-18"/>
                  </a:rPr>
                  <a:t> </a:t>
                </a:r>
                <a:r>
                  <a:rPr lang="en-US" sz="1200" dirty="0">
                    <a:latin typeface="Gill Sans MT" panose="020B0502020104020203" pitchFamily="34" charset="-18"/>
                    <a:cs typeface="Calibri" panose="020F0502020204030204" pitchFamily="34" charset="0"/>
                  </a:rPr>
                  <a:t>–</a:t>
                </a:r>
                <a:r>
                  <a:rPr lang="en-US" sz="1200" dirty="0">
                    <a:latin typeface="Gill Sans MT" panose="020B0502020104020203" pitchFamily="34" charset="-18"/>
                  </a:rPr>
                  <a:t> constant for intensity distribution of image (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200" dirty="0">
                    <a:latin typeface="Gill Sans MT" panose="020B0502020104020203" pitchFamily="34" charset="-18"/>
                  </a:rPr>
                  <a:t>)</a:t>
                </a:r>
              </a:p>
            </p:txBody>
          </p:sp>
        </mc:Choice>
        <mc:Fallback xmlns="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E6B8201B-B94A-4C4F-ACE1-9994E498B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99" y="5586378"/>
                <a:ext cx="8950356" cy="1008000"/>
              </a:xfrm>
              <a:prstGeom prst="rect">
                <a:avLst/>
              </a:prstGeom>
              <a:blipFill>
                <a:blip r:embed="rId7"/>
                <a:stretch>
                  <a:fillRect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ovéPole 25">
            <a:extLst>
              <a:ext uri="{FF2B5EF4-FFF2-40B4-BE49-F238E27FC236}">
                <a16:creationId xmlns:a16="http://schemas.microsoft.com/office/drawing/2014/main" id="{5CEDC485-5B99-4E21-8175-1225DF56A9A2}"/>
              </a:ext>
            </a:extLst>
          </p:cNvPr>
          <p:cNvSpPr txBox="1"/>
          <p:nvPr/>
        </p:nvSpPr>
        <p:spPr>
          <a:xfrm>
            <a:off x="6063448" y="6497841"/>
            <a:ext cx="2991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100" dirty="0" err="1">
                <a:latin typeface="Gill Sans MT" panose="020B0502020104020203" pitchFamily="34" charset="-18"/>
              </a:rPr>
              <a:t>Rychtáriková</a:t>
            </a:r>
            <a:r>
              <a:rPr lang="cs-CZ" sz="1100" dirty="0">
                <a:latin typeface="Gill Sans MT" panose="020B0502020104020203" pitchFamily="34" charset="-18"/>
              </a:rPr>
              <a:t> et al., </a:t>
            </a:r>
            <a:r>
              <a:rPr lang="cs-CZ" sz="1100" dirty="0" err="1">
                <a:latin typeface="Gill Sans MT" panose="020B0502020104020203" pitchFamily="34" charset="-18"/>
              </a:rPr>
              <a:t>Entropy</a:t>
            </a:r>
            <a:r>
              <a:rPr lang="cs-CZ" sz="1100" dirty="0">
                <a:latin typeface="Gill Sans MT" panose="020B0502020104020203" pitchFamily="34" charset="-18"/>
              </a:rPr>
              <a:t>, 2018.</a:t>
            </a:r>
            <a:endParaRPr lang="en-US" sz="1100" dirty="0">
              <a:latin typeface="Gill Sans MT" panose="020B0502020104020203" pitchFamily="34" charset="-18"/>
            </a:endParaRP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A962369B-A16E-4A16-843E-404D17AF1BB8}"/>
              </a:ext>
            </a:extLst>
          </p:cNvPr>
          <p:cNvSpPr/>
          <p:nvPr/>
        </p:nvSpPr>
        <p:spPr>
          <a:xfrm>
            <a:off x="1367161" y="1501205"/>
            <a:ext cx="2814222" cy="99453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BC779F54-F763-4682-A20E-61F4AAE22FB9}"/>
              </a:ext>
            </a:extLst>
          </p:cNvPr>
          <p:cNvSpPr/>
          <p:nvPr/>
        </p:nvSpPr>
        <p:spPr>
          <a:xfrm>
            <a:off x="4438267" y="1501205"/>
            <a:ext cx="2246618" cy="994533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63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1522EA1-8CC6-49A5-B6E5-199367F1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67" y="471486"/>
            <a:ext cx="7886700" cy="55815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Multifractality approach</a:t>
            </a:r>
            <a:endParaRPr lang="en-US" sz="3200" b="1" baseline="30000" dirty="0">
              <a:solidFill>
                <a:srgbClr val="5BBBB7"/>
              </a:solidFill>
              <a:latin typeface="Gill Sans MT" panose="020B0502020104020203" pitchFamily="34" charset="-18"/>
              <a:ea typeface="Cambria Math" panose="020405030504060302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C80445-0483-44B6-8BAC-FE1A79A91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000" y="0"/>
            <a:ext cx="900000" cy="857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27DDD7F8-1D5F-439C-BBFE-82B9DEE991C5}"/>
                  </a:ext>
                </a:extLst>
              </p:cNvPr>
              <p:cNvSpPr txBox="1"/>
              <p:nvPr/>
            </p:nvSpPr>
            <p:spPr>
              <a:xfrm>
                <a:off x="186431" y="1786487"/>
                <a:ext cx="5335479" cy="90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sub>
                      </m:sSub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1" i="0" smtClean="0">
                                  <a:latin typeface="Cambria Math" panose="02040503050406030204" pitchFamily="18" charset="0"/>
                                </a:rPr>
                                <m:t>𝐈</m:t>
                              </m:r>
                            </m:e>
                            <m:sub>
                              <m:r>
                                <a:rPr lang="cs-CZ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𝐈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l-GR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𝛀</m:t>
                                  </m:r>
                                </m:e>
                                <m:sub>
                                  <m:r>
                                    <a:rPr lang="el-GR" b="1" i="1" smtClean="0"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sup>
                              </m:sSubSup>
                            </m:e>
                          </m:d>
                        </m:e>
                      </m:nary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𝒍𝒎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l-GR" b="1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𝛀</m:t>
                                      </m:r>
                                    </m:e>
                                    <m:sub>
                                      <m:r>
                                        <a:rPr lang="el-GR" b="1" i="1">
                                          <a:latin typeface="Cambria Math" panose="02040503050406030204" pitchFamily="18" charset="0"/>
                                        </a:rPr>
                                        <m:t>𝜶</m:t>
                                      </m:r>
                                    </m:sub>
                                    <m:sup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𝑴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27DDD7F8-1D5F-439C-BBFE-82B9DEE99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31" y="1786487"/>
                <a:ext cx="5335479" cy="9003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C42D3D17-7E83-46B6-A03A-6DE7C66B6A1D}"/>
                  </a:ext>
                </a:extLst>
              </p:cNvPr>
              <p:cNvSpPr txBox="1"/>
              <p:nvPr/>
            </p:nvSpPr>
            <p:spPr>
              <a:xfrm>
                <a:off x="186431" y="3881501"/>
                <a:ext cx="3453413" cy="90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sub>
                      </m:sSub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1" i="0" smtClean="0">
                                  <a:latin typeface="Cambria Math" panose="02040503050406030204" pitchFamily="18" charset="0"/>
                                </a:rPr>
                                <m:t>𝐈</m:t>
                              </m:r>
                            </m:e>
                            <m:sub>
                              <m:r>
                                <a:rPr lang="cs-CZ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𝐈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1" i="1" smtClean="0">
                                      <a:latin typeface="Cambria Math" panose="02040503050406030204" pitchFamily="18" charset="0"/>
                                    </a:rPr>
                                    <m:t>𝜲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𝒍𝒎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l-GR" b="1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𝛀</m:t>
                                      </m:r>
                                    </m:e>
                                    <m:sub>
                                      <m:r>
                                        <a:rPr lang="el-GR" b="1" i="1">
                                          <a:latin typeface="Cambria Math" panose="02040503050406030204" pitchFamily="18" charset="0"/>
                                        </a:rPr>
                                        <m:t>𝜶</m:t>
                                      </m:r>
                                    </m:sub>
                                    <m:sup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𝑴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C42D3D17-7E83-46B6-A03A-6DE7C66B6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31" y="3881501"/>
                <a:ext cx="3453413" cy="9003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8EDD158E-AAC9-42EA-9878-D1862B3F9677}"/>
                  </a:ext>
                </a:extLst>
              </p:cNvPr>
              <p:cNvSpPr txBox="1"/>
              <p:nvPr/>
            </p:nvSpPr>
            <p:spPr>
              <a:xfrm>
                <a:off x="3084157" y="4008522"/>
                <a:ext cx="39255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𝒍𝒎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𝒍𝒎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𝒍𝒎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𝒍𝒎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8EDD158E-AAC9-42EA-9878-D1862B3F9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157" y="4008522"/>
                <a:ext cx="392559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>
            <a:extLst>
              <a:ext uri="{FF2B5EF4-FFF2-40B4-BE49-F238E27FC236}">
                <a16:creationId xmlns:a16="http://schemas.microsoft.com/office/drawing/2014/main" id="{954ABBF9-00E3-4806-9D3B-FD82D70B83BE}"/>
              </a:ext>
            </a:extLst>
          </p:cNvPr>
          <p:cNvSpPr txBox="1"/>
          <p:nvPr/>
        </p:nvSpPr>
        <p:spPr>
          <a:xfrm>
            <a:off x="6063448" y="6497841"/>
            <a:ext cx="2991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100" dirty="0" err="1">
                <a:latin typeface="Gill Sans MT" panose="020B0502020104020203" pitchFamily="34" charset="-18"/>
              </a:rPr>
              <a:t>Rychtáriková</a:t>
            </a:r>
            <a:r>
              <a:rPr lang="cs-CZ" sz="1100" dirty="0">
                <a:latin typeface="Gill Sans MT" panose="020B0502020104020203" pitchFamily="34" charset="-18"/>
              </a:rPr>
              <a:t> et al., </a:t>
            </a:r>
            <a:r>
              <a:rPr lang="cs-CZ" sz="1100" dirty="0" err="1">
                <a:latin typeface="Gill Sans MT" panose="020B0502020104020203" pitchFamily="34" charset="-18"/>
              </a:rPr>
              <a:t>Entropy</a:t>
            </a:r>
            <a:r>
              <a:rPr lang="cs-CZ" sz="1100" dirty="0">
                <a:latin typeface="Gill Sans MT" panose="020B0502020104020203" pitchFamily="34" charset="-18"/>
              </a:rPr>
              <a:t>, 2018.</a:t>
            </a:r>
            <a:endParaRPr lang="en-US" sz="1100" dirty="0">
              <a:latin typeface="Gill Sans MT" panose="020B0502020104020203" pitchFamily="34" charset="-18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B462744-F759-4492-A915-7BE58D9F1C80}"/>
              </a:ext>
            </a:extLst>
          </p:cNvPr>
          <p:cNvSpPr txBox="1"/>
          <p:nvPr/>
        </p:nvSpPr>
        <p:spPr>
          <a:xfrm>
            <a:off x="104867" y="1264158"/>
            <a:ext cx="576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Point Divergence Gain</a:t>
            </a:r>
            <a:r>
              <a:rPr lang="cs-CZ" sz="24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 </a:t>
            </a:r>
            <a:r>
              <a:rPr lang="cs-CZ" sz="2400" b="1" dirty="0" err="1">
                <a:solidFill>
                  <a:srgbClr val="5BBBB7"/>
                </a:solidFill>
                <a:latin typeface="Gill Sans MT" panose="020B0502020104020203" pitchFamily="34" charset="-18"/>
                <a:ea typeface="Cambria Math" panose="02040503050406030204" pitchFamily="18" charset="0"/>
              </a:rPr>
              <a:t>Entropy</a:t>
            </a:r>
            <a:r>
              <a:rPr lang="cs-CZ" sz="2400" b="1" dirty="0">
                <a:solidFill>
                  <a:srgbClr val="5BBBB7"/>
                </a:solidFill>
                <a:latin typeface="Gill Sans MT" panose="020B0502020104020203" pitchFamily="34" charset="-18"/>
                <a:ea typeface="Cambria Math" panose="02040503050406030204" pitchFamily="18" charset="0"/>
              </a:rPr>
              <a:t> </a:t>
            </a:r>
            <a:r>
              <a:rPr lang="cs-CZ" sz="2400" b="1" i="1" dirty="0">
                <a:solidFill>
                  <a:srgbClr val="5BBBB7"/>
                </a:solidFill>
                <a:latin typeface="Gill Sans MT" panose="020B0502020104020203" pitchFamily="34" charset="-18"/>
                <a:ea typeface="Cambria Math" panose="02040503050406030204" pitchFamily="18" charset="0"/>
              </a:rPr>
              <a:t>I</a:t>
            </a:r>
            <a:r>
              <a:rPr lang="el-GR" sz="2400" b="1" baseline="-25000" dirty="0">
                <a:solidFill>
                  <a:srgbClr val="5BBBB7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α</a:t>
            </a:r>
            <a:r>
              <a:rPr lang="en-US" sz="2400" b="1" dirty="0">
                <a:solidFill>
                  <a:srgbClr val="5BBBB7"/>
                </a:solidFill>
                <a:latin typeface="Gill Sans MT" panose="020B0502020104020203" pitchFamily="34" charset="-18"/>
                <a:ea typeface="Cambria Math" panose="02040503050406030204" pitchFamily="18" charset="0"/>
              </a:rPr>
              <a:t>:</a:t>
            </a:r>
            <a:endParaRPr lang="en-US" sz="2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CEA76F6-9520-422A-9502-5D14A4C0118A}"/>
              </a:ext>
            </a:extLst>
          </p:cNvPr>
          <p:cNvSpPr txBox="1"/>
          <p:nvPr/>
        </p:nvSpPr>
        <p:spPr>
          <a:xfrm>
            <a:off x="104867" y="3269175"/>
            <a:ext cx="6331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Point Divergence Gain</a:t>
            </a:r>
            <a:r>
              <a:rPr lang="cs-CZ" sz="24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 </a:t>
            </a:r>
            <a:r>
              <a:rPr lang="cs-CZ" sz="2400" b="1" dirty="0" err="1">
                <a:solidFill>
                  <a:srgbClr val="5BBBB7"/>
                </a:solidFill>
                <a:latin typeface="Gill Sans MT" panose="020B0502020104020203" pitchFamily="34" charset="-18"/>
                <a:ea typeface="Cambria Math" panose="02040503050406030204" pitchFamily="18" charset="0"/>
              </a:rPr>
              <a:t>Entropy</a:t>
            </a:r>
            <a:r>
              <a:rPr lang="en-US" sz="2400" b="1" dirty="0">
                <a:solidFill>
                  <a:srgbClr val="5BBBB7"/>
                </a:solidFill>
                <a:latin typeface="Gill Sans MT" panose="020B0502020104020203" pitchFamily="34" charset="-18"/>
                <a:ea typeface="Cambria Math" panose="02040503050406030204" pitchFamily="18" charset="0"/>
              </a:rPr>
              <a:t> Density</a:t>
            </a:r>
            <a:r>
              <a:rPr lang="cs-CZ" sz="2400" b="1" dirty="0">
                <a:solidFill>
                  <a:srgbClr val="5BBBB7"/>
                </a:solidFill>
                <a:latin typeface="Gill Sans MT" panose="020B0502020104020203" pitchFamily="34" charset="-18"/>
                <a:ea typeface="Cambria Math" panose="02040503050406030204" pitchFamily="18" charset="0"/>
              </a:rPr>
              <a:t> </a:t>
            </a:r>
            <a:r>
              <a:rPr lang="cs-CZ" sz="2400" b="1" i="1" dirty="0">
                <a:solidFill>
                  <a:srgbClr val="5BBBB7"/>
                </a:solidFill>
                <a:latin typeface="Gill Sans MT" panose="020B0502020104020203" pitchFamily="34" charset="-18"/>
                <a:ea typeface="Cambria Math" panose="02040503050406030204" pitchFamily="18" charset="0"/>
              </a:rPr>
              <a:t>P</a:t>
            </a:r>
            <a:r>
              <a:rPr lang="el-GR" sz="2400" b="1" i="1" baseline="-25000" dirty="0">
                <a:solidFill>
                  <a:srgbClr val="5BBBB7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α</a:t>
            </a:r>
            <a:r>
              <a:rPr lang="en-US" sz="2400" b="1" dirty="0">
                <a:solidFill>
                  <a:srgbClr val="5BBBB7"/>
                </a:solidFill>
                <a:latin typeface="Gill Sans MT" panose="020B0502020104020203" pitchFamily="34" charset="-18"/>
                <a:ea typeface="Cambria Math" panose="02040503050406030204" pitchFamily="18" charset="0"/>
              </a:rPr>
              <a:t>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1F8A9B28-851C-4705-80FA-D1FD222EE1D2}"/>
                  </a:ext>
                </a:extLst>
              </p:cNvPr>
              <p:cNvSpPr txBox="1"/>
              <p:nvPr/>
            </p:nvSpPr>
            <p:spPr>
              <a:xfrm>
                <a:off x="186431" y="5133745"/>
                <a:ext cx="83538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200" b="1" i="0" smtClean="0"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cs-CZ" sz="12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cs-CZ" sz="12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cs-CZ" sz="1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2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s-CZ" sz="1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cs-CZ" sz="1200" b="1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cs-CZ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2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s-CZ" sz="12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e>
                    </m:d>
                  </m:oMath>
                </a14:m>
                <a:r>
                  <a:rPr lang="cs-CZ" sz="1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200" b="1"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cs-CZ" sz="1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cs-CZ" sz="12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cs-CZ" sz="12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cs-CZ" sz="1200" b="1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cs-CZ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2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cs-CZ" sz="12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e>
                    </m:d>
                  </m:oMath>
                </a14:m>
                <a:r>
                  <a:rPr lang="cs-CZ" sz="1200" dirty="0"/>
                  <a:t> </a:t>
                </a:r>
                <a:r>
                  <a:rPr lang="en-US" sz="1200" dirty="0">
                    <a:latin typeface="Gill Sans MT" panose="020B0502020104020203" pitchFamily="34" charset="-18"/>
                  </a:rPr>
                  <a:t>–</a:t>
                </a:r>
                <a:r>
                  <a:rPr lang="cs-CZ" sz="1200" dirty="0"/>
                  <a:t>  </a:t>
                </a:r>
                <a:r>
                  <a:rPr lang="cs-CZ" sz="1200" dirty="0" err="1"/>
                  <a:t>two</a:t>
                </a:r>
                <a:r>
                  <a:rPr lang="cs-CZ" sz="1200" dirty="0"/>
                  <a:t> </a:t>
                </a:r>
                <a:r>
                  <a:rPr lang="cs-CZ" sz="1200" dirty="0" err="1"/>
                  <a:t>consecutive</a:t>
                </a:r>
                <a:r>
                  <a:rPr lang="cs-CZ" sz="1200" dirty="0"/>
                  <a:t> </a:t>
                </a:r>
                <a:r>
                  <a:rPr lang="cs-CZ" sz="1200" dirty="0" err="1"/>
                  <a:t>one-dimensional</a:t>
                </a:r>
                <a:r>
                  <a:rPr lang="cs-CZ" sz="1200" dirty="0"/>
                  <a:t> data </a:t>
                </a:r>
                <a:r>
                  <a:rPr lang="cs-CZ" sz="1200" dirty="0" err="1"/>
                  <a:t>frames</a:t>
                </a:r>
                <a:r>
                  <a:rPr lang="cs-CZ" sz="1200" dirty="0"/>
                  <a:t> </a:t>
                </a:r>
                <a:r>
                  <a:rPr lang="cs-CZ" sz="1200" dirty="0" err="1"/>
                  <a:t>with</a:t>
                </a:r>
                <a:r>
                  <a:rPr lang="cs-CZ" sz="1200" dirty="0"/>
                  <a:t> pixel </a:t>
                </a:r>
                <a:r>
                  <a:rPr lang="cs-CZ" sz="1200" dirty="0" err="1"/>
                  <a:t>indices</a:t>
                </a:r>
                <a:r>
                  <a:rPr lang="cs-CZ" sz="1200" dirty="0"/>
                  <a:t> </a:t>
                </a:r>
                <a:r>
                  <a:rPr lang="cs-CZ" sz="1200" i="1" dirty="0" err="1"/>
                  <a:t>a</a:t>
                </a:r>
                <a:r>
                  <a:rPr lang="cs-CZ" sz="1200" baseline="-25000" dirty="0" err="1"/>
                  <a:t>i</a:t>
                </a:r>
                <a:r>
                  <a:rPr lang="cs-CZ" sz="1200" dirty="0"/>
                  <a:t> and </a:t>
                </a:r>
                <a:r>
                  <a:rPr lang="cs-CZ" sz="1200" i="1" dirty="0" err="1"/>
                  <a:t>b</a:t>
                </a:r>
                <a:r>
                  <a:rPr lang="cs-CZ" sz="1200" baseline="-25000" dirty="0" err="1"/>
                  <a:t>i</a:t>
                </a:r>
                <a:r>
                  <a:rPr lang="cs-CZ" sz="1200" dirty="0"/>
                  <a:t>, </a:t>
                </a:r>
                <a:r>
                  <a:rPr lang="cs-CZ" sz="1200" dirty="0" err="1"/>
                  <a:t>respectively</a:t>
                </a:r>
                <a:r>
                  <a:rPr lang="cs-CZ" sz="1200" dirty="0"/>
                  <a:t>.</a:t>
                </a:r>
              </a:p>
              <a:p>
                <a:r>
                  <a:rPr lang="en-US" sz="1200" b="1" i="1" dirty="0" err="1">
                    <a:latin typeface="Gill Sans MT" panose="020B0502020104020203" pitchFamily="34" charset="-18"/>
                  </a:rPr>
                  <a:t>n</a:t>
                </a:r>
                <a:r>
                  <a:rPr lang="en-US" sz="1200" b="1" i="1" baseline="-25000" dirty="0" err="1">
                    <a:latin typeface="Gill Sans MT" panose="020B0502020104020203" pitchFamily="34" charset="-18"/>
                  </a:rPr>
                  <a:t>lm</a:t>
                </a:r>
                <a:r>
                  <a:rPr lang="en-US" sz="1200" dirty="0"/>
                  <a:t> </a:t>
                </a:r>
                <a:r>
                  <a:rPr lang="en-US" sz="1200" dirty="0">
                    <a:latin typeface="Gill Sans MT" panose="020B0502020104020203" pitchFamily="34" charset="-18"/>
                  </a:rPr>
                  <a:t>–</a:t>
                </a:r>
                <a:r>
                  <a:rPr lang="en-US" sz="1200" dirty="0"/>
                  <a:t> number of substitutions </a:t>
                </a:r>
                <a:r>
                  <a:rPr lang="en-US" sz="1200" b="1" i="1" dirty="0" err="1">
                    <a:latin typeface="Gill Sans MT" panose="020B0502020104020203" pitchFamily="34" charset="-18"/>
                  </a:rPr>
                  <a:t>l</a:t>
                </a:r>
                <a:r>
                  <a:rPr lang="en-US" sz="1200" b="1" i="1" dirty="0" err="1">
                    <a:latin typeface="Gill Sans MT" panose="020B0502020104020203" pitchFamily="34" charset="-18"/>
                    <a:cs typeface="Calibri" panose="020F0502020204030204" pitchFamily="34" charset="0"/>
                  </a:rPr>
                  <a:t>→</a:t>
                </a:r>
                <a:r>
                  <a:rPr lang="en-US" sz="1200" b="1" i="1" dirty="0" err="1">
                    <a:latin typeface="Gill Sans MT" panose="020B0502020104020203" pitchFamily="34" charset="-18"/>
                  </a:rPr>
                  <a:t>m</a:t>
                </a:r>
                <a:r>
                  <a:rPr lang="cs-CZ" sz="1200" dirty="0"/>
                  <a:t> </a:t>
                </a:r>
                <a:r>
                  <a:rPr lang="cs-CZ" sz="1200" dirty="0" err="1"/>
                  <a:t>at</a:t>
                </a:r>
                <a:r>
                  <a:rPr lang="en-US" sz="1200" dirty="0"/>
                  <a:t> transform</a:t>
                </a:r>
                <a:r>
                  <a:rPr lang="cs-CZ" sz="1200" dirty="0" err="1"/>
                  <a:t>ation</a:t>
                </a:r>
                <a:r>
                  <a:rPr lang="en-US" sz="1200" dirty="0"/>
                  <a:t> </a:t>
                </a:r>
                <a:r>
                  <a:rPr lang="en-US" sz="1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200" b="1" i="1" baseline="-25000" dirty="0" err="1">
                    <a:latin typeface="Gill Sans MT" panose="020B0502020104020203" pitchFamily="34" charset="-18"/>
                  </a:rPr>
                  <a:t>a</a:t>
                </a:r>
                <a:r>
                  <a:rPr lang="en-US" sz="1200" b="1" dirty="0" err="1">
                    <a:latin typeface="Gill Sans MT" panose="020B0502020104020203" pitchFamily="34" charset="-18"/>
                    <a:cs typeface="Calibri" panose="020F0502020204030204" pitchFamily="34" charset="0"/>
                  </a:rPr>
                  <a:t>→</a:t>
                </a:r>
                <a:r>
                  <a:rPr lang="en-US" sz="1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200" b="1" i="1" baseline="-25000" dirty="0" err="1">
                    <a:latin typeface="Gill Sans MT" panose="020B0502020104020203" pitchFamily="34" charset="-18"/>
                  </a:rPr>
                  <a:t>b</a:t>
                </a:r>
                <a:endParaRPr lang="cs-CZ" sz="1200" b="1" i="1" baseline="-25000" dirty="0">
                  <a:latin typeface="Gill Sans MT" panose="020B0502020104020203" pitchFamily="34" charset="-18"/>
                </a:endParaRPr>
              </a:p>
            </p:txBody>
          </p:sp>
        </mc:Choice>
        <mc:Fallback xmlns="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1F8A9B28-851C-4705-80FA-D1FD222EE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31" y="5133745"/>
                <a:ext cx="8353888" cy="461665"/>
              </a:xfrm>
              <a:prstGeom prst="rect">
                <a:avLst/>
              </a:prstGeom>
              <a:blipFill>
                <a:blip r:embed="rId7"/>
                <a:stretch>
                  <a:fillRect l="-73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8781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1CFA5D-F43F-4DF1-8682-0155B3F18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826" y="1615735"/>
            <a:ext cx="8330524" cy="4561227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5BBBB7"/>
                </a:solidFill>
                <a:latin typeface="Gill Sans MT" panose="020B0502020104020203" pitchFamily="34" charset="-18"/>
              </a:rPr>
              <a:t>1. 3D </a:t>
            </a:r>
            <a:r>
              <a:rPr lang="cs-CZ" b="1" dirty="0" err="1">
                <a:solidFill>
                  <a:srgbClr val="5BBBB7"/>
                </a:solidFill>
                <a:latin typeface="Gill Sans MT" panose="020B0502020104020203" pitchFamily="34" charset="-18"/>
              </a:rPr>
              <a:t>segmentation</a:t>
            </a:r>
            <a:endParaRPr lang="cs-CZ" b="1" dirty="0">
              <a:solidFill>
                <a:srgbClr val="5BBBB7"/>
              </a:solidFill>
              <a:latin typeface="Gill Sans MT" panose="020B0502020104020203" pitchFamily="34" charset="-18"/>
            </a:endParaRPr>
          </a:p>
          <a:p>
            <a:pPr lvl="1">
              <a:buFontTx/>
              <a:buChar char="-"/>
            </a:pPr>
            <a:r>
              <a:rPr lang="cs-CZ" dirty="0" err="1">
                <a:latin typeface="Gill Sans MT" panose="020B0502020104020203" pitchFamily="34" charset="-18"/>
              </a:rPr>
              <a:t>Finding</a:t>
            </a:r>
            <a:r>
              <a:rPr lang="cs-CZ" dirty="0">
                <a:latin typeface="Gill Sans MT" panose="020B0502020104020203" pitchFamily="34" charset="-18"/>
              </a:rPr>
              <a:t> „</a:t>
            </a:r>
            <a:r>
              <a:rPr lang="cs-CZ" dirty="0" err="1">
                <a:latin typeface="Gill Sans MT" panose="020B0502020104020203" pitchFamily="34" charset="-18"/>
              </a:rPr>
              <a:t>volume</a:t>
            </a:r>
            <a:r>
              <a:rPr lang="cs-CZ" dirty="0">
                <a:latin typeface="Gill Sans MT" panose="020B0502020104020203" pitchFamily="34" charset="-18"/>
              </a:rPr>
              <a:t> </a:t>
            </a:r>
            <a:r>
              <a:rPr lang="cs-CZ" dirty="0" err="1">
                <a:latin typeface="Gill Sans MT" panose="020B0502020104020203" pitchFamily="34" charset="-18"/>
              </a:rPr>
              <a:t>electromagnetic</a:t>
            </a:r>
            <a:r>
              <a:rPr lang="cs-CZ" dirty="0">
                <a:latin typeface="Gill Sans MT" panose="020B0502020104020203" pitchFamily="34" charset="-18"/>
              </a:rPr>
              <a:t> </a:t>
            </a:r>
            <a:r>
              <a:rPr lang="cs-CZ" dirty="0" err="1">
                <a:latin typeface="Gill Sans MT" panose="020B0502020104020203" pitchFamily="34" charset="-18"/>
              </a:rPr>
              <a:t>centroid</a:t>
            </a:r>
            <a:r>
              <a:rPr lang="cs-CZ" dirty="0">
                <a:latin typeface="Gill Sans MT" panose="020B0502020104020203" pitchFamily="34" charset="-18"/>
              </a:rPr>
              <a:t>“</a:t>
            </a:r>
          </a:p>
          <a:p>
            <a:pPr lvl="1">
              <a:buFontTx/>
              <a:buChar char="-"/>
            </a:pPr>
            <a:r>
              <a:rPr lang="cs-CZ" dirty="0" err="1">
                <a:latin typeface="Gill Sans MT" panose="020B0502020104020203" pitchFamily="34" charset="-18"/>
              </a:rPr>
              <a:t>Movements</a:t>
            </a:r>
            <a:r>
              <a:rPr lang="cs-CZ" dirty="0">
                <a:latin typeface="Gill Sans MT" panose="020B0502020104020203" pitchFamily="34" charset="-18"/>
              </a:rPr>
              <a:t> </a:t>
            </a:r>
            <a:r>
              <a:rPr lang="cs-CZ" dirty="0" err="1">
                <a:latin typeface="Gill Sans MT" panose="020B0502020104020203" pitchFamily="34" charset="-18"/>
              </a:rPr>
              <a:t>detection</a:t>
            </a:r>
            <a:endParaRPr lang="cs-CZ" dirty="0">
              <a:latin typeface="Gill Sans MT" panose="020B0502020104020203" pitchFamily="34" charset="-18"/>
            </a:endParaRPr>
          </a:p>
          <a:p>
            <a:pPr lvl="1">
              <a:buFontTx/>
              <a:buChar char="-"/>
            </a:pPr>
            <a:endParaRPr lang="cs-CZ" dirty="0">
              <a:latin typeface="Gill Sans MT" panose="020B0502020104020203" pitchFamily="34" charset="-18"/>
            </a:endParaRPr>
          </a:p>
          <a:p>
            <a:pPr marL="0" lvl="1" indent="0">
              <a:buNone/>
            </a:pPr>
            <a:r>
              <a:rPr lang="cs-CZ" sz="28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2. Image </a:t>
            </a:r>
            <a:r>
              <a:rPr lang="cs-CZ" sz="2800" b="1" dirty="0" err="1">
                <a:solidFill>
                  <a:srgbClr val="5BBBB7"/>
                </a:solidFill>
                <a:latin typeface="Gill Sans MT" panose="020B0502020104020203" pitchFamily="34" charset="-18"/>
              </a:rPr>
              <a:t>classification</a:t>
            </a:r>
            <a:endParaRPr lang="cs-CZ" b="1" dirty="0">
              <a:solidFill>
                <a:srgbClr val="5BBBB7"/>
              </a:solidFill>
              <a:latin typeface="Gill Sans MT" panose="020B0502020104020203" pitchFamily="34" charset="-18"/>
            </a:endParaRPr>
          </a:p>
          <a:p>
            <a:pPr marL="457200" lvl="1" indent="0">
              <a:buNone/>
            </a:pPr>
            <a:r>
              <a:rPr lang="cs-CZ" dirty="0">
                <a:latin typeface="Gill Sans MT" panose="020B0502020104020203" pitchFamily="34" charset="-18"/>
              </a:rPr>
              <a:t>- </a:t>
            </a:r>
            <a:r>
              <a:rPr lang="cs-CZ" dirty="0" err="1">
                <a:latin typeface="Gill Sans MT" panose="020B0502020104020203" pitchFamily="34" charset="-18"/>
              </a:rPr>
              <a:t>Finding</a:t>
            </a:r>
            <a:r>
              <a:rPr lang="cs-CZ" dirty="0">
                <a:latin typeface="Gill Sans MT" panose="020B0502020104020203" pitchFamily="34" charset="-18"/>
              </a:rPr>
              <a:t> in-</a:t>
            </a:r>
            <a:r>
              <a:rPr lang="cs-CZ" dirty="0" err="1">
                <a:latin typeface="Gill Sans MT" panose="020B0502020104020203" pitchFamily="34" charset="-18"/>
              </a:rPr>
              <a:t>focus</a:t>
            </a:r>
            <a:r>
              <a:rPr lang="cs-CZ" dirty="0">
                <a:latin typeface="Gill Sans MT" panose="020B0502020104020203" pitchFamily="34" charset="-18"/>
              </a:rPr>
              <a:t> region/image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D2729F4-D19C-453F-9591-67FEE367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6" y="578787"/>
            <a:ext cx="7886700" cy="558151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Ω</a:t>
            </a:r>
            <a:r>
              <a:rPr lang="el-GR" sz="3200" b="1" i="1" baseline="-25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α</a:t>
            </a:r>
            <a:r>
              <a:rPr lang="cs-CZ" sz="3200" b="1" baseline="30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(</a:t>
            </a:r>
            <a:r>
              <a:rPr lang="cs-CZ" sz="3200" b="1" i="1" baseline="30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L</a:t>
            </a:r>
            <a:r>
              <a:rPr lang="cs-CZ" sz="3200" b="1" baseline="30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→</a:t>
            </a:r>
            <a:r>
              <a:rPr lang="cs-CZ" sz="3200" b="1" i="1" baseline="30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M</a:t>
            </a:r>
            <a:r>
              <a:rPr lang="cs-CZ" sz="3200" b="1" baseline="30000" dirty="0">
                <a:solidFill>
                  <a:srgbClr val="5BBBB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)</a:t>
            </a:r>
            <a:r>
              <a:rPr lang="cs-CZ" sz="32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 in </a:t>
            </a:r>
            <a:r>
              <a:rPr lang="cs-CZ" sz="3200" b="1" dirty="0" err="1">
                <a:solidFill>
                  <a:srgbClr val="5BBBB7"/>
                </a:solidFill>
                <a:latin typeface="Gill Sans MT" panose="020B0502020104020203" pitchFamily="34" charset="-18"/>
              </a:rPr>
              <a:t>microscopy</a:t>
            </a:r>
            <a:r>
              <a:rPr lang="cs-CZ" sz="32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 image </a:t>
            </a:r>
            <a:r>
              <a:rPr lang="cs-CZ" sz="3200" b="1" dirty="0" err="1">
                <a:solidFill>
                  <a:srgbClr val="5BBBB7"/>
                </a:solidFill>
                <a:latin typeface="Gill Sans MT" panose="020B0502020104020203" pitchFamily="34" charset="-18"/>
              </a:rPr>
              <a:t>processing</a:t>
            </a:r>
            <a:endParaRPr lang="en-US" sz="3200" b="1" baseline="30000" dirty="0">
              <a:solidFill>
                <a:srgbClr val="5BBBB7"/>
              </a:solidFill>
              <a:latin typeface="Gill Sans MT" panose="020B0502020104020203" pitchFamily="34" charset="-18"/>
              <a:ea typeface="Cambria Math" panose="020405030504060302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E6D02F9-7090-41C6-A449-C0011CBF4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000" y="0"/>
            <a:ext cx="900000" cy="8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15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7415FDF-6FBD-45AF-BC9E-BBE678DE0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68" y="205329"/>
            <a:ext cx="8604126" cy="65253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Application in fluorescence microscopy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94421B9-21EB-488C-AAD6-FB287831F604}"/>
              </a:ext>
            </a:extLst>
          </p:cNvPr>
          <p:cNvSpPr txBox="1"/>
          <p:nvPr/>
        </p:nvSpPr>
        <p:spPr>
          <a:xfrm>
            <a:off x="6063448" y="6497841"/>
            <a:ext cx="2991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100" dirty="0" err="1">
                <a:latin typeface="Gill Sans MT" panose="020B0502020104020203" pitchFamily="34" charset="-18"/>
              </a:rPr>
              <a:t>Rychtáriková</a:t>
            </a:r>
            <a:r>
              <a:rPr lang="cs-CZ" sz="1100" dirty="0">
                <a:latin typeface="Gill Sans MT" panose="020B0502020104020203" pitchFamily="34" charset="-18"/>
              </a:rPr>
              <a:t> et al., </a:t>
            </a:r>
            <a:r>
              <a:rPr lang="en-US" sz="1100" dirty="0" err="1">
                <a:latin typeface="Gill Sans MT" panose="020B0502020104020203" pitchFamily="34" charset="-18"/>
              </a:rPr>
              <a:t>Arxiv</a:t>
            </a:r>
            <a:r>
              <a:rPr lang="en-US" sz="1100" dirty="0">
                <a:latin typeface="Gill Sans MT" panose="020B0502020104020203" pitchFamily="34" charset="-18"/>
              </a:rPr>
              <a:t> 1709.03894</a:t>
            </a:r>
            <a:r>
              <a:rPr lang="cs-CZ" sz="1100" dirty="0">
                <a:latin typeface="Gill Sans MT" panose="020B0502020104020203" pitchFamily="34" charset="-18"/>
              </a:rPr>
              <a:t>, 201</a:t>
            </a:r>
            <a:r>
              <a:rPr lang="en-US" sz="1100" dirty="0">
                <a:latin typeface="Gill Sans MT" panose="020B0502020104020203" pitchFamily="34" charset="-18"/>
              </a:rPr>
              <a:t>7</a:t>
            </a:r>
            <a:r>
              <a:rPr lang="cs-CZ" sz="1100" dirty="0">
                <a:latin typeface="Gill Sans MT" panose="020B0502020104020203" pitchFamily="34" charset="-18"/>
              </a:rPr>
              <a:t>.</a:t>
            </a:r>
            <a:endParaRPr lang="en-US" sz="1100" dirty="0">
              <a:latin typeface="Gill Sans MT" panose="020B0502020104020203" pitchFamily="34" charset="-18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1ECE401-FCBF-4C52-8B21-F42D59B37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5900"/>
            <a:ext cx="3924000" cy="30921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25AE87D-661A-403E-A609-A715A3A7FEB8}"/>
              </a:ext>
            </a:extLst>
          </p:cNvPr>
          <p:cNvSpPr txBox="1"/>
          <p:nvPr/>
        </p:nvSpPr>
        <p:spPr>
          <a:xfrm>
            <a:off x="2941269" y="5963930"/>
            <a:ext cx="514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-18"/>
              </a:rPr>
              <a:t>TissueFaxs</a:t>
            </a:r>
            <a:r>
              <a:rPr lang="en-US" dirty="0">
                <a:latin typeface="Gill Sans MT" panose="020B0502020104020203" pitchFamily="34" charset="-18"/>
              </a:rPr>
              <a:t>-PLUS-Confocal fluorescence microscope</a:t>
            </a:r>
          </a:p>
          <a:p>
            <a:r>
              <a:rPr lang="en-US" dirty="0">
                <a:latin typeface="Gill Sans MT" panose="020B0502020104020203" pitchFamily="34" charset="-18"/>
              </a:rPr>
              <a:t>(</a:t>
            </a:r>
            <a:r>
              <a:rPr lang="en-US" dirty="0" err="1">
                <a:latin typeface="Gill Sans MT" panose="020B0502020104020203" pitchFamily="34" charset="-18"/>
              </a:rPr>
              <a:t>TissueGnostics</a:t>
            </a:r>
            <a:r>
              <a:rPr lang="en-US" dirty="0">
                <a:latin typeface="Gill Sans MT" panose="020B0502020104020203" pitchFamily="34" charset="-18"/>
              </a:rPr>
              <a:t>, Vienna, AT)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D1C3C27-FC41-4D0D-A696-9D874D9F5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000" y="923804"/>
            <a:ext cx="5040000" cy="39411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E36FED1-E423-474F-8223-247360179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000" y="0"/>
            <a:ext cx="900000" cy="85786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887261F-44D3-4551-B2A5-DADD752C0C45}"/>
              </a:ext>
            </a:extLst>
          </p:cNvPr>
          <p:cNvSpPr txBox="1"/>
          <p:nvPr/>
        </p:nvSpPr>
        <p:spPr>
          <a:xfrm>
            <a:off x="130718" y="923804"/>
            <a:ext cx="37932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err="1">
                <a:solidFill>
                  <a:srgbClr val="5BBBB7"/>
                </a:solidFill>
                <a:latin typeface="Gill Sans MT" panose="020B0502020104020203" pitchFamily="34" charset="-18"/>
              </a:rPr>
              <a:t>Prostate</a:t>
            </a:r>
            <a:r>
              <a:rPr lang="cs-CZ" dirty="0">
                <a:solidFill>
                  <a:srgbClr val="5BBBB7"/>
                </a:solidFill>
                <a:latin typeface="Gill Sans MT" panose="020B0502020104020203" pitchFamily="34" charset="-18"/>
              </a:rPr>
              <a:t> </a:t>
            </a:r>
            <a:r>
              <a:rPr lang="cs-CZ" dirty="0" err="1">
                <a:solidFill>
                  <a:srgbClr val="5BBBB7"/>
                </a:solidFill>
                <a:latin typeface="Gill Sans MT" panose="020B0502020104020203" pitchFamily="34" charset="-18"/>
              </a:rPr>
              <a:t>cancer</a:t>
            </a:r>
            <a:r>
              <a:rPr lang="cs-CZ" dirty="0">
                <a:solidFill>
                  <a:srgbClr val="5BBBB7"/>
                </a:solidFill>
                <a:latin typeface="Gill Sans MT" panose="020B0502020104020203" pitchFamily="34" charset="-18"/>
              </a:rPr>
              <a:t> </a:t>
            </a:r>
            <a:r>
              <a:rPr lang="cs-CZ" dirty="0" err="1">
                <a:solidFill>
                  <a:srgbClr val="5BBBB7"/>
                </a:solidFill>
                <a:latin typeface="Gill Sans MT" panose="020B0502020104020203" pitchFamily="34" charset="-18"/>
              </a:rPr>
              <a:t>tissue</a:t>
            </a:r>
            <a:r>
              <a:rPr lang="cs-CZ" dirty="0">
                <a:solidFill>
                  <a:srgbClr val="5BBBB7"/>
                </a:solidFill>
                <a:latin typeface="Gill Sans MT" panose="020B0502020104020203" pitchFamily="34" charset="-18"/>
              </a:rPr>
              <a:t> </a:t>
            </a:r>
            <a:r>
              <a:rPr lang="cs-CZ" dirty="0" err="1">
                <a:solidFill>
                  <a:srgbClr val="5BBBB7"/>
                </a:solidFill>
                <a:latin typeface="Gill Sans MT" panose="020B0502020104020203" pitchFamily="34" charset="-18"/>
              </a:rPr>
              <a:t>section</a:t>
            </a:r>
            <a:endParaRPr lang="cs-CZ" dirty="0">
              <a:solidFill>
                <a:srgbClr val="5BBBB7"/>
              </a:solidFill>
              <a:latin typeface="Gill Sans MT" panose="020B0502020104020203" pitchFamily="34" charset="-18"/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cs-CZ" sz="1600" dirty="0">
                <a:latin typeface="Gill Sans MT" panose="020B0502020104020203" pitchFamily="34" charset="-18"/>
              </a:rPr>
              <a:t>DAPI, </a:t>
            </a:r>
            <a:r>
              <a:rPr lang="cs-CZ" sz="1600" dirty="0" err="1">
                <a:latin typeface="Gill Sans MT" panose="020B0502020104020203" pitchFamily="34" charset="-18"/>
              </a:rPr>
              <a:t>red</a:t>
            </a:r>
            <a:r>
              <a:rPr lang="cs-CZ" sz="1600" dirty="0">
                <a:latin typeface="Gill Sans MT" panose="020B0502020104020203" pitchFamily="34" charset="-18"/>
              </a:rPr>
              <a:t>, and green </a:t>
            </a:r>
            <a:r>
              <a:rPr lang="cs-CZ" sz="1600" dirty="0" err="1">
                <a:latin typeface="Gill Sans MT" panose="020B0502020104020203" pitchFamily="34" charset="-18"/>
              </a:rPr>
              <a:t>autofluorescence</a:t>
            </a:r>
            <a:endParaRPr lang="cs-CZ" sz="1600" dirty="0">
              <a:latin typeface="Gill Sans MT" panose="020B0502020104020203" pitchFamily="34" charset="-18"/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cs-CZ" sz="1600" dirty="0">
                <a:latin typeface="Gill Sans MT" panose="020B0502020104020203" pitchFamily="34" charset="-18"/>
              </a:rPr>
              <a:t>Pixel </a:t>
            </a:r>
            <a:r>
              <a:rPr lang="cs-CZ" sz="1600" dirty="0" err="1">
                <a:latin typeface="Gill Sans MT" panose="020B0502020104020203" pitchFamily="34" charset="-18"/>
              </a:rPr>
              <a:t>size</a:t>
            </a:r>
            <a:r>
              <a:rPr lang="cs-CZ" sz="1600" dirty="0">
                <a:latin typeface="Gill Sans MT" panose="020B0502020104020203" pitchFamily="34" charset="-18"/>
              </a:rPr>
              <a:t> 328×328 nm</a:t>
            </a:r>
            <a:r>
              <a:rPr lang="cs-CZ" sz="1600" baseline="30000" dirty="0">
                <a:latin typeface="Gill Sans MT" panose="020B0502020104020203" pitchFamily="34" charset="-18"/>
              </a:rPr>
              <a:t>2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cs-CZ" sz="1600" dirty="0" err="1">
                <a:latin typeface="Gill Sans MT" panose="020B0502020104020203" pitchFamily="34" charset="-18"/>
              </a:rPr>
              <a:t>Wide-field</a:t>
            </a:r>
            <a:r>
              <a:rPr lang="cs-CZ" sz="1600">
                <a:latin typeface="Gill Sans MT" panose="020B0502020104020203" pitchFamily="34" charset="-18"/>
              </a:rPr>
              <a:t> mod</a:t>
            </a:r>
            <a:r>
              <a:rPr lang="cs-CZ" sz="1600" dirty="0">
                <a:latin typeface="Gill Sans MT" panose="020B0502020104020203" pitchFamily="34" charset="-18"/>
              </a:rPr>
              <a:t>e</a:t>
            </a:r>
            <a:endParaRPr lang="cs-CZ" sz="1600"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24446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805CD16-9C23-4B2C-9F30-3E489892E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921" y="951464"/>
            <a:ext cx="3960000" cy="5249304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846AF778-0B62-419B-A93C-BCFA52151559}"/>
              </a:ext>
            </a:extLst>
          </p:cNvPr>
          <p:cNvSpPr txBox="1">
            <a:spLocks/>
          </p:cNvSpPr>
          <p:nvPr/>
        </p:nvSpPr>
        <p:spPr>
          <a:xfrm>
            <a:off x="104868" y="205329"/>
            <a:ext cx="8604126" cy="652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3D</a:t>
            </a:r>
            <a:r>
              <a:rPr lang="en-US" sz="3200" b="1" dirty="0">
                <a:solidFill>
                  <a:srgbClr val="5BBBB7"/>
                </a:solidFill>
                <a:latin typeface="Gill Sans MT" panose="020B0502020104020203" pitchFamily="34" charset="-18"/>
              </a:rPr>
              <a:t> fluorescence microscopy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ED58B99-62FA-4BA1-AB16-726B39B5CA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4000" y="0"/>
            <a:ext cx="900000" cy="857863"/>
          </a:xfrm>
          <a:prstGeom prst="rect">
            <a:avLst/>
          </a:prstGeom>
        </p:spPr>
      </p:pic>
      <p:pic>
        <p:nvPicPr>
          <p:cNvPr id="9" name="Video_ul">
            <a:hlinkClick r:id="" action="ppaction://media"/>
            <a:extLst>
              <a:ext uri="{FF2B5EF4-FFF2-40B4-BE49-F238E27FC236}">
                <a16:creationId xmlns:a16="http://schemas.microsoft.com/office/drawing/2014/main" id="{3E0F4A38-AB57-468F-8B65-C51300DF29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64000" y="951464"/>
            <a:ext cx="2880000" cy="2880000"/>
          </a:xfrm>
          <a:prstGeom prst="rect">
            <a:avLst/>
          </a:prstGeom>
        </p:spPr>
      </p:pic>
      <p:pic>
        <p:nvPicPr>
          <p:cNvPr id="10" name="Video_ll">
            <a:hlinkClick r:id="" action="ppaction://media"/>
            <a:extLst>
              <a:ext uri="{FF2B5EF4-FFF2-40B4-BE49-F238E27FC236}">
                <a16:creationId xmlns:a16="http://schemas.microsoft.com/office/drawing/2014/main" id="{4C5A347B-BA50-4D66-9D40-B0DCEBE757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64000" y="3904732"/>
            <a:ext cx="2880000" cy="2892000"/>
          </a:xfrm>
          <a:prstGeom prst="rect">
            <a:avLst/>
          </a:prstGeom>
        </p:spPr>
      </p:pic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A9B0E46-EC61-4394-9D36-6A3832B670D6}"/>
              </a:ext>
            </a:extLst>
          </p:cNvPr>
          <p:cNvCxnSpPr/>
          <p:nvPr/>
        </p:nvCxnSpPr>
        <p:spPr>
          <a:xfrm>
            <a:off x="4873841" y="810000"/>
            <a:ext cx="0" cy="6048000"/>
          </a:xfrm>
          <a:prstGeom prst="line">
            <a:avLst/>
          </a:prstGeom>
          <a:ln w="38100">
            <a:solidFill>
              <a:srgbClr val="5BBB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318399F-3E2C-41CE-B807-5DEC27E900AC}"/>
              </a:ext>
            </a:extLst>
          </p:cNvPr>
          <p:cNvSpPr txBox="1"/>
          <p:nvPr/>
        </p:nvSpPr>
        <p:spPr>
          <a:xfrm>
            <a:off x="6152225" y="6608390"/>
            <a:ext cx="2991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100" dirty="0" err="1">
                <a:latin typeface="Gill Sans MT" panose="020B0502020104020203" pitchFamily="34" charset="-18"/>
              </a:rPr>
              <a:t>Rychtáriková</a:t>
            </a:r>
            <a:r>
              <a:rPr lang="cs-CZ" sz="1100" dirty="0">
                <a:latin typeface="Gill Sans MT" panose="020B0502020104020203" pitchFamily="34" charset="-18"/>
              </a:rPr>
              <a:t> et al., </a:t>
            </a:r>
            <a:r>
              <a:rPr lang="en-US" sz="1100" dirty="0" err="1">
                <a:latin typeface="Gill Sans MT" panose="020B0502020104020203" pitchFamily="34" charset="-18"/>
              </a:rPr>
              <a:t>Arxiv</a:t>
            </a:r>
            <a:r>
              <a:rPr lang="en-US" sz="1100" dirty="0">
                <a:latin typeface="Gill Sans MT" panose="020B0502020104020203" pitchFamily="34" charset="-18"/>
              </a:rPr>
              <a:t> 1709.03894</a:t>
            </a:r>
            <a:r>
              <a:rPr lang="cs-CZ" sz="1100" dirty="0">
                <a:latin typeface="Gill Sans MT" panose="020B0502020104020203" pitchFamily="34" charset="-18"/>
              </a:rPr>
              <a:t>, 201</a:t>
            </a:r>
            <a:r>
              <a:rPr lang="en-US" sz="1100" dirty="0">
                <a:latin typeface="Gill Sans MT" panose="020B0502020104020203" pitchFamily="34" charset="-18"/>
              </a:rPr>
              <a:t>7</a:t>
            </a:r>
            <a:r>
              <a:rPr lang="cs-CZ" sz="1100" dirty="0">
                <a:latin typeface="Gill Sans MT" panose="020B0502020104020203" pitchFamily="34" charset="-18"/>
              </a:rPr>
              <a:t>.</a:t>
            </a:r>
            <a:endParaRPr lang="en-US" sz="1100" dirty="0">
              <a:latin typeface="Gill Sans MT" panose="020B0502020104020203" pitchFamily="34" charset="-18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A22F567-850F-4A01-9495-F1A535ADFEC3}"/>
              </a:ext>
            </a:extLst>
          </p:cNvPr>
          <p:cNvSpPr txBox="1"/>
          <p:nvPr/>
        </p:nvSpPr>
        <p:spPr>
          <a:xfrm>
            <a:off x="342203" y="6271563"/>
            <a:ext cx="43323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FF0000"/>
                </a:solidFill>
                <a:latin typeface="Gill Sans MT" panose="020B0502020104020203" pitchFamily="34" charset="-18"/>
              </a:rPr>
              <a:t>red autofluorescence</a:t>
            </a:r>
            <a:r>
              <a:rPr lang="en-US" sz="1000" dirty="0">
                <a:latin typeface="Gill Sans MT" panose="020B0502020104020203" pitchFamily="34" charset="-18"/>
              </a:rPr>
              <a:t>, </a:t>
            </a:r>
            <a:r>
              <a:rPr lang="en-US" sz="1000" dirty="0">
                <a:solidFill>
                  <a:srgbClr val="00FF00"/>
                </a:solidFill>
                <a:latin typeface="Gill Sans MT" panose="020B0502020104020203" pitchFamily="34" charset="-18"/>
              </a:rPr>
              <a:t>green autofluorescence</a:t>
            </a:r>
            <a:r>
              <a:rPr lang="en-US" sz="1000" dirty="0">
                <a:latin typeface="Gill Sans MT" panose="020B0502020104020203" pitchFamily="34" charset="-18"/>
              </a:rPr>
              <a:t>,</a:t>
            </a:r>
            <a:r>
              <a:rPr lang="cs-CZ" sz="1000" dirty="0">
                <a:latin typeface="Gill Sans MT" panose="020B0502020104020203" pitchFamily="34" charset="-18"/>
              </a:rPr>
              <a:t> </a:t>
            </a:r>
            <a:r>
              <a:rPr lang="en-US" sz="1000" dirty="0">
                <a:solidFill>
                  <a:srgbClr val="0000FF"/>
                </a:solidFill>
                <a:latin typeface="Gill Sans MT" panose="020B0502020104020203" pitchFamily="34" charset="-18"/>
              </a:rPr>
              <a:t>DAPI</a:t>
            </a:r>
            <a:r>
              <a:rPr lang="en-US" sz="1000" dirty="0">
                <a:latin typeface="Gill Sans MT" panose="020B0502020104020203" pitchFamily="34" charset="-18"/>
              </a:rPr>
              <a:t>, </a:t>
            </a:r>
            <a:r>
              <a:rPr lang="en-US" sz="1000" dirty="0">
                <a:solidFill>
                  <a:srgbClr val="FFFF00"/>
                </a:solidFill>
                <a:latin typeface="Gill Sans MT" panose="020B0502020104020203" pitchFamily="34" charset="-18"/>
              </a:rPr>
              <a:t>red autofluorescence + green autofluorescence</a:t>
            </a:r>
            <a:r>
              <a:rPr lang="en-US" sz="1000" dirty="0">
                <a:latin typeface="Gill Sans MT" panose="020B0502020104020203" pitchFamily="34" charset="-18"/>
              </a:rPr>
              <a:t>, </a:t>
            </a:r>
            <a:r>
              <a:rPr lang="en-US" sz="1000" dirty="0">
                <a:solidFill>
                  <a:srgbClr val="FF00FF"/>
                </a:solidFill>
                <a:latin typeface="Gill Sans MT" panose="020B0502020104020203" pitchFamily="34" charset="-18"/>
              </a:rPr>
              <a:t>red autofluorescence + DAPI</a:t>
            </a:r>
            <a:r>
              <a:rPr lang="en-US" sz="1000" dirty="0">
                <a:latin typeface="Gill Sans MT" panose="020B0502020104020203" pitchFamily="34" charset="-18"/>
              </a:rPr>
              <a:t>,</a:t>
            </a:r>
            <a:r>
              <a:rPr lang="cs-CZ" sz="1000" dirty="0">
                <a:latin typeface="Gill Sans MT" panose="020B0502020104020203" pitchFamily="34" charset="-18"/>
              </a:rPr>
              <a:t> </a:t>
            </a:r>
            <a:r>
              <a:rPr lang="en-US" sz="1000" dirty="0">
                <a:solidFill>
                  <a:srgbClr val="00FFFF"/>
                </a:solidFill>
                <a:latin typeface="Gill Sans MT" panose="020B0502020104020203" pitchFamily="34" charset="-18"/>
              </a:rPr>
              <a:t>green autofluorescence + DAPI</a:t>
            </a:r>
            <a:r>
              <a:rPr lang="en-US" sz="1000" dirty="0">
                <a:latin typeface="Gill Sans MT" panose="020B0502020104020203" pitchFamily="34" charset="-18"/>
              </a:rPr>
              <a:t>, and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-18"/>
              </a:rPr>
              <a:t>red autofluorescence + green autofluorescence + D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-18"/>
              </a:rPr>
              <a:t>API</a:t>
            </a:r>
            <a:endParaRPr lang="en-US" sz="1000" dirty="0">
              <a:latin typeface="Gill Sans MT" panose="020B0502020104020203" pitchFamily="34" charset="-18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A1D6180-A7E2-4FA3-9FD2-CB3D19CDA66A}"/>
              </a:ext>
            </a:extLst>
          </p:cNvPr>
          <p:cNvSpPr txBox="1"/>
          <p:nvPr/>
        </p:nvSpPr>
        <p:spPr>
          <a:xfrm>
            <a:off x="0" y="866536"/>
            <a:ext cx="1116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 dirty="0" err="1">
                <a:solidFill>
                  <a:srgbClr val="FF0000"/>
                </a:solidFill>
                <a:latin typeface="Gill Sans MT" panose="020B0502020104020203" pitchFamily="34" charset="-18"/>
              </a:rPr>
              <a:t>Red</a:t>
            </a:r>
            <a:r>
              <a:rPr lang="cs-CZ" sz="1000" b="1" dirty="0">
                <a:solidFill>
                  <a:srgbClr val="FF0000"/>
                </a:solidFill>
                <a:latin typeface="Gill Sans MT" panose="020B0502020104020203" pitchFamily="34" charset="-18"/>
              </a:rPr>
              <a:t> AF</a:t>
            </a:r>
            <a:r>
              <a:rPr lang="cs-CZ" sz="1000" b="1" dirty="0">
                <a:latin typeface="Gill Sans MT" panose="020B0502020104020203" pitchFamily="34" charset="-18"/>
              </a:rPr>
              <a:t> (</a:t>
            </a:r>
            <a:r>
              <a:rPr lang="en-US" sz="1000" b="1" dirty="0">
                <a:latin typeface="Gill Sans MT" panose="020B0502020104020203" pitchFamily="34" charset="-18"/>
                <a:ea typeface="Cambria Math" panose="02040503050406030204" pitchFamily="18" charset="0"/>
              </a:rPr>
              <a:t>Ω</a:t>
            </a:r>
            <a:r>
              <a:rPr lang="el-GR" sz="1000" b="1" baseline="-25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α</a:t>
            </a:r>
            <a:r>
              <a:rPr lang="cs-CZ" sz="1000" b="1" dirty="0">
                <a:latin typeface="Gill Sans MT" panose="020B0502020104020203" pitchFamily="34" charset="-18"/>
                <a:ea typeface="Cambria Math" panose="02040503050406030204" pitchFamily="18" charset="0"/>
                <a:cs typeface="Calibri" panose="020F0502020204030204" pitchFamily="34" charset="0"/>
              </a:rPr>
              <a:t> = 6</a:t>
            </a:r>
            <a:r>
              <a:rPr lang="cs-CZ" sz="1000" b="1" dirty="0">
                <a:latin typeface="Gill Sans MT" panose="020B0502020104020203" pitchFamily="34" charset="-18"/>
              </a:rPr>
              <a:t>)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80BC872-C815-45CF-99F4-D802126988DF}"/>
              </a:ext>
            </a:extLst>
          </p:cNvPr>
          <p:cNvSpPr txBox="1"/>
          <p:nvPr/>
        </p:nvSpPr>
        <p:spPr>
          <a:xfrm>
            <a:off x="-1" y="2070763"/>
            <a:ext cx="1260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rgbClr val="00FF00"/>
                </a:solidFill>
                <a:latin typeface="Gill Sans MT" panose="020B0502020104020203" pitchFamily="34" charset="-18"/>
              </a:rPr>
              <a:t>Green AF</a:t>
            </a:r>
            <a:r>
              <a:rPr lang="cs-CZ" sz="1000" b="1" dirty="0">
                <a:latin typeface="Gill Sans MT" panose="020B0502020104020203" pitchFamily="34" charset="-18"/>
              </a:rPr>
              <a:t> (</a:t>
            </a:r>
            <a:r>
              <a:rPr lang="en-US" sz="1000" b="1" dirty="0">
                <a:latin typeface="Gill Sans MT" panose="020B0502020104020203" pitchFamily="34" charset="-18"/>
                <a:ea typeface="Cambria Math" panose="02040503050406030204" pitchFamily="18" charset="0"/>
              </a:rPr>
              <a:t>Ω</a:t>
            </a:r>
            <a:r>
              <a:rPr lang="el-GR" sz="1000" b="1" baseline="-25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α</a:t>
            </a:r>
            <a:r>
              <a:rPr lang="cs-CZ" sz="1000" b="1" dirty="0">
                <a:latin typeface="Gill Sans MT" panose="020B0502020104020203" pitchFamily="34" charset="-18"/>
                <a:ea typeface="Cambria Math" panose="02040503050406030204" pitchFamily="18" charset="0"/>
                <a:cs typeface="Calibri" panose="020F0502020204030204" pitchFamily="34" charset="0"/>
              </a:rPr>
              <a:t> = 6</a:t>
            </a:r>
            <a:r>
              <a:rPr lang="cs-CZ" sz="1000" b="1" dirty="0">
                <a:latin typeface="Gill Sans MT" panose="020B0502020104020203" pitchFamily="34" charset="-18"/>
              </a:rPr>
              <a:t>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270FF82-EDC0-434D-A276-FACCA463BF89}"/>
              </a:ext>
            </a:extLst>
          </p:cNvPr>
          <p:cNvSpPr txBox="1"/>
          <p:nvPr/>
        </p:nvSpPr>
        <p:spPr>
          <a:xfrm>
            <a:off x="3406" y="3255464"/>
            <a:ext cx="1008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 dirty="0">
                <a:solidFill>
                  <a:srgbClr val="0000FF"/>
                </a:solidFill>
                <a:latin typeface="Gill Sans MT" panose="020B0502020104020203" pitchFamily="34" charset="-18"/>
              </a:rPr>
              <a:t>DAPI</a:t>
            </a:r>
            <a:r>
              <a:rPr lang="cs-CZ" sz="1000" b="1" dirty="0">
                <a:latin typeface="Gill Sans MT" panose="020B0502020104020203" pitchFamily="34" charset="-18"/>
              </a:rPr>
              <a:t> (</a:t>
            </a:r>
            <a:r>
              <a:rPr lang="en-US" sz="1000" b="1" dirty="0">
                <a:latin typeface="Gill Sans MT" panose="020B0502020104020203" pitchFamily="34" charset="-18"/>
                <a:ea typeface="Cambria Math" panose="02040503050406030204" pitchFamily="18" charset="0"/>
              </a:rPr>
              <a:t>Ω</a:t>
            </a:r>
            <a:r>
              <a:rPr lang="el-GR" sz="1000" b="1" baseline="-250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α</a:t>
            </a:r>
            <a:r>
              <a:rPr lang="cs-CZ" sz="1000" b="1" dirty="0">
                <a:latin typeface="Gill Sans MT" panose="020B0502020104020203" pitchFamily="34" charset="-18"/>
                <a:ea typeface="Cambria Math" panose="02040503050406030204" pitchFamily="18" charset="0"/>
                <a:cs typeface="Calibri" panose="020F0502020204030204" pitchFamily="34" charset="0"/>
              </a:rPr>
              <a:t> = 7</a:t>
            </a:r>
            <a:r>
              <a:rPr lang="cs-CZ" sz="1000" b="1" dirty="0">
                <a:latin typeface="Gill Sans MT" panose="020B0502020104020203" pitchFamily="34" charset="-18"/>
              </a:rPr>
              <a:t>)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59636B8-FFF5-42F0-A4FC-DFCBACCBF3AA}"/>
              </a:ext>
            </a:extLst>
          </p:cNvPr>
          <p:cNvSpPr txBox="1"/>
          <p:nvPr/>
        </p:nvSpPr>
        <p:spPr>
          <a:xfrm>
            <a:off x="0" y="4934922"/>
            <a:ext cx="10080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 dirty="0" err="1">
                <a:latin typeface="Gill Sans MT" panose="020B0502020104020203" pitchFamily="34" charset="-18"/>
              </a:rPr>
              <a:t>colocalization</a:t>
            </a:r>
            <a:endParaRPr lang="cs-CZ" sz="1000" b="1" dirty="0"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8856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4238</TotalTime>
  <Words>1740</Words>
  <Application>Microsoft Office PowerPoint</Application>
  <PresentationFormat>Předvádění na obrazovce (4:3)</PresentationFormat>
  <Paragraphs>195</Paragraphs>
  <Slides>16</Slides>
  <Notes>14</Notes>
  <HiddenSlides>2</HiddenSlides>
  <MMClips>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Gill Sans MT</vt:lpstr>
      <vt:lpstr>Times New Roman</vt:lpstr>
      <vt:lpstr>Motiv Office</vt:lpstr>
      <vt:lpstr>Application of Rényi entropy-based 3D electromagnetic centroids to segmentation of fluorescing objects in tissue sections</vt:lpstr>
      <vt:lpstr>Prezentace aplikace PowerPoint</vt:lpstr>
      <vt:lpstr>Extended Nijboer-Zernike Theory</vt:lpstr>
      <vt:lpstr>Multifractality approach: Point Divergence Gain Ωα(L→M)</vt:lpstr>
      <vt:lpstr>Multifractality approach: Point Divergence Gain Ωα(L→M)</vt:lpstr>
      <vt:lpstr>Multifractality approach</vt:lpstr>
      <vt:lpstr>Ωα(L→M) in microscopy image processing</vt:lpstr>
      <vt:lpstr>Application in fluorescence microscopy</vt:lpstr>
      <vt:lpstr>Prezentace aplikace PowerPoint</vt:lpstr>
      <vt:lpstr>Outline of calculation</vt:lpstr>
      <vt:lpstr>Prezentace aplikace PowerPoint</vt:lpstr>
      <vt:lpstr>Prezentace aplikace PowerPoint</vt:lpstr>
      <vt:lpstr>PSFs</vt:lpstr>
      <vt:lpstr>Intensity classification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Renata</dc:creator>
  <cp:lastModifiedBy>Renata</cp:lastModifiedBy>
  <cp:revision>105</cp:revision>
  <dcterms:created xsi:type="dcterms:W3CDTF">2019-05-09T18:04:07Z</dcterms:created>
  <dcterms:modified xsi:type="dcterms:W3CDTF">2021-04-19T13:50:36Z</dcterms:modified>
</cp:coreProperties>
</file>